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5" r:id="rId9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117" d="100"/>
          <a:sy n="117" d="100"/>
        </p:scale>
        <p:origin x="510" y="102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handoutMaster" Target="handoutMasters/handoutMaster1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en-US" smtClean="0"/>
            </a:fld>
            <a:endParaRPr lang="en-US"/>
          </a:p>
        </p:txBody>
      </p:sp>
      <p:sp>
        <p:nvSpPr>
          <p:cNvPr id="4" name="Slide Image Placeho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 Placeholder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/>
                <a:latin typeface="Calibri Light" panose="020F03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 Light" panose="020F0302020204030204" pitchFamily="34" charset="0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en-US" dirty="0">
                <a:sym typeface="+mn-ea"/>
              </a:rPr>
              <a:t>Click to edit Master text styles</a:t>
            </a:r>
            <a:endParaRPr lang="en-US" dirty="0"/>
          </a:p>
          <a:p>
            <a:pPr lvl="1"/>
            <a:r>
              <a:rPr lang="en-US" dirty="0">
                <a:sym typeface="+mn-ea"/>
              </a:rPr>
              <a:t>Second level</a:t>
            </a:r>
            <a:endParaRPr lang="en-US" dirty="0"/>
          </a:p>
          <a:p>
            <a:pPr lvl="2"/>
            <a:r>
              <a:rPr lang="en-US" dirty="0">
                <a:sym typeface="+mn-ea"/>
              </a:rPr>
              <a:t>Third level</a:t>
            </a:r>
            <a:endParaRPr lang="en-US" dirty="0"/>
          </a:p>
          <a:p>
            <a:pPr lvl="3"/>
            <a:r>
              <a:rPr lang="en-US" dirty="0">
                <a:sym typeface="+mn-ea"/>
              </a:rPr>
              <a:t>Fourth level</a:t>
            </a:r>
            <a:endParaRPr lang="en-US" dirty="0"/>
          </a:p>
          <a:p>
            <a:pPr lvl="4"/>
            <a:r>
              <a:rPr lang="en-US" dirty="0">
                <a:sym typeface="+mn-ea"/>
              </a:rPr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4400" b="1">
                <a:effectLst/>
                <a:latin typeface="Calibri Light" panose="020F03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/>
              <a:t>Second level 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750945"/>
            <a:ext cx="9843135" cy="811530"/>
          </a:xfrm>
        </p:spPr>
        <p:txBody>
          <a:bodyPr anchor="b">
            <a:noAutofit/>
          </a:bodyPr>
          <a:lstStyle>
            <a:lvl1pPr>
              <a:defRPr sz="6000">
                <a:effectLst/>
              </a:defRPr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 dirty="0" smtClean="0">
              <a:sym typeface="+mn-ea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4400" b="0" i="0">
                <a:effectLst/>
              </a:defRPr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lnSpc>
                <a:spcPct val="15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kumimoji="0" lang="en-US" sz="28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>
              <a:lnSpc>
                <a:spcPct val="15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>
                <a:sym typeface="+mn-ea"/>
              </a:rPr>
              <a:t>Second level</a:t>
            </a:r>
            <a:endParaRPr lang="en-US" dirty="0"/>
          </a:p>
          <a:p>
            <a:pPr lvl="2"/>
            <a:r>
              <a:rPr lang="en-US" dirty="0">
                <a:sym typeface="+mn-ea"/>
              </a:rPr>
              <a:t>Third level</a:t>
            </a:r>
            <a:endParaRPr lang="en-US" dirty="0"/>
          </a:p>
          <a:p>
            <a:pPr lvl="3"/>
            <a:r>
              <a:rPr lang="en-US" dirty="0">
                <a:sym typeface="+mn-ea"/>
              </a:rPr>
              <a:t>Fourth level</a:t>
            </a:r>
            <a:endParaRPr lang="en-US" dirty="0"/>
          </a:p>
          <a:p>
            <a:pPr lvl="4"/>
            <a:r>
              <a:rPr lang="en-US" dirty="0">
                <a:sym typeface="+mn-ea"/>
              </a:rPr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en-US" dirty="0">
                <a:sym typeface="+mn-ea"/>
              </a:rPr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400" b="0"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3200" b="0"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  <a:endParaRPr lang="en-US" dirty="0"/>
          </a:p>
          <a:p>
            <a:pPr lvl="3"/>
            <a:r>
              <a:rPr lang="en-US" dirty="0" smtClean="0"/>
              <a:t>Fourth level</a:t>
            </a:r>
            <a:endParaRPr lang="en-US" dirty="0"/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49AE70B2-8BF9-45C0-BB95-33D1B9D3A854}" type="slidenum">
              <a:rPr lang="en-US" smtClean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Calibri Light" panose="020F0302020204030204" pitchFamily="34" charset="0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None/>
        <a:defRPr sz="2800" b="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E4444"/>
            </a:gs>
            <a:gs pos="100000">
              <a:srgbClr val="832B2B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ru-RU" alt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ru-RU" altLang="en-US"/>
          </a:p>
        </p:txBody>
      </p:sp>
      <p:pic>
        <p:nvPicPr>
          <p:cNvPr id="4" name="Изображение 3" descr="a81f9a2346f2fa533b63971bb737813d"/>
          <p:cNvPicPr>
            <a:picLocks noChangeAspect="1"/>
          </p:cNvPicPr>
          <p:nvPr/>
        </p:nvPicPr>
        <p:blipFill>
          <a:blip r:embed="rId1"/>
          <a:srcRect t="5556" b="5556"/>
          <a:stretch>
            <a:fillRect/>
          </a:stretch>
        </p:blipFill>
        <p:spPr>
          <a:xfrm>
            <a:off x="1524000" y="381000"/>
            <a:ext cx="9144000" cy="6096000"/>
          </a:xfrm>
          <a:prstGeom prst="rect">
            <a:avLst/>
          </a:prstGeom>
        </p:spPr>
      </p:pic>
      <p:sp>
        <p:nvSpPr>
          <p:cNvPr id="5" name="Текстовое поле 4"/>
          <p:cNvSpPr txBox="1"/>
          <p:nvPr/>
        </p:nvSpPr>
        <p:spPr>
          <a:xfrm>
            <a:off x="3474720" y="1883410"/>
            <a:ext cx="5260340" cy="709295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wrap="square" rtlCol="0">
            <a:noAutofit/>
          </a:bodyPr>
          <a:p>
            <a:pPr algn="ctr"/>
            <a:r>
              <a:rPr lang="ru-RU" altLang="en-US" i="1"/>
              <a:t>МДОУ «Детский сад №13 «Родничок» </a:t>
            </a:r>
            <a:endParaRPr lang="ru-RU" altLang="en-US" i="1"/>
          </a:p>
          <a:p>
            <a:pPr algn="ctr"/>
            <a:r>
              <a:rPr lang="ru-RU" altLang="en-US" i="1"/>
              <a:t>г. Балабаново</a:t>
            </a:r>
            <a:endParaRPr lang="ru-RU" altLang="en-US" i="1"/>
          </a:p>
        </p:txBody>
      </p:sp>
      <p:sp>
        <p:nvSpPr>
          <p:cNvPr id="6" name="Прямоугольник 5"/>
          <p:cNvSpPr/>
          <p:nvPr/>
        </p:nvSpPr>
        <p:spPr>
          <a:xfrm>
            <a:off x="620395" y="3823970"/>
            <a:ext cx="11346815" cy="76898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wrap="none" rtlCol="0" anchor="t">
            <a:noAutofit/>
          </a:bodyPr>
          <a:p>
            <a:pPr algn="ctr"/>
            <a:r>
              <a:rPr lang="ru-RU" altLang="en-US" sz="44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Прое</a:t>
            </a:r>
            <a:r>
              <a:rPr lang="ru-RU" altLang="en-US" sz="44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кт «День снятия блокады Ленинграда»</a:t>
            </a:r>
            <a:endParaRPr lang="ru-RU" altLang="en-US" sz="4400" b="1"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7" name="Текстовое поле 6"/>
          <p:cNvSpPr txBox="1"/>
          <p:nvPr/>
        </p:nvSpPr>
        <p:spPr>
          <a:xfrm>
            <a:off x="9271635" y="4703445"/>
            <a:ext cx="2994660" cy="1407795"/>
          </a:xfrm>
          <a:prstGeom prst="rect">
            <a:avLst/>
          </a:prstGeom>
          <a:noFill/>
        </p:spPr>
        <p:txBody>
          <a:bodyPr wrap="square" rtlCol="0">
            <a:noAutofit/>
            <a:scene3d>
              <a:camera prst="orthographicFront"/>
              <a:lightRig rig="threePt" dir="t"/>
            </a:scene3d>
          </a:bodyPr>
          <a:p>
            <a:r>
              <a:rPr lang="ru-RU" altLang="en-US" sz="28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Подготовила воспитатель</a:t>
            </a:r>
            <a:endParaRPr lang="ru-RU" altLang="en-US" sz="28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r>
              <a:rPr lang="ru-RU" altLang="en-US" sz="28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Пономарёва Н.В.</a:t>
            </a:r>
            <a:endParaRPr lang="ru-RU" altLang="en-US" sz="28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30000"/>
            </a:gs>
            <a:gs pos="100000">
              <a:srgbClr val="760303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Актуальность проекта: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647700" y="1227455"/>
            <a:ext cx="10515600" cy="4949825"/>
          </a:xfrm>
        </p:spPr>
        <p:txBody>
          <a:bodyPr>
            <a:normAutofit fontScale="90000" lnSpcReduction="10000"/>
          </a:bodyPr>
          <a:p>
            <a:r>
              <a:rPr lang="ru-RU" altLang="en-US"/>
              <a:t>Одной из основных задач дошкольного образовательного учреждения является формирование патриотизма, которое имеет огромное значение в социально-гражданском и духовном развитии личности ребёнка. На основе возвышающих чувств патриотизма укрепляется любовь к Родине, появляется чувство ответственности за ее могущество, честь и независимость, сохранение материальных и духовных ценностей общества, развивается достоинство личности. Истинный патриотизм предполагает, формирование и длительное развитие целого комплекса позитивных качеств. Основой этого развития являются духовно-нравственный и социокультурный компоненты. Патриотизм выступает в единстве духовности, гражданственности и социальной активности личности, осознающей свою нераздельность, неразрывность с Отечеством.</a:t>
            </a:r>
            <a:endParaRPr lang="ru-RU" altLang="en-US"/>
          </a:p>
          <a:p>
            <a:r>
              <a:rPr lang="ru-RU" altLang="en-US"/>
              <a:t>Нет в истории такого примера, чтобы на протяжении столькох дней город , окруженный неприятелем жил, работал. сражался.</a:t>
            </a:r>
            <a:endParaRPr lang="ru-RU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30000"/>
            </a:gs>
            <a:gs pos="100000">
              <a:srgbClr val="760303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7700" y="483235"/>
            <a:ext cx="10515600" cy="1095375"/>
          </a:xfrm>
        </p:spPr>
        <p:txBody>
          <a:bodyPr>
            <a:normAutofit fontScale="90000"/>
          </a:bodyPr>
          <a:p>
            <a:r>
              <a:rPr lang="ru-RU" altLang="en-US" sz="3555"/>
              <a:t>Цель: познакомить детей с героической историей Ленинграда в годы блокады.</a:t>
            </a:r>
            <a:br>
              <a:rPr lang="ru-RU" altLang="en-US" sz="3555"/>
            </a:br>
            <a:endParaRPr lang="ru-RU" altLang="en-US" sz="3555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647700" y="1579245"/>
            <a:ext cx="10515600" cy="4598035"/>
          </a:xfrm>
        </p:spPr>
        <p:txBody>
          <a:bodyPr>
            <a:noAutofit/>
          </a:bodyPr>
          <a:p>
            <a:r>
              <a:rPr lang="ru-RU" altLang="en-US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Задачи:</a:t>
            </a:r>
            <a:endParaRPr lang="ru-RU" altLang="en-US" sz="32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ru-RU" altLang="en-US" sz="20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 формировать у детей понятие исторической важности событий своей страны;</a:t>
            </a:r>
            <a:endParaRPr lang="ru-RU" altLang="en-US" sz="2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ru-RU" altLang="en-US" sz="20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 пробудить у детей любовь к своей Родине, чувство гордости за свой народ, его боевые заслуги;</a:t>
            </a:r>
            <a:endParaRPr lang="ru-RU" altLang="en-US" sz="2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ru-RU" altLang="en-US" sz="20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 воспитывать интерес к истории своей страны;</a:t>
            </a:r>
            <a:endParaRPr lang="ru-RU" altLang="en-US" sz="2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ru-RU" altLang="en-US" sz="20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 способствовать развитию познавательной активности, речи, расширять и активизировать словарь детей: блокада, эвакуация, “дорога жизни”, ветеран,ленинградская ласточка;</a:t>
            </a:r>
            <a:endParaRPr lang="ru-RU" altLang="en-US" sz="2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ru-RU" altLang="en-US" sz="20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 развивать интерес детей к отображению в творческих работах своих впечатлений по проекту.</a:t>
            </a:r>
            <a:endParaRPr lang="ru-RU" altLang="en-US" sz="2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ru-RU" altLang="en-US" sz="20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 познакомить детей с художественными и музыкальными произведениями, посвящёнными Блокаде Ленинграда,</a:t>
            </a:r>
            <a:endParaRPr lang="ru-RU" altLang="en-US" sz="2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ru-RU" altLang="en-US" sz="20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 воспитывать чувство патриотизма, сострадания, гордости за свой город.</a:t>
            </a:r>
            <a:endParaRPr lang="ru-RU" altLang="en-US" sz="2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30000"/>
            </a:gs>
            <a:gs pos="100000">
              <a:srgbClr val="760303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647700" y="318135"/>
            <a:ext cx="10515600" cy="5859145"/>
          </a:xfrm>
        </p:spPr>
        <p:txBody>
          <a:bodyPr/>
          <a:p>
            <a:r>
              <a:rPr lang="ru-RU" altLang="en-US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Тип проекта:</a:t>
            </a:r>
            <a:r>
              <a:rPr lang="ru-RU" altLang="en-US" sz="3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информационно-творческий.</a:t>
            </a:r>
            <a:endParaRPr lang="ru-RU" altLang="en-US" sz="32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ru-RU" altLang="en-US" sz="32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ru-RU" altLang="en-US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Продолжительность проекта: </a:t>
            </a:r>
            <a:r>
              <a:rPr lang="ru-RU" altLang="en-US" sz="3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краткосрочный -1 день.</a:t>
            </a:r>
            <a:endParaRPr lang="ru-RU" altLang="en-US" sz="32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ru-RU" altLang="en-US" sz="32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ru-RU" altLang="en-US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Участники проекта:</a:t>
            </a:r>
            <a:r>
              <a:rPr lang="ru-RU" altLang="en-US" sz="3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дети средней группы №7, воспитатели.</a:t>
            </a:r>
            <a:endParaRPr lang="ru-RU" altLang="en-US" sz="32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ru-RU" altLang="en-US" sz="32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ru-RU" altLang="en-US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Интеграция образовательных областей:</a:t>
            </a:r>
            <a:r>
              <a:rPr lang="ru-RU" altLang="en-US" sz="3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познавательное развитие, речевое развитие, художественно-эстетическое развитие, социально-коммуникативное развитие, физическое развитие.</a:t>
            </a:r>
            <a:endParaRPr lang="ru-RU" altLang="en-US" sz="32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30000"/>
            </a:gs>
            <a:gs pos="100000">
              <a:srgbClr val="760303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594360" y="339725"/>
            <a:ext cx="10568940" cy="5837555"/>
          </a:xfrm>
        </p:spPr>
        <p:txBody>
          <a:bodyPr>
            <a:normAutofit fontScale="90000" lnSpcReduction="20000"/>
          </a:bodyPr>
          <a:p>
            <a:pPr algn="ctr"/>
            <a:r>
              <a:rPr lang="ru-RU" altLang="en-US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Организация и этапы проведения проекта.</a:t>
            </a:r>
            <a:endParaRPr lang="ru-RU" altLang="en-US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ru-RU" altLang="en-US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 этап (организационный)</a:t>
            </a:r>
            <a:endParaRPr lang="ru-RU" altLang="en-US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ru-RU" altLang="en-US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Воспитатели:</a:t>
            </a:r>
            <a:endParaRPr lang="ru-RU" altLang="en-US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ru-RU" altLang="en-US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ru-RU" altLang="en-US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 разработка содержания проекта, составление плана работы;</a:t>
            </a:r>
            <a:endParaRPr lang="ru-RU" altLang="en-US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ru-RU" altLang="en-US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ru-RU" altLang="en-US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 подбор информации и материалов для реализации проектных мероприятий (развивающие игры, иллюстрации, электронные презентации, мультфильмы, художественная литература, аудиозаписи песен и музыки военных лет);</a:t>
            </a:r>
            <a:endParaRPr lang="ru-RU" altLang="en-US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ru-RU" altLang="en-US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ru-RU" altLang="en-US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 оснащение игровой среды атрибутами к сюжетно-ролевой игре на военную тематику;</a:t>
            </a:r>
            <a:endParaRPr lang="ru-RU" altLang="en-US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ru-RU" altLang="en-US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ru-RU" altLang="en-US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 подбор материалов для НОД.</a:t>
            </a:r>
            <a:endParaRPr lang="ru-RU" altLang="en-US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30000"/>
            </a:gs>
            <a:gs pos="100000">
              <a:srgbClr val="760303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ru-RU" alt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2. этап (основной)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10424160" cy="4540885"/>
          </a:xfrm>
        </p:spPr>
        <p:txBody>
          <a:bodyPr>
            <a:scene3d>
              <a:camera prst="orthographicFront"/>
              <a:lightRig rig="threePt" dir="t"/>
            </a:scene3d>
          </a:bodyPr>
          <a:p>
            <a:pPr algn="ctr"/>
            <a:r>
              <a:rPr lang="ru-RU" alt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Беседа: «Блокада Ленинграда»</a:t>
            </a:r>
            <a:endParaRPr lang="ru-RU" altLang="en-US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l"/>
            <a:r>
              <a:rPr lang="ru-RU" alt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Познакомить детей с понятием «блокада», как жил осажденный город, показ мультфильма по теме. Обсуждение просмотренного мультфильма.</a:t>
            </a:r>
            <a:endParaRPr lang="ru-RU" altLang="en-US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30000"/>
            </a:gs>
            <a:gs pos="100000">
              <a:srgbClr val="760303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3" name="Замещающее содержимое 2"/>
          <p:cNvSpPr>
            <a:spLocks noGrp="1"/>
          </p:cNvSpPr>
          <p:nvPr>
            <p:ph sz="half" idx="1"/>
          </p:nvPr>
        </p:nvSpPr>
        <p:spPr>
          <a:xfrm>
            <a:off x="647700" y="555625"/>
            <a:ext cx="10826750" cy="5621655"/>
          </a:xfrm>
        </p:spPr>
        <p:txBody>
          <a:bodyPr/>
          <a:p>
            <a:pPr algn="ctr"/>
            <a:r>
              <a:rPr lang="ru-RU" altLang="en-US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Заключение.</a:t>
            </a:r>
            <a:endParaRPr lang="ru-RU" altLang="en-US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l"/>
            <a:r>
              <a:rPr lang="ru-RU" alt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Продуктом данного проекта является Блокадная ласточка на палочке, которую дети забрали домой, как память о прошедшем тематическом дне. </a:t>
            </a:r>
            <a:endParaRPr lang="ru-RU" altLang="en-US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l"/>
            <a:r>
              <a:rPr lang="ru-RU" alt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Мы считаем, что цель и задачи проекта были достигнуты, работа по данной теме может быть продолжена.</a:t>
            </a:r>
            <a:endParaRPr lang="ru-RU" altLang="en-US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ru-RU" altLang="en-US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Спасибо за внимание!</a:t>
            </a:r>
            <a:endParaRPr lang="ru-RU" altLang="en-US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2962</Words>
  <Application>WPS Presentation</Application>
  <PresentationFormat>宽屏</PresentationFormat>
  <Paragraphs>54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5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Office Theme</vt:lpstr>
      <vt:lpstr>PowerPoint 演示文稿</vt:lpstr>
      <vt:lpstr>Актуальность проекта:</vt:lpstr>
      <vt:lpstr>Цель: познакомить детей с героической историей Ленинграда в годы блокады. </vt:lpstr>
      <vt:lpstr>PowerPoint 演示文稿</vt:lpstr>
      <vt:lpstr>PowerPoint 演示文稿</vt:lpstr>
      <vt:lpstr>2. этап (основной)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garte</cp:lastModifiedBy>
  <cp:revision>12</cp:revision>
  <dcterms:created xsi:type="dcterms:W3CDTF">2024-01-28T12:20:00Z</dcterms:created>
  <dcterms:modified xsi:type="dcterms:W3CDTF">2024-01-28T14:43:10Z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1049-12.2.0.13431</vt:lpwstr>
  </property>
  <property fmtid="{D5CDD505-2E9C-101B-9397-08002B2CF9AE}" pid="3" name="ICV">
    <vt:lpwstr>F1C5FB7D470C4B8ABB62DFA72A500194_13</vt:lpwstr>
  </property>
</Properties>
</file>