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1" r:id="rId4"/>
    <p:sldId id="264" r:id="rId5"/>
    <p:sldId id="265" r:id="rId6"/>
    <p:sldId id="258" r:id="rId7"/>
    <p:sldId id="263" r:id="rId8"/>
    <p:sldId id="266" r:id="rId9"/>
    <p:sldId id="267" r:id="rId10"/>
    <p:sldId id="268" r:id="rId11"/>
    <p:sldId id="269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6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7D70E-E52F-48DE-B4BC-C82C355446E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EFACD-54CD-4338-9830-D5263E2D22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3583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75C9A-9178-44D5-8760-A7F87F6345DB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66657C-DBBE-4967-A91E-6911894A1E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19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BEA3ABD-FDF3-4EAF-8AA3-E0BA0B7CBC5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1%82%D1%80%D0%B5%D0%BB%D0%BE%D1%87%D0%BD%D1%8B%D0%B9_%D0%BF%D0%B5%D1%80%D0%B5%D0%B2%D0%BE%D0%B4" TargetMode="External"/><Relationship Id="rId2" Type="http://schemas.openxmlformats.org/officeDocument/2006/relationships/hyperlink" Target="https://ru.wikipedia.org/wiki/%D0%96%D0%B5%D0%BB%D0%B5%D0%B7%D0%BD%D0%BE%D0%B4%D0%BE%D1%80%D0%BE%D0%B6%D0%BD%D0%B0%D1%8F_%D1%81%D1%82%D0%B0%D0%BD%D1%86%D0%B8%D1%8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3%D0%BB%D1%83%D1%85%D0%BE%D0%B5_%D0%BF%D0%B5%D1%80%D0%B5%D1%81%D0%B5%D1%87%D0%B5%D0%BD%D0%B8%D0%B5_%D0%BF%D1%83%D1%82%D0%B5%D0%B9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6%D0%B5%D0%BB%D0%B5%D0%B7%D0%BD%D0%BE%D0%B4%D0%BE%D1%80%D0%BE%D0%B6%D0%BD%D0%B0%D1%8F_%D1%81%D1%82%D1%80%D0%B5%D0%BB%D0%BA%D0%B0" TargetMode="External"/><Relationship Id="rId2" Type="http://schemas.openxmlformats.org/officeDocument/2006/relationships/hyperlink" Target="https://ru.wikipedia.org/wiki/%D0%96%D0%B5%D0%BB%D0%B5%D0%B7%D0%BD%D0%BE%D0%B4%D0%BE%D1%80%D0%BE%D0%B6%D0%BD%D1%8B%D0%B9_%D0%BF%D1%83%D1%82%D1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0%BE%D0%B5%D0%B7%D0%B4" TargetMode="External"/><Relationship Id="rId5" Type="http://schemas.openxmlformats.org/officeDocument/2006/relationships/hyperlink" Target="https://ru.wikipedia.org/wiki/%D0%A3%D1%81%D1%82%D1%80%D0%BE%D0%B9%D1%81%D1%82%D0%B2%D0%B0_%D1%81%D0%B8%D0%B3%D0%BD%D0%B0%D0%BB%D0%B8%D0%B7%D0%B0%D1%86%D0%B8%D0%B8,_%D1%86%D0%B5%D0%BD%D1%82%D1%80%D0%B0%D0%BB%D0%B8%D0%B7%D0%B0%D1%86%D0%B8%D0%B8_%D0%B8_%D0%B1%D0%BB%D0%BE%D0%BA%D0%B8%D1%80%D0%BE%D0%B2%D0%BA%D0%B8" TargetMode="External"/><Relationship Id="rId4" Type="http://schemas.openxmlformats.org/officeDocument/2006/relationships/hyperlink" Target="https://ru.wikipedia.org/wiki/%D0%A8%D0%B8%D1%80%D0%B8%D0%BD%D0%B0_%D0%BA%D0%BE%D0%BB%D0%B5%D0%B8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A1%D0%BE%D1%80%D1%82%D0%B8%D1%80%D0%BE%D0%B2%D0%BE%D1%87%D0%BD%D1%8B%D0%B9_%D0%BF%D0%B0%D1%80%D0%BA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052736"/>
            <a:ext cx="7772400" cy="2952328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Съезды , глухие пересечения ,стрелочные улицы</a:t>
            </a:r>
            <a:endParaRPr lang="ru-RU" sz="6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077072"/>
            <a:ext cx="6400800" cy="2160240"/>
          </a:xfrm>
        </p:spPr>
        <p:txBody>
          <a:bodyPr>
            <a:normAutofit fontScale="55000" lnSpcReduction="20000"/>
          </a:bodyPr>
          <a:lstStyle/>
          <a:p>
            <a:r>
              <a:rPr lang="ru-RU" sz="4000"/>
              <a:t> </a:t>
            </a:r>
            <a:r>
              <a:rPr lang="ru-RU" sz="4000" smtClean="0"/>
              <a:t>                                 презентацию </a:t>
            </a:r>
            <a:r>
              <a:rPr lang="ru-RU" sz="4000" dirty="0"/>
              <a:t>готовил</a:t>
            </a:r>
          </a:p>
          <a:p>
            <a:r>
              <a:rPr lang="ru-RU" sz="4000" dirty="0"/>
              <a:t>                                      Студент группы МЛ-171</a:t>
            </a:r>
          </a:p>
          <a:p>
            <a:r>
              <a:rPr lang="ru-RU" sz="4000" dirty="0"/>
              <a:t>                                           ГБПОУ КК НПТ №7</a:t>
            </a:r>
          </a:p>
          <a:p>
            <a:r>
              <a:rPr lang="ru-RU" sz="4000" dirty="0"/>
              <a:t>                                       </a:t>
            </a:r>
            <a:r>
              <a:rPr lang="ru-RU" sz="4000" dirty="0" err="1"/>
              <a:t>Г.Новороссийск</a:t>
            </a:r>
            <a:endParaRPr lang="ru-RU" sz="4000" dirty="0"/>
          </a:p>
          <a:p>
            <a:r>
              <a:rPr lang="ru-RU" sz="4000" dirty="0"/>
              <a:t>                                           Ивлев </a:t>
            </a:r>
            <a:r>
              <a:rPr lang="ru-RU" sz="4000" dirty="0" err="1"/>
              <a:t>Смаил</a:t>
            </a:r>
            <a:endParaRPr lang="ru-RU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Съезды 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34671"/>
            <a:ext cx="8572560" cy="4235823"/>
          </a:xfrm>
        </p:spPr>
        <p:txBody>
          <a:bodyPr>
            <a:noAutofit/>
          </a:bodyPr>
          <a:lstStyle/>
          <a:p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 </a:t>
            </a:r>
            <a:r>
              <a:rPr lang="ru-RU" sz="1600" dirty="0">
                <a:latin typeface="Calibri" panose="020F0502020204030204" pitchFamily="34" charset="0"/>
              </a:rPr>
              <a:t>типичный элемент путевого развития </a:t>
            </a:r>
            <a:r>
              <a:rPr lang="ru-RU" sz="1600" dirty="0">
                <a:latin typeface="Calibri" panose="020F0502020204030204" pitchFamily="34" charset="0"/>
                <a:hlinkClick r:id="rId2" tooltip="Железнодорожная станция"/>
              </a:rPr>
              <a:t>железнодорожных станций</a:t>
            </a:r>
            <a:r>
              <a:rPr lang="ru-RU" sz="1600" dirty="0">
                <a:latin typeface="Calibri" panose="020F0502020204030204" pitchFamily="34" charset="0"/>
              </a:rPr>
              <a:t>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По конструкции съезды подразделяются на </a:t>
            </a:r>
            <a:r>
              <a:rPr lang="ru-RU" sz="1600" i="1" dirty="0">
                <a:latin typeface="Calibri" panose="020F0502020204030204" pitchFamily="34" charset="0"/>
              </a:rPr>
              <a:t>одиночные</a:t>
            </a:r>
            <a:r>
              <a:rPr lang="ru-RU" sz="1600" dirty="0">
                <a:latin typeface="Calibri" panose="020F0502020204030204" pitchFamily="34" charset="0"/>
              </a:rPr>
              <a:t> и </a:t>
            </a:r>
            <a:r>
              <a:rPr lang="ru-RU" sz="1600" i="1" dirty="0">
                <a:latin typeface="Calibri" panose="020F0502020204030204" pitchFamily="34" charset="0"/>
              </a:rPr>
              <a:t>двойные перекрёстные</a:t>
            </a:r>
            <a:r>
              <a:rPr lang="ru-RU" sz="1600" dirty="0">
                <a:latin typeface="Calibri" panose="020F0502020204030204" pitchFamily="34" charset="0"/>
              </a:rPr>
              <a:t>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Одиночный съезд состоит из двух </a:t>
            </a:r>
            <a:r>
              <a:rPr lang="ru-RU" sz="1600" dirty="0">
                <a:latin typeface="Calibri" panose="020F0502020204030204" pitchFamily="34" charset="0"/>
                <a:hlinkClick r:id="rId3" tooltip="Стрелочный перевод"/>
              </a:rPr>
              <a:t>стрелочных переводов</a:t>
            </a:r>
            <a:r>
              <a:rPr lang="ru-RU" sz="1600" dirty="0">
                <a:latin typeface="Calibri" panose="020F0502020204030204" pitchFamily="34" charset="0"/>
              </a:rPr>
              <a:t> и соединяющего их пути.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Двойной перекрёстный съезд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Двойной перекрёстный съезд состоит из четырех стрелочных переводов и </a:t>
            </a:r>
            <a:r>
              <a:rPr lang="ru-RU" sz="1600" dirty="0">
                <a:latin typeface="Calibri" panose="020F0502020204030204" pitchFamily="34" charset="0"/>
                <a:hlinkClick r:id="rId4" tooltip="Глухое пересечение путей"/>
              </a:rPr>
              <a:t>глухого пересечения</a:t>
            </a:r>
            <a:r>
              <a:rPr lang="ru-RU" sz="1600" dirty="0">
                <a:latin typeface="Calibri" panose="020F0502020204030204" pitchFamily="34" charset="0"/>
              </a:rPr>
              <a:t> соединительных путей и является объединением двух съездов противоположных направлений, совмещённых в пространстве.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типичный элемент путевого развития </a:t>
            </a:r>
            <a:r>
              <a:rPr lang="ru-RU" sz="1600" dirty="0">
                <a:latin typeface="Calibri" panose="020F0502020204030204" pitchFamily="34" charset="0"/>
                <a:hlinkClick r:id="rId2" tooltip="Железнодорожная станция"/>
              </a:rPr>
              <a:t>железнодорожных станций</a:t>
            </a:r>
            <a:r>
              <a:rPr lang="ru-RU" sz="1600" dirty="0">
                <a:latin typeface="Calibri" panose="020F0502020204030204" pitchFamily="34" charset="0"/>
              </a:rPr>
              <a:t>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По конструкции съезды подразделяются на </a:t>
            </a:r>
            <a:r>
              <a:rPr lang="ru-RU" sz="1600" i="1" dirty="0">
                <a:latin typeface="Calibri" panose="020F0502020204030204" pitchFamily="34" charset="0"/>
              </a:rPr>
              <a:t>одиночные</a:t>
            </a:r>
            <a:r>
              <a:rPr lang="ru-RU" sz="1600" dirty="0">
                <a:latin typeface="Calibri" panose="020F0502020204030204" pitchFamily="34" charset="0"/>
              </a:rPr>
              <a:t> и </a:t>
            </a:r>
            <a:r>
              <a:rPr lang="ru-RU" sz="1600" i="1" dirty="0">
                <a:latin typeface="Calibri" panose="020F0502020204030204" pitchFamily="34" charset="0"/>
              </a:rPr>
              <a:t>двойные перекрёстные</a:t>
            </a:r>
            <a:r>
              <a:rPr lang="ru-RU" sz="1600" dirty="0">
                <a:latin typeface="Calibri" panose="020F0502020204030204" pitchFamily="34" charset="0"/>
              </a:rPr>
              <a:t>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Одиночный съезд состоит из двух </a:t>
            </a:r>
            <a:r>
              <a:rPr lang="ru-RU" sz="1600" dirty="0">
                <a:latin typeface="Calibri" panose="020F0502020204030204" pitchFamily="34" charset="0"/>
                <a:hlinkClick r:id="rId3" tooltip="Стрелочный перевод"/>
              </a:rPr>
              <a:t>стрелочных переводов</a:t>
            </a:r>
            <a:r>
              <a:rPr lang="ru-RU" sz="1600" dirty="0">
                <a:latin typeface="Calibri" panose="020F0502020204030204" pitchFamily="34" charset="0"/>
              </a:rPr>
              <a:t> и соединяющего их пути.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Двойной перекрёстный съезд</a:t>
            </a:r>
          </a:p>
          <a:p>
            <a:r>
              <a:rPr lang="ru-RU" sz="1600" dirty="0">
                <a:latin typeface="Calibri" panose="020F0502020204030204" pitchFamily="34" charset="0"/>
              </a:rPr>
              <a:t>Двойной перекрёстный съезд состоит из четырех стрелочных переводов и </a:t>
            </a:r>
            <a:r>
              <a:rPr lang="ru-RU" sz="1600" dirty="0">
                <a:latin typeface="Calibri" panose="020F0502020204030204" pitchFamily="34" charset="0"/>
                <a:hlinkClick r:id="rId4" tooltip="Глухое пересечение путей"/>
              </a:rPr>
              <a:t>глухого пересечения</a:t>
            </a:r>
            <a:r>
              <a:rPr lang="ru-RU" sz="1600" dirty="0">
                <a:latin typeface="Calibri" panose="020F0502020204030204" pitchFamily="34" charset="0"/>
              </a:rPr>
              <a:t> соединительных путей и является объединением двух съездов противоположных направлений, совмещённых в пространстве</a:t>
            </a:r>
            <a:r>
              <a:rPr lang="ru-RU" sz="1400" dirty="0">
                <a:latin typeface="Calibri" panose="020F0502020204030204" pitchFamily="34" charset="0"/>
              </a:rPr>
              <a:t>.</a:t>
            </a:r>
          </a:p>
          <a:p>
            <a:pPr algn="just">
              <a:buNone/>
            </a:pP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</a:t>
            </a:r>
            <a:r>
              <a:rPr lang="ru-RU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създов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688" y="1196752"/>
            <a:ext cx="8501154" cy="4524787"/>
          </a:xfrm>
        </p:spPr>
        <p:txBody>
          <a:bodyPr>
            <a:noAutofit/>
          </a:bodyPr>
          <a:lstStyle/>
          <a:p>
            <a:pPr algn="just"/>
            <a:r>
              <a:rPr lang="ru-RU" sz="2000" i="1" dirty="0">
                <a:latin typeface="Calibri" panose="020F0502020204030204" pitchFamily="34" charset="0"/>
              </a:rPr>
              <a:t>Перекрестный,</a:t>
            </a:r>
            <a:r>
              <a:rPr lang="ru-RU" sz="2000" dirty="0">
                <a:latin typeface="Calibri" panose="020F0502020204030204" pitchFamily="34" charset="0"/>
              </a:rPr>
              <a:t> или двойной съезд (рис. 9.9) представляет собой пересечение двух одиночных съездов. Он имеет четыре стрелочных перевода и глухое пересечение, помещаемое между корнями крестовин. Такие съезды укладывают в стесненных условиях, когда для последовательного расположения двух одиночных съездов нет участка достаточной длины</a:t>
            </a:r>
            <a:r>
              <a:rPr lang="ru-RU" sz="2000" dirty="0" smtClean="0">
                <a:latin typeface="Calibri" panose="020F0502020204030204" pitchFamily="34" charset="0"/>
              </a:rPr>
              <a:t>.</a:t>
            </a:r>
          </a:p>
          <a:p>
            <a:pPr algn="just"/>
            <a:r>
              <a:rPr lang="ru-RU" sz="2000" dirty="0">
                <a:latin typeface="Calibri" panose="020F0502020204030204" pitchFamily="34" charset="0"/>
              </a:rPr>
              <a:t>При устройстве перекрестных съездов, а также в местах, где пути пересекаются между собой без перевода подвижного состава с одного пути на другой, делают глухие пересечения. Глухие пересечения могут быть под прямым и острым углами. На магистральных дорогах нашли широкое распространение глухие пересечения под острыми углами с крестовинами марок 2/9 и 2/11. Эти пересечения состоят из четырех крестовин с контррельсами, из них две крестовины острые и две тупые (рис. 9.10). У прямоугольных пересечений все крестовины одинаковые</a:t>
            </a:r>
            <a:r>
              <a:rPr lang="ru-RU" sz="2000" dirty="0"/>
              <a:t>.</a:t>
            </a:r>
            <a:endParaRPr lang="ru-RU" sz="20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Глухие пересечения 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b="1" dirty="0">
                <a:latin typeface="Calibri" panose="020F0502020204030204" pitchFamily="34" charset="0"/>
              </a:rPr>
              <a:t>Глухое пересечение</a:t>
            </a:r>
            <a:r>
              <a:rPr lang="ru-RU" sz="2200" dirty="0">
                <a:latin typeface="Calibri" panose="020F0502020204030204" pitchFamily="34" charset="0"/>
              </a:rPr>
              <a:t> — одноуровневое пересечение </a:t>
            </a:r>
            <a:r>
              <a:rPr lang="ru-RU" sz="2200" dirty="0">
                <a:latin typeface="Calibri" panose="020F0502020204030204" pitchFamily="34" charset="0"/>
                <a:hlinkClick r:id="rId2" tooltip="Железнодорожный путь"/>
              </a:rPr>
              <a:t>железнодорожных путей</a:t>
            </a:r>
            <a:r>
              <a:rPr lang="ru-RU" sz="2200" dirty="0">
                <a:latin typeface="Calibri" panose="020F0502020204030204" pitchFamily="34" charset="0"/>
              </a:rPr>
              <a:t>, устраиваемое без </a:t>
            </a:r>
            <a:r>
              <a:rPr lang="ru-RU" sz="2200" dirty="0">
                <a:latin typeface="Calibri" panose="020F0502020204030204" pitchFamily="34" charset="0"/>
                <a:hlinkClick r:id="rId3" tooltip="Железнодорожная стрелка"/>
              </a:rPr>
              <a:t>стрелок</a:t>
            </a:r>
            <a:r>
              <a:rPr lang="ru-RU" sz="2200" dirty="0">
                <a:latin typeface="Calibri" panose="020F0502020204030204" pitchFamily="34" charset="0"/>
              </a:rPr>
              <a:t>, что исключает переход подвижного состава с одного пути на другой. При этом образующие глухое пересечение пути могут иметь различную </a:t>
            </a:r>
            <a:r>
              <a:rPr lang="ru-RU" sz="2200" dirty="0">
                <a:latin typeface="Calibri" panose="020F0502020204030204" pitchFamily="34" charset="0"/>
                <a:hlinkClick r:id="rId4" tooltip="Ширина колеи"/>
              </a:rPr>
              <a:t>ширину колеи</a:t>
            </a:r>
            <a:r>
              <a:rPr lang="ru-RU" sz="2200" dirty="0">
                <a:latin typeface="Calibri" panose="020F0502020204030204" pitchFamily="34" charset="0"/>
              </a:rPr>
              <a:t>.</a:t>
            </a:r>
          </a:p>
          <a:p>
            <a:r>
              <a:rPr lang="ru-RU" sz="2200" dirty="0">
                <a:latin typeface="Calibri" panose="020F0502020204030204" pitchFamily="34" charset="0"/>
              </a:rPr>
              <a:t>Глухие пересечения являются источником потенциальной опасности, так как на них возможно столкновение поездов, поэтому проезд через глухие пересечения регулируется </a:t>
            </a:r>
            <a:r>
              <a:rPr lang="ru-RU" sz="2200" dirty="0">
                <a:latin typeface="Calibri" panose="020F0502020204030204" pitchFamily="34" charset="0"/>
                <a:hlinkClick r:id="rId5" tooltip="Устройства сигнализации, централизации и блокировки"/>
              </a:rPr>
              <a:t>железнодорожной сигнализацией</a:t>
            </a:r>
            <a:r>
              <a:rPr lang="ru-RU" sz="2200" dirty="0">
                <a:latin typeface="Calibri" panose="020F0502020204030204" pitchFamily="34" charset="0"/>
              </a:rPr>
              <a:t>. Также возможен сход </a:t>
            </a:r>
            <a:r>
              <a:rPr lang="ru-RU" sz="2200" dirty="0">
                <a:latin typeface="Calibri" panose="020F0502020204030204" pitchFamily="34" charset="0"/>
                <a:hlinkClick r:id="rId6" tooltip="Поезд"/>
              </a:rPr>
              <a:t>поездов</a:t>
            </a:r>
            <a:r>
              <a:rPr lang="ru-RU" sz="2200" dirty="0">
                <a:latin typeface="Calibri" panose="020F0502020204030204" pitchFamily="34" charset="0"/>
              </a:rPr>
              <a:t> с рельсов.</a:t>
            </a:r>
          </a:p>
          <a:p>
            <a:endParaRPr lang="ru-RU" sz="15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9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глухих пересечений</a:t>
            </a:r>
            <a:br>
              <a:rPr lang="ru-RU" dirty="0" smtClean="0"/>
            </a:br>
            <a:r>
              <a:rPr lang="ru-RU" dirty="0" smtClean="0"/>
              <a:t>по конструкции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Косоугольные, или ромбические, глухие пересечения бывают двух видов:</a:t>
            </a:r>
          </a:p>
          <a:p>
            <a:r>
              <a:rPr lang="ru-RU" dirty="0"/>
              <a:t>пересечение путей одинаковой колеи (рис. 3);</a:t>
            </a:r>
          </a:p>
          <a:p>
            <a:r>
              <a:rPr lang="ru-RU" dirty="0"/>
              <a:t>пересечение </a:t>
            </a:r>
            <a:r>
              <a:rPr lang="ru-RU" dirty="0" err="1"/>
              <a:t>разноколейных</a:t>
            </a:r>
            <a:r>
              <a:rPr lang="ru-RU" dirty="0"/>
              <a:t> путей.</a:t>
            </a:r>
          </a:p>
          <a:p>
            <a:r>
              <a:rPr lang="ru-RU" dirty="0"/>
              <a:t>На магистральных дорогах применяются почти исключительно ромбические глухие пересечения двух прямолинейных путей с одинаковой шириной колеи.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091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Прямоугольное глухое пересечение</a:t>
            </a:r>
            <a:r>
              <a:rPr lang="ru-RU" dirty="0"/>
              <a:t> состоит из четырех крестовин, четырех контррельсов, одного внутреннего замкнутого по контуру контррельса и более мелких деталей.</a:t>
            </a:r>
          </a:p>
          <a:p>
            <a:r>
              <a:rPr lang="ru-RU" dirty="0"/>
              <a:t>В прямоугольных глухих пересечениях колесо при проходе разрыва рельсовой нити может резко ударять в сердечник или контррельс. Для предотвращения удара в сборных крестовинах в желоб между рельсом и контррельсом помещают вкладыш, по которому колесо катится своей ребордой. Концам вкладышей придается уклон 0,01–0,025.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88640"/>
            <a:ext cx="8715436" cy="172819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accent1"/>
                </a:solidFill>
              </a:rPr>
              <a:t>Стрелочные улицы определение</a:t>
            </a:r>
            <a:endParaRPr lang="ru-RU" sz="4400" dirty="0">
              <a:solidFill>
                <a:schemeClr val="accent1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988840"/>
            <a:ext cx="8750206" cy="4894336"/>
          </a:xfrm>
        </p:spPr>
        <p:txBody>
          <a:bodyPr>
            <a:noAutofit/>
          </a:bodyPr>
          <a:lstStyle/>
          <a:p>
            <a:r>
              <a:rPr lang="ru-RU" sz="2000" i="1" dirty="0">
                <a:latin typeface="Calibri" panose="020F0502020204030204" pitchFamily="34" charset="0"/>
              </a:rPr>
              <a:t>Стрелочной улицей</a:t>
            </a:r>
            <a:r>
              <a:rPr lang="ru-RU" sz="2000" dirty="0">
                <a:latin typeface="Calibri" panose="020F0502020204030204" pitchFamily="34" charset="0"/>
              </a:rPr>
              <a:t> называется путь, на котором уложены стрелочные переводы, ведущие на последовательно ответвляющиеся параллельные пути.</a:t>
            </a:r>
          </a:p>
          <a:p>
            <a:r>
              <a:rPr lang="ru-RU" sz="2000" dirty="0">
                <a:latin typeface="Calibri" panose="020F0502020204030204" pitchFamily="34" charset="0"/>
              </a:rPr>
              <a:t>Стрелочные улицы дают возможность приема поездов с главного пути на любой путь парка станции, отправления поездов с любого пути парка на главный путь, а также перестановки составов или групп вагонов с одного пути на другой через вытяжной путь</a:t>
            </a:r>
            <a:r>
              <a:rPr lang="ru-RU" sz="1100" dirty="0"/>
              <a:t>. </a:t>
            </a:r>
          </a:p>
          <a:p>
            <a:endParaRPr lang="ru-RU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стрелочных улиц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Несокращённая</a:t>
            </a:r>
            <a:endParaRPr lang="ru-RU" b="1" dirty="0"/>
          </a:p>
          <a:p>
            <a:r>
              <a:rPr lang="ru-RU" dirty="0"/>
              <a:t>У </a:t>
            </a:r>
            <a:r>
              <a:rPr lang="ru-RU" i="1" dirty="0"/>
              <a:t>несокращённых</a:t>
            </a:r>
            <a:r>
              <a:rPr lang="ru-RU" dirty="0"/>
              <a:t> стрелочных улиц угол отклонения путей равен углу крестовины составляющих улицу стрелочных переводов. Это упрощает устройство соединительных путей и сокращает количество кривых, однако существенно удлиняет улицу при большом количестве путей.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2201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r>
              <a:rPr lang="ru-RU" b="1" dirty="0" smtClean="0"/>
              <a:t>Сокращённая</a:t>
            </a:r>
            <a:endParaRPr lang="ru-RU" b="1" dirty="0"/>
          </a:p>
          <a:p>
            <a:r>
              <a:rPr lang="ru-RU" dirty="0"/>
              <a:t>У </a:t>
            </a:r>
            <a:r>
              <a:rPr lang="ru-RU" i="1" dirty="0"/>
              <a:t>сокращённых</a:t>
            </a:r>
            <a:r>
              <a:rPr lang="ru-RU" dirty="0"/>
              <a:t> стрелочных улиц угол отклонения путей больше угла крестовины, что позволяет сократить длину улицы при большом количестве путей и широких </a:t>
            </a:r>
            <a:r>
              <a:rPr lang="ru-RU" dirty="0" smtClean="0"/>
              <a:t>междупутьях.</a:t>
            </a:r>
          </a:p>
          <a:p>
            <a:r>
              <a:rPr lang="ru-RU" b="1" dirty="0" smtClean="0"/>
              <a:t>Комбинированная</a:t>
            </a:r>
            <a:endParaRPr lang="ru-RU" b="1" dirty="0"/>
          </a:p>
          <a:p>
            <a:r>
              <a:rPr lang="ru-RU" i="1" dirty="0"/>
              <a:t>Комбинированные</a:t>
            </a:r>
            <a:r>
              <a:rPr lang="ru-RU" dirty="0"/>
              <a:t> стрелочные улицы сочетают несокращённые и сокращённые части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3627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стрелочных улиц в плане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Простейшая</a:t>
            </a:r>
            <a:endParaRPr lang="ru-RU" b="1" dirty="0"/>
          </a:p>
          <a:p>
            <a:r>
              <a:rPr lang="ru-RU" dirty="0"/>
              <a:t>В </a:t>
            </a:r>
            <a:r>
              <a:rPr lang="ru-RU" i="1" dirty="0"/>
              <a:t>простейших</a:t>
            </a:r>
            <a:r>
              <a:rPr lang="ru-RU" dirty="0"/>
              <a:t> стрелочных улицах стрелочные переводы расположены на основном пути. Такие улицы применяются в сочетании с веерными улицами в другой горловине парка для получения одинаковой полезной длины всех путей (крайние имеют немного </a:t>
            </a:r>
            <a:r>
              <a:rPr lang="ru-RU" dirty="0" err="1"/>
              <a:t>бо́льшую</a:t>
            </a:r>
            <a:r>
              <a:rPr lang="ru-RU" dirty="0"/>
              <a:t> длину).</a:t>
            </a:r>
          </a:p>
          <a:p>
            <a:r>
              <a:rPr lang="ru-RU" b="1" dirty="0" smtClean="0"/>
              <a:t>Пучкообразная</a:t>
            </a:r>
            <a:endParaRPr lang="ru-RU" b="1" dirty="0"/>
          </a:p>
          <a:p>
            <a:r>
              <a:rPr lang="ru-RU" dirty="0"/>
              <a:t>В </a:t>
            </a:r>
            <a:r>
              <a:rPr lang="ru-RU" i="1" dirty="0"/>
              <a:t>пучкообразных</a:t>
            </a:r>
            <a:r>
              <a:rPr lang="ru-RU" dirty="0"/>
              <a:t> стрелочных улицах пути сходятся к горловине древовидно. Такие улицы обычно устраивают в </a:t>
            </a:r>
            <a:r>
              <a:rPr lang="ru-RU" dirty="0">
                <a:hlinkClick r:id="rId2" tooltip="Сортировочный парк"/>
              </a:rPr>
              <a:t>сортировочных парках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4037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Веерная</a:t>
            </a:r>
            <a:endParaRPr lang="ru-RU" b="1" dirty="0"/>
          </a:p>
          <a:p>
            <a:r>
              <a:rPr lang="ru-RU" dirty="0"/>
              <a:t>В </a:t>
            </a:r>
            <a:r>
              <a:rPr lang="ru-RU" i="1" dirty="0"/>
              <a:t>веерных</a:t>
            </a:r>
            <a:r>
              <a:rPr lang="ru-RU" dirty="0"/>
              <a:t> стрелочных улицах на основном пути располагается только первый стрелочный перевод, а остальные расположены на отклонённом пути, отходящем от этого перевода. За счёт этого пути получаются прямыми в пределах их полезной длины и сводится к минимуму количество стрелочных переводов на основном пути.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61084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348880"/>
            <a:ext cx="8229600" cy="172819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2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264</TotalTime>
  <Words>113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Съезды , глухие пересечения ,стрелочные улицы</vt:lpstr>
      <vt:lpstr>Съезды определение</vt:lpstr>
      <vt:lpstr>Виды създов</vt:lpstr>
      <vt:lpstr>Глухие пересечения определение</vt:lpstr>
      <vt:lpstr>Виды глухих пересечений по конструкции</vt:lpstr>
      <vt:lpstr>Презентация PowerPoint</vt:lpstr>
      <vt:lpstr>Стрелочные улицы определение</vt:lpstr>
      <vt:lpstr>Виды стрелочных улиц</vt:lpstr>
      <vt:lpstr>Презентация PowerPoint</vt:lpstr>
      <vt:lpstr>Виды стрелочных улиц в плане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№ 1</dc:title>
  <dc:creator>User</dc:creator>
  <cp:lastModifiedBy>Семен</cp:lastModifiedBy>
  <cp:revision>30</cp:revision>
  <dcterms:created xsi:type="dcterms:W3CDTF">2012-09-12T14:08:18Z</dcterms:created>
  <dcterms:modified xsi:type="dcterms:W3CDTF">2020-11-30T17:27:26Z</dcterms:modified>
</cp:coreProperties>
</file>