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60" r:id="rId5"/>
    <p:sldId id="261" r:id="rId6"/>
    <p:sldId id="262" r:id="rId7"/>
    <p:sldId id="264" r:id="rId8"/>
    <p:sldId id="263" r:id="rId9"/>
    <p:sldId id="265" r:id="rId10"/>
    <p:sldId id="266" r:id="rId11"/>
    <p:sldId id="267" r:id="rId12"/>
    <p:sldId id="270" r:id="rId13"/>
    <p:sldId id="269" r:id="rId14"/>
    <p:sldId id="268" r:id="rId15"/>
    <p:sldId id="259" r:id="rId16"/>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0" d="100"/>
          <a:sy n="80" d="100"/>
        </p:scale>
        <p:origin x="682"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524000" y="1122363"/>
            <a:ext cx="9144000" cy="2387600"/>
          </a:xfrm>
        </p:spPr>
        <p:txBody>
          <a:bodyPr anchor="b"/>
          <a:lstStyle>
            <a:lvl1pPr algn="ctr">
              <a:defRPr sz="6000"/>
            </a:lvl1pPr>
          </a:lstStyle>
          <a:p>
            <a:r>
              <a:rPr lang="ru-RU" smtClean="0"/>
              <a:t>Образец заголовка</a:t>
            </a:r>
            <a:endParaRPr lang="ru-RU"/>
          </a:p>
        </p:txBody>
      </p:sp>
      <p:sp>
        <p:nvSpPr>
          <p:cNvPr id="3" name="Подзаголовок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8FAF75D8-9B08-4AA6-8395-38341AC1D5E9}" type="datetimeFigureOut">
              <a:rPr lang="ru-RU" smtClean="0"/>
              <a:t>06.02.2023</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86BEEDF-2538-4D6F-8879-CA2652227A51}" type="slidenum">
              <a:rPr lang="ru-RU" smtClean="0"/>
              <a:t>‹#›</a:t>
            </a:fld>
            <a:endParaRPr lang="ru-RU"/>
          </a:p>
        </p:txBody>
      </p:sp>
    </p:spTree>
    <p:extLst>
      <p:ext uri="{BB962C8B-B14F-4D97-AF65-F5344CB8AC3E}">
        <p14:creationId xmlns:p14="http://schemas.microsoft.com/office/powerpoint/2010/main" val="4546448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8FAF75D8-9B08-4AA6-8395-38341AC1D5E9}" type="datetimeFigureOut">
              <a:rPr lang="ru-RU" smtClean="0"/>
              <a:t>06.02.2023</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86BEEDF-2538-4D6F-8879-CA2652227A51}" type="slidenum">
              <a:rPr lang="ru-RU" smtClean="0"/>
              <a:t>‹#›</a:t>
            </a:fld>
            <a:endParaRPr lang="ru-RU"/>
          </a:p>
        </p:txBody>
      </p:sp>
    </p:spTree>
    <p:extLst>
      <p:ext uri="{BB962C8B-B14F-4D97-AF65-F5344CB8AC3E}">
        <p14:creationId xmlns:p14="http://schemas.microsoft.com/office/powerpoint/2010/main" val="29218935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1850" y="1709738"/>
            <a:ext cx="10515600" cy="2852737"/>
          </a:xfrm>
        </p:spPr>
        <p:txBody>
          <a:bodyPr anchor="b"/>
          <a:lstStyle>
            <a:lvl1pPr>
              <a:defRPr sz="6000"/>
            </a:lvl1pPr>
          </a:lstStyle>
          <a:p>
            <a:r>
              <a:rPr lang="ru-RU" smtClean="0"/>
              <a:t>Образец заголовка</a:t>
            </a:r>
            <a:endParaRPr lang="ru-RU"/>
          </a:p>
        </p:txBody>
      </p:sp>
      <p:sp>
        <p:nvSpPr>
          <p:cNvPr id="3" name="Текст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8FAF75D8-9B08-4AA6-8395-38341AC1D5E9}" type="datetimeFigureOut">
              <a:rPr lang="ru-RU" smtClean="0"/>
              <a:t>06.02.2023</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86BEEDF-2538-4D6F-8879-CA2652227A51}" type="slidenum">
              <a:rPr lang="ru-RU" smtClean="0"/>
              <a:t>‹#›</a:t>
            </a:fld>
            <a:endParaRPr lang="ru-RU"/>
          </a:p>
        </p:txBody>
      </p:sp>
    </p:spTree>
    <p:extLst>
      <p:ext uri="{BB962C8B-B14F-4D97-AF65-F5344CB8AC3E}">
        <p14:creationId xmlns:p14="http://schemas.microsoft.com/office/powerpoint/2010/main" val="38634972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838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6172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8FAF75D8-9B08-4AA6-8395-38341AC1D5E9}" type="datetimeFigureOut">
              <a:rPr lang="ru-RU" smtClean="0"/>
              <a:t>06.02.2023</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86BEEDF-2538-4D6F-8879-CA2652227A51}" type="slidenum">
              <a:rPr lang="ru-RU" smtClean="0"/>
              <a:t>‹#›</a:t>
            </a:fld>
            <a:endParaRPr lang="ru-RU"/>
          </a:p>
        </p:txBody>
      </p:sp>
    </p:spTree>
    <p:extLst>
      <p:ext uri="{BB962C8B-B14F-4D97-AF65-F5344CB8AC3E}">
        <p14:creationId xmlns:p14="http://schemas.microsoft.com/office/powerpoint/2010/main" val="31261752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365125"/>
            <a:ext cx="10515600" cy="1325563"/>
          </a:xfrm>
        </p:spPr>
        <p:txBody>
          <a:bodyPr/>
          <a:lstStyle/>
          <a:p>
            <a:r>
              <a:rPr lang="ru-RU" smtClean="0"/>
              <a:t>Образец заголовка</a:t>
            </a:r>
            <a:endParaRPr lang="ru-RU"/>
          </a:p>
        </p:txBody>
      </p:sp>
      <p:sp>
        <p:nvSpPr>
          <p:cNvPr id="3" name="Текст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839788" y="2505075"/>
            <a:ext cx="5157787"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6172200" y="2505075"/>
            <a:ext cx="5183188"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8FAF75D8-9B08-4AA6-8395-38341AC1D5E9}" type="datetimeFigureOut">
              <a:rPr lang="ru-RU" smtClean="0"/>
              <a:t>06.02.2023</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786BEEDF-2538-4D6F-8879-CA2652227A51}" type="slidenum">
              <a:rPr lang="ru-RU" smtClean="0"/>
              <a:t>‹#›</a:t>
            </a:fld>
            <a:endParaRPr lang="ru-RU"/>
          </a:p>
        </p:txBody>
      </p:sp>
    </p:spTree>
    <p:extLst>
      <p:ext uri="{BB962C8B-B14F-4D97-AF65-F5344CB8AC3E}">
        <p14:creationId xmlns:p14="http://schemas.microsoft.com/office/powerpoint/2010/main" val="25777566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8FAF75D8-9B08-4AA6-8395-38341AC1D5E9}" type="datetimeFigureOut">
              <a:rPr lang="ru-RU" smtClean="0"/>
              <a:t>06.02.2023</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786BEEDF-2538-4D6F-8879-CA2652227A51}" type="slidenum">
              <a:rPr lang="ru-RU" smtClean="0"/>
              <a:t>‹#›</a:t>
            </a:fld>
            <a:endParaRPr lang="ru-RU"/>
          </a:p>
        </p:txBody>
      </p:sp>
    </p:spTree>
    <p:extLst>
      <p:ext uri="{BB962C8B-B14F-4D97-AF65-F5344CB8AC3E}">
        <p14:creationId xmlns:p14="http://schemas.microsoft.com/office/powerpoint/2010/main" val="27345942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8FAF75D8-9B08-4AA6-8395-38341AC1D5E9}" type="datetimeFigureOut">
              <a:rPr lang="ru-RU" smtClean="0"/>
              <a:t>06.02.2023</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786BEEDF-2538-4D6F-8879-CA2652227A51}" type="slidenum">
              <a:rPr lang="ru-RU" smtClean="0"/>
              <a:t>‹#›</a:t>
            </a:fld>
            <a:endParaRPr lang="ru-RU"/>
          </a:p>
        </p:txBody>
      </p:sp>
    </p:spTree>
    <p:extLst>
      <p:ext uri="{BB962C8B-B14F-4D97-AF65-F5344CB8AC3E}">
        <p14:creationId xmlns:p14="http://schemas.microsoft.com/office/powerpoint/2010/main" val="5209054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Объект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8FAF75D8-9B08-4AA6-8395-38341AC1D5E9}" type="datetimeFigureOut">
              <a:rPr lang="ru-RU" smtClean="0"/>
              <a:t>06.02.2023</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86BEEDF-2538-4D6F-8879-CA2652227A51}" type="slidenum">
              <a:rPr lang="ru-RU" smtClean="0"/>
              <a:t>‹#›</a:t>
            </a:fld>
            <a:endParaRPr lang="ru-RU"/>
          </a:p>
        </p:txBody>
      </p:sp>
    </p:spTree>
    <p:extLst>
      <p:ext uri="{BB962C8B-B14F-4D97-AF65-F5344CB8AC3E}">
        <p14:creationId xmlns:p14="http://schemas.microsoft.com/office/powerpoint/2010/main" val="36736521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Рисунок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8FAF75D8-9B08-4AA6-8395-38341AC1D5E9}" type="datetimeFigureOut">
              <a:rPr lang="ru-RU" smtClean="0"/>
              <a:t>06.02.2023</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86BEEDF-2538-4D6F-8879-CA2652227A51}" type="slidenum">
              <a:rPr lang="ru-RU" smtClean="0"/>
              <a:t>‹#›</a:t>
            </a:fld>
            <a:endParaRPr lang="ru-RU"/>
          </a:p>
        </p:txBody>
      </p:sp>
    </p:spTree>
    <p:extLst>
      <p:ext uri="{BB962C8B-B14F-4D97-AF65-F5344CB8AC3E}">
        <p14:creationId xmlns:p14="http://schemas.microsoft.com/office/powerpoint/2010/main" val="20623250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8FAF75D8-9B08-4AA6-8395-38341AC1D5E9}" type="datetimeFigureOut">
              <a:rPr lang="ru-RU" smtClean="0"/>
              <a:t>06.02.2023</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86BEEDF-2538-4D6F-8879-CA2652227A51}" type="slidenum">
              <a:rPr lang="ru-RU" smtClean="0"/>
              <a:t>‹#›</a:t>
            </a:fld>
            <a:endParaRPr lang="ru-RU"/>
          </a:p>
        </p:txBody>
      </p:sp>
    </p:spTree>
    <p:extLst>
      <p:ext uri="{BB962C8B-B14F-4D97-AF65-F5344CB8AC3E}">
        <p14:creationId xmlns:p14="http://schemas.microsoft.com/office/powerpoint/2010/main" val="425812004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8724900" y="365125"/>
            <a:ext cx="2628900" cy="5811838"/>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838200" y="365125"/>
            <a:ext cx="7734300" cy="5811838"/>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8FAF75D8-9B08-4AA6-8395-38341AC1D5E9}" type="datetimeFigureOut">
              <a:rPr lang="ru-RU" smtClean="0"/>
              <a:t>06.02.2023</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86BEEDF-2538-4D6F-8879-CA2652227A51}" type="slidenum">
              <a:rPr lang="ru-RU" smtClean="0"/>
              <a:t>‹#›</a:t>
            </a:fld>
            <a:endParaRPr lang="ru-RU"/>
          </a:p>
        </p:txBody>
      </p:sp>
    </p:spTree>
    <p:extLst>
      <p:ext uri="{BB962C8B-B14F-4D97-AF65-F5344CB8AC3E}">
        <p14:creationId xmlns:p14="http://schemas.microsoft.com/office/powerpoint/2010/main" val="34283421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t="-7000" b="-7000"/>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FAF75D8-9B08-4AA6-8395-38341AC1D5E9}" type="datetimeFigureOut">
              <a:rPr lang="ru-RU" smtClean="0"/>
              <a:t>06.02.2023</a:t>
            </a:fld>
            <a:endParaRPr lang="ru-RU"/>
          </a:p>
        </p:txBody>
      </p:sp>
      <p:sp>
        <p:nvSpPr>
          <p:cNvPr id="5" name="Нижний колонтитул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86BEEDF-2538-4D6F-8879-CA2652227A51}" type="slidenum">
              <a:rPr lang="ru-RU" smtClean="0"/>
              <a:t>‹#›</a:t>
            </a:fld>
            <a:endParaRPr lang="ru-RU"/>
          </a:p>
        </p:txBody>
      </p:sp>
    </p:spTree>
    <p:extLst>
      <p:ext uri="{BB962C8B-B14F-4D97-AF65-F5344CB8AC3E}">
        <p14:creationId xmlns:p14="http://schemas.microsoft.com/office/powerpoint/2010/main" val="176891382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552575" y="1465263"/>
            <a:ext cx="9144000" cy="2387600"/>
          </a:xfrm>
        </p:spPr>
        <p:txBody>
          <a:bodyPr>
            <a:normAutofit/>
          </a:bodyPr>
          <a:lstStyle/>
          <a:p>
            <a:r>
              <a:rPr lang="ru-RU" sz="6600" b="1" dirty="0" smtClean="0">
                <a:effectLst>
                  <a:outerShdw blurRad="38100" dist="38100" dir="2700000" algn="tl">
                    <a:srgbClr val="000000">
                      <a:alpha val="43137"/>
                    </a:srgbClr>
                  </a:outerShdw>
                </a:effectLst>
              </a:rPr>
              <a:t>Физика в космосе</a:t>
            </a:r>
            <a:endParaRPr lang="ru-RU" sz="6600" b="1" dirty="0">
              <a:effectLst>
                <a:outerShdw blurRad="38100" dist="38100" dir="2700000" algn="tl">
                  <a:srgbClr val="000000">
                    <a:alpha val="43137"/>
                  </a:srgbClr>
                </a:outerShdw>
              </a:effectLst>
            </a:endParaRPr>
          </a:p>
        </p:txBody>
      </p:sp>
      <p:sp>
        <p:nvSpPr>
          <p:cNvPr id="3" name="Подзаголовок 2"/>
          <p:cNvSpPr>
            <a:spLocks noGrp="1"/>
          </p:cNvSpPr>
          <p:nvPr>
            <p:ph type="subTitle" idx="1"/>
          </p:nvPr>
        </p:nvSpPr>
        <p:spPr>
          <a:xfrm>
            <a:off x="2752725" y="5111800"/>
            <a:ext cx="9144000" cy="1655762"/>
          </a:xfrm>
        </p:spPr>
        <p:txBody>
          <a:bodyPr>
            <a:normAutofit fontScale="92500" lnSpcReduction="10000"/>
          </a:bodyPr>
          <a:lstStyle/>
          <a:p>
            <a:pPr algn="r"/>
            <a:r>
              <a:rPr lang="ru-RU" i="1" dirty="0" smtClean="0"/>
              <a:t>Выполнила: </a:t>
            </a:r>
            <a:r>
              <a:rPr lang="ru-RU" i="1" dirty="0" err="1" smtClean="0"/>
              <a:t>Шарабарина</a:t>
            </a:r>
            <a:r>
              <a:rPr lang="ru-RU" i="1" dirty="0"/>
              <a:t> </a:t>
            </a:r>
            <a:r>
              <a:rPr lang="ru-RU" i="1" dirty="0" smtClean="0"/>
              <a:t>Ирина Алексеевна, </a:t>
            </a:r>
          </a:p>
          <a:p>
            <a:pPr algn="r"/>
            <a:r>
              <a:rPr lang="ru-RU" i="1" dirty="0" smtClean="0"/>
              <a:t>ученица 9 класса</a:t>
            </a:r>
          </a:p>
          <a:p>
            <a:pPr algn="r"/>
            <a:r>
              <a:rPr lang="ru-RU" i="1" dirty="0" smtClean="0"/>
              <a:t>Куратор: Бабенко Лариса Викторовна, </a:t>
            </a:r>
          </a:p>
          <a:p>
            <a:pPr algn="r"/>
            <a:r>
              <a:rPr lang="ru-RU" i="1" dirty="0" smtClean="0"/>
              <a:t>учитель физики и астрономии </a:t>
            </a:r>
            <a:endParaRPr lang="ru-RU" i="1" dirty="0"/>
          </a:p>
        </p:txBody>
      </p:sp>
      <p:sp>
        <p:nvSpPr>
          <p:cNvPr id="4" name="Прямоугольник 3"/>
          <p:cNvSpPr/>
          <p:nvPr/>
        </p:nvSpPr>
        <p:spPr>
          <a:xfrm>
            <a:off x="2000250" y="473026"/>
            <a:ext cx="8248650" cy="1154162"/>
          </a:xfrm>
          <a:prstGeom prst="rect">
            <a:avLst/>
          </a:prstGeom>
        </p:spPr>
        <p:txBody>
          <a:bodyPr wrap="square">
            <a:spAutoFit/>
          </a:bodyPr>
          <a:lstStyle/>
          <a:p>
            <a:pPr algn="ctr" fontAlgn="base" hangingPunct="0">
              <a:lnSpc>
                <a:spcPct val="115000"/>
              </a:lnSpc>
              <a:spcAft>
                <a:spcPts val="0"/>
              </a:spcAft>
            </a:pP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Муниципальное автономное общеобразовательное учреждение</a:t>
            </a:r>
            <a:endParaRPr lang="ru-RU" sz="2000" dirty="0">
              <a:latin typeface="Calibri" panose="020F0502020204030204" pitchFamily="34" charset="0"/>
              <a:ea typeface="Times New Roman" panose="02020603050405020304" pitchFamily="18" charset="0"/>
              <a:cs typeface="Times New Roman" panose="02020603050405020304" pitchFamily="18" charset="0"/>
            </a:endParaRPr>
          </a:p>
          <a:p>
            <a:pPr algn="ctr" fontAlgn="base" hangingPunct="0">
              <a:lnSpc>
                <a:spcPct val="115000"/>
              </a:lnSpc>
              <a:spcAft>
                <a:spcPts val="0"/>
              </a:spcAft>
            </a:pP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«Средняя общеобразовательная школа № 10 города Белово»</a:t>
            </a:r>
            <a:endParaRPr lang="ru-RU" sz="2000" dirty="0">
              <a:latin typeface="Calibri" panose="020F0502020204030204" pitchFamily="34" charset="0"/>
              <a:ea typeface="Times New Roman" panose="02020603050405020304" pitchFamily="18" charset="0"/>
              <a:cs typeface="Times New Roman" panose="02020603050405020304" pitchFamily="18" charset="0"/>
            </a:endParaRPr>
          </a:p>
          <a:p>
            <a:pPr algn="ctr" fontAlgn="base" hangingPunct="0">
              <a:lnSpc>
                <a:spcPct val="115000"/>
              </a:lnSpc>
              <a:spcAft>
                <a:spcPts val="0"/>
              </a:spcAft>
            </a:pP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(МАОУ СОШ № 10 города Белово)</a:t>
            </a:r>
            <a:endParaRPr lang="ru-RU" sz="2000" dirty="0">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4116725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90525" y="3260725"/>
            <a:ext cx="10515600" cy="1325563"/>
          </a:xfrm>
        </p:spPr>
        <p:txBody>
          <a:bodyPr>
            <a:normAutofit/>
          </a:bodyPr>
          <a:lstStyle/>
          <a:p>
            <a:r>
              <a:rPr lang="ru-RU" dirty="0"/>
              <a:t/>
            </a:r>
            <a:br>
              <a:rPr lang="ru-RU" dirty="0"/>
            </a:br>
            <a:endParaRPr lang="ru-RU" dirty="0"/>
          </a:p>
        </p:txBody>
      </p:sp>
      <p:sp>
        <p:nvSpPr>
          <p:cNvPr id="4" name="Выноска-облако 3"/>
          <p:cNvSpPr/>
          <p:nvPr/>
        </p:nvSpPr>
        <p:spPr>
          <a:xfrm>
            <a:off x="4076700" y="170657"/>
            <a:ext cx="7696200" cy="3353594"/>
          </a:xfrm>
          <a:prstGeom prst="cloud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800" i="1" dirty="0" smtClean="0">
                <a:solidFill>
                  <a:srgbClr val="FFFF00"/>
                </a:solidFill>
              </a:rPr>
              <a:t>«Жизнь </a:t>
            </a:r>
            <a:r>
              <a:rPr lang="ru-RU" sz="2800" i="1" dirty="0">
                <a:solidFill>
                  <a:srgbClr val="FFFF00"/>
                </a:solidFill>
              </a:rPr>
              <a:t>показывает, что и космос будут осваивать не какие-нибудь супермены, а самые простые </a:t>
            </a:r>
            <a:r>
              <a:rPr lang="ru-RU" sz="2800" i="1" dirty="0" smtClean="0">
                <a:solidFill>
                  <a:srgbClr val="FFFF00"/>
                </a:solidFill>
              </a:rPr>
              <a:t>люди»</a:t>
            </a:r>
          </a:p>
          <a:p>
            <a:pPr algn="r"/>
            <a:r>
              <a:rPr lang="ru-RU" sz="2400" b="1" i="1" dirty="0">
                <a:solidFill>
                  <a:srgbClr val="FFFF00"/>
                </a:solidFill>
              </a:rPr>
              <a:t>©Юрий Гагарин</a:t>
            </a:r>
            <a:endParaRPr lang="ru-RU" sz="2400" i="1" dirty="0">
              <a:solidFill>
                <a:srgbClr val="FFFF00"/>
              </a:solidFill>
            </a:endParaRPr>
          </a:p>
        </p:txBody>
      </p:sp>
      <p:pic>
        <p:nvPicPr>
          <p:cNvPr id="1026" name="Picture 2" descr="https://xn--b1aaibdm7ai3f0b.xn--p1ai/upload/iblock/f2a/4bl47t4xuhee4nfoowz6q23ybctq5vor.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81074" y="3190876"/>
            <a:ext cx="4220651" cy="3258343"/>
          </a:xfrm>
          <a:prstGeom prst="rect">
            <a:avLst/>
          </a:prstGeom>
          <a:noFill/>
          <a:scene3d>
            <a:camera prst="orthographicFront"/>
            <a:lightRig rig="threePt" dir="t"/>
          </a:scene3d>
          <a:sp3d extrusionH="76200" contourW="82550" prstMaterial="metal">
            <a:bevelT w="101600" prst="riblet"/>
            <a:bevelB w="139700" h="139700" prst="divot"/>
            <a:extrusionClr>
              <a:schemeClr val="bg1"/>
            </a:extrusionClr>
            <a:contourClr>
              <a:schemeClr val="accent1">
                <a:lumMod val="75000"/>
              </a:schemeClr>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5272384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07975"/>
            <a:ext cx="10515600" cy="1325563"/>
          </a:xfrm>
        </p:spPr>
        <p:txBody>
          <a:bodyPr/>
          <a:lstStyle/>
          <a:p>
            <a:pPr algn="ctr"/>
            <a:r>
              <a:rPr lang="ru-RU" b="1" dirty="0" smtClean="0"/>
              <a:t>Первый полет человека в космос</a:t>
            </a:r>
            <a:endParaRPr lang="ru-RU" b="1" dirty="0"/>
          </a:p>
        </p:txBody>
      </p:sp>
      <p:sp>
        <p:nvSpPr>
          <p:cNvPr id="3" name="Объект 2"/>
          <p:cNvSpPr>
            <a:spLocks noGrp="1"/>
          </p:cNvSpPr>
          <p:nvPr>
            <p:ph idx="1"/>
          </p:nvPr>
        </p:nvSpPr>
        <p:spPr>
          <a:xfrm>
            <a:off x="838200" y="1410671"/>
            <a:ext cx="10515600" cy="4351338"/>
          </a:xfrm>
        </p:spPr>
        <p:txBody>
          <a:bodyPr/>
          <a:lstStyle/>
          <a:p>
            <a:r>
              <a:rPr lang="ru-RU" b="1" dirty="0"/>
              <a:t>12 апреля 1961 г</a:t>
            </a:r>
            <a:r>
              <a:rPr lang="ru-RU" dirty="0"/>
              <a:t>., был начат отсчет космической эры человечества - на корабле </a:t>
            </a:r>
            <a:r>
              <a:rPr lang="ru-RU" b="1" dirty="0"/>
              <a:t>"Восток" </a:t>
            </a:r>
            <a:r>
              <a:rPr lang="ru-RU" dirty="0"/>
              <a:t>стартовал первый космонавт </a:t>
            </a:r>
            <a:r>
              <a:rPr lang="ru-RU" b="1" dirty="0"/>
              <a:t>Юрий Гагарин</a:t>
            </a:r>
            <a:r>
              <a:rPr lang="ru-RU" dirty="0"/>
              <a:t>.</a:t>
            </a:r>
          </a:p>
        </p:txBody>
      </p:sp>
      <p:pic>
        <p:nvPicPr>
          <p:cNvPr id="4" name="Рисунок 3"/>
          <p:cNvPicPr>
            <a:picLocks noChangeAspect="1"/>
          </p:cNvPicPr>
          <p:nvPr/>
        </p:nvPicPr>
        <p:blipFill>
          <a:blip r:embed="rId2"/>
          <a:stretch>
            <a:fillRect/>
          </a:stretch>
        </p:blipFill>
        <p:spPr>
          <a:xfrm rot="21201271">
            <a:off x="989050" y="2962466"/>
            <a:ext cx="4707504" cy="3177565"/>
          </a:xfrm>
          <a:prstGeom prst="rect">
            <a:avLst/>
          </a:prstGeom>
        </p:spPr>
      </p:pic>
      <p:pic>
        <p:nvPicPr>
          <p:cNvPr id="2052" name="Picture 4" descr="Первый Полет Гагарина Фото"/>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503669">
            <a:off x="6516337" y="3024510"/>
            <a:ext cx="4965359" cy="30992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772753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b="1" dirty="0" smtClean="0"/>
              <a:t>Понятие космос</a:t>
            </a:r>
            <a:endParaRPr lang="ru-RU" b="1" dirty="0"/>
          </a:p>
        </p:txBody>
      </p:sp>
      <p:sp>
        <p:nvSpPr>
          <p:cNvPr id="3" name="Объект 2"/>
          <p:cNvSpPr>
            <a:spLocks noGrp="1"/>
          </p:cNvSpPr>
          <p:nvPr>
            <p:ph idx="1"/>
          </p:nvPr>
        </p:nvSpPr>
        <p:spPr>
          <a:xfrm>
            <a:off x="838200" y="1690688"/>
            <a:ext cx="10515600" cy="4351338"/>
          </a:xfrm>
        </p:spPr>
        <p:txBody>
          <a:bodyPr>
            <a:normAutofit fontScale="92500" lnSpcReduction="10000"/>
          </a:bodyPr>
          <a:lstStyle/>
          <a:p>
            <a:r>
              <a:rPr lang="ru-RU" dirty="0" smtClean="0"/>
              <a:t>В </a:t>
            </a:r>
            <a:r>
              <a:rPr lang="ru-RU" dirty="0"/>
              <a:t>современном понимании космос есть все находящееся </a:t>
            </a:r>
            <a:r>
              <a:rPr lang="ru-RU" dirty="0" smtClean="0"/>
              <a:t>за пределами </a:t>
            </a:r>
            <a:r>
              <a:rPr lang="ru-RU" dirty="0"/>
              <a:t>земли и земной </a:t>
            </a:r>
            <a:r>
              <a:rPr lang="ru-RU" dirty="0" smtClean="0"/>
              <a:t>атмосферы. В </a:t>
            </a:r>
            <a:r>
              <a:rPr lang="ru-RU" dirty="0"/>
              <a:t>англоязычной научной литературе в качестве аналога термина «космос» пользуются словом «пространство» (</a:t>
            </a:r>
            <a:r>
              <a:rPr lang="ru-RU" dirty="0" err="1"/>
              <a:t>space</a:t>
            </a:r>
            <a:r>
              <a:rPr lang="ru-RU" dirty="0" smtClean="0"/>
              <a:t>).</a:t>
            </a:r>
          </a:p>
          <a:p>
            <a:r>
              <a:rPr lang="ru-RU" dirty="0" smtClean="0"/>
              <a:t>Физика </a:t>
            </a:r>
            <a:r>
              <a:rPr lang="ru-RU" dirty="0"/>
              <a:t>космоса – наука о физических явлениях во вселенной. То, что обычно понимается под физикой космоса, во многом совпадает с более употребительным понятием «астрофизика</a:t>
            </a:r>
            <a:r>
              <a:rPr lang="ru-RU" dirty="0" smtClean="0"/>
              <a:t>».</a:t>
            </a:r>
          </a:p>
          <a:p>
            <a:r>
              <a:rPr lang="ru-RU" dirty="0" smtClean="0"/>
              <a:t>Ближайшая </a:t>
            </a:r>
            <a:r>
              <a:rPr lang="ru-RU" dirty="0"/>
              <a:t>и наиболее изученная область космоса – околоземное космическое </a:t>
            </a:r>
            <a:r>
              <a:rPr lang="ru-RU" dirty="0" smtClean="0"/>
              <a:t>пространство.</a:t>
            </a:r>
          </a:p>
          <a:p>
            <a:r>
              <a:rPr lang="ru-RU" dirty="0" smtClean="0"/>
              <a:t>Свойства </a:t>
            </a:r>
            <a:r>
              <a:rPr lang="ru-RU" dirty="0"/>
              <a:t>вещества и процессы, протекающие в этой области, в значительной мере определяются влиянием магнитного поля земли. Поэтому ближний космос принято называть магнитосферой земли.</a:t>
            </a:r>
          </a:p>
          <a:p>
            <a:endParaRPr lang="ru-RU" dirty="0"/>
          </a:p>
        </p:txBody>
      </p:sp>
    </p:spTree>
    <p:extLst>
      <p:ext uri="{BB962C8B-B14F-4D97-AF65-F5344CB8AC3E}">
        <p14:creationId xmlns:p14="http://schemas.microsoft.com/office/powerpoint/2010/main" val="130097960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04875" y="203200"/>
            <a:ext cx="10515600" cy="1325563"/>
          </a:xfrm>
        </p:spPr>
        <p:txBody>
          <a:bodyPr/>
          <a:lstStyle/>
          <a:p>
            <a:pPr algn="ctr"/>
            <a:r>
              <a:rPr lang="ru-RU" b="1" dirty="0" smtClean="0"/>
              <a:t>Интересные факты о физике в космосе</a:t>
            </a:r>
            <a:endParaRPr lang="ru-RU" b="1" dirty="0"/>
          </a:p>
        </p:txBody>
      </p:sp>
      <p:sp>
        <p:nvSpPr>
          <p:cNvPr id="3" name="Объект 2"/>
          <p:cNvSpPr>
            <a:spLocks noGrp="1"/>
          </p:cNvSpPr>
          <p:nvPr>
            <p:ph idx="1"/>
          </p:nvPr>
        </p:nvSpPr>
        <p:spPr>
          <a:xfrm>
            <a:off x="466723" y="1718952"/>
            <a:ext cx="5191126" cy="4862512"/>
          </a:xfrm>
        </p:spPr>
        <p:txBody>
          <a:bodyPr>
            <a:normAutofit/>
          </a:bodyPr>
          <a:lstStyle/>
          <a:p>
            <a:pPr algn="ctr">
              <a:buFont typeface="Wingdings" panose="05000000000000000000" pitchFamily="2" charset="2"/>
              <a:buChar char="Ø"/>
            </a:pPr>
            <a:r>
              <a:rPr lang="ru-RU" dirty="0"/>
              <a:t>Когда вода кипит на Земле, она создает тысячи маленьких пузырьков. Однако в космосе кипящая вода создает один гигантский волнообразный пузырь. Ученые считают, что это связано с отсутствием конвекции и плавучести, которая сопровождает гравитацию.</a:t>
            </a:r>
            <a:br>
              <a:rPr lang="ru-RU" dirty="0"/>
            </a:br>
            <a:r>
              <a:rPr lang="ru-RU" dirty="0"/>
              <a:t/>
            </a:r>
            <a:br>
              <a:rPr lang="ru-RU" dirty="0"/>
            </a:br>
            <a:endParaRPr lang="ru-RU" dirty="0"/>
          </a:p>
        </p:txBody>
      </p:sp>
      <p:pic>
        <p:nvPicPr>
          <p:cNvPr id="2050" name="Picture 2" descr="https://avatars.dzeninfra.ru/get-zen_brief/6484151/pub_62c942c64b1f895461620bb6_62c942d68298c16d4f0cfad1/scale_120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53144" y="1718952"/>
            <a:ext cx="5376831" cy="404367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9715974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b="1" dirty="0"/>
              <a:t>Интересные факты о физике в космосе</a:t>
            </a:r>
            <a:endParaRPr lang="ru-RU" dirty="0"/>
          </a:p>
        </p:txBody>
      </p:sp>
      <p:sp>
        <p:nvSpPr>
          <p:cNvPr id="3" name="Объект 2"/>
          <p:cNvSpPr>
            <a:spLocks noGrp="1"/>
          </p:cNvSpPr>
          <p:nvPr>
            <p:ph idx="1"/>
          </p:nvPr>
        </p:nvSpPr>
        <p:spPr>
          <a:xfrm>
            <a:off x="6343650" y="1690688"/>
            <a:ext cx="5010150" cy="4708526"/>
          </a:xfrm>
        </p:spPr>
        <p:txBody>
          <a:bodyPr>
            <a:normAutofit lnSpcReduction="10000"/>
          </a:bodyPr>
          <a:lstStyle/>
          <a:p>
            <a:pPr algn="ctr">
              <a:buFont typeface="Wingdings" panose="05000000000000000000" pitchFamily="2" charset="2"/>
              <a:buChar char="Ø"/>
            </a:pPr>
            <a:r>
              <a:rPr lang="ru-RU" dirty="0"/>
              <a:t>Поскольку аромат зависит от нескольких факторов окружающей среды, таких как температура, влажность и возраст цветка, цветы пахнут в космосе иначе, чем на Земле. Аромат различных роз, выращенных на космическом шаттле </a:t>
            </a:r>
            <a:r>
              <a:rPr lang="ru-RU" dirty="0" err="1"/>
              <a:t>Discovery</a:t>
            </a:r>
            <a:r>
              <a:rPr lang="ru-RU" dirty="0"/>
              <a:t>, был позже воспроизведен и включен в «</a:t>
            </a:r>
            <a:r>
              <a:rPr lang="ru-RU" dirty="0" err="1"/>
              <a:t>Zen</a:t>
            </a:r>
            <a:r>
              <a:rPr lang="ru-RU" dirty="0"/>
              <a:t>», парфюм, продаваемый японской компанией </a:t>
            </a:r>
            <a:r>
              <a:rPr lang="ru-RU" dirty="0" err="1"/>
              <a:t>Shiseido</a:t>
            </a:r>
            <a:r>
              <a:rPr lang="ru-RU" dirty="0" smtClean="0"/>
              <a:t>.</a:t>
            </a:r>
            <a:endParaRPr lang="ru-RU" dirty="0"/>
          </a:p>
        </p:txBody>
      </p:sp>
      <p:pic>
        <p:nvPicPr>
          <p:cNvPr id="1026" name="Picture 2" descr="https://avatars.dzeninfra.ru/get-zen_doc/3853921/pub_5f4665eaac40a503a6bd2294_5f4666f5cedca309d67fb507/scale_120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8290" y="1901826"/>
            <a:ext cx="5232935" cy="39290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1520688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b="1" dirty="0"/>
              <a:t>Интересные факты о физике в космосе</a:t>
            </a:r>
            <a:endParaRPr lang="ru-RU" dirty="0"/>
          </a:p>
        </p:txBody>
      </p:sp>
      <p:sp>
        <p:nvSpPr>
          <p:cNvPr id="3" name="Объект 2"/>
          <p:cNvSpPr>
            <a:spLocks noGrp="1"/>
          </p:cNvSpPr>
          <p:nvPr>
            <p:ph idx="1"/>
          </p:nvPr>
        </p:nvSpPr>
        <p:spPr>
          <a:xfrm>
            <a:off x="552450" y="1882774"/>
            <a:ext cx="5724525" cy="4575175"/>
          </a:xfrm>
        </p:spPr>
        <p:txBody>
          <a:bodyPr>
            <a:normAutofit lnSpcReduction="10000"/>
          </a:bodyPr>
          <a:lstStyle/>
          <a:p>
            <a:pPr algn="ctr">
              <a:buFont typeface="Wingdings" panose="05000000000000000000" pitchFamily="2" charset="2"/>
              <a:buChar char="Ø"/>
            </a:pPr>
            <a:r>
              <a:rPr lang="ru-RU" dirty="0"/>
              <a:t>На Земле пламя поднимется. Однако в космосе пламя будет двигаться от источника во всех направлениях. Поскольку пространство не имеет силы тяжести, расширяющийся горячий воздух испытывает равное сопротивление во всех направлениях, поэтому он движется сферически от своего источника.</a:t>
            </a:r>
            <a:br>
              <a:rPr lang="ru-RU" dirty="0"/>
            </a:br>
            <a:r>
              <a:rPr lang="ru-RU" dirty="0"/>
              <a:t/>
            </a:r>
            <a:br>
              <a:rPr lang="ru-RU" dirty="0"/>
            </a:br>
            <a:endParaRPr lang="ru-RU" dirty="0"/>
          </a:p>
        </p:txBody>
      </p:sp>
      <p:pic>
        <p:nvPicPr>
          <p:cNvPr id="2050" name="Picture 2" descr="https://mobimg.b-cdn.net/v3/fetch/0c/0cb690e06e5cf54e169bf8d3cf45d188.jpe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399679" y="2124075"/>
            <a:ext cx="5320925" cy="35242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1431584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b="1" dirty="0"/>
              <a:t>Интересные факты о физике в космосе</a:t>
            </a:r>
            <a:endParaRPr lang="ru-RU" dirty="0"/>
          </a:p>
        </p:txBody>
      </p:sp>
      <p:sp>
        <p:nvSpPr>
          <p:cNvPr id="3" name="Объект 2"/>
          <p:cNvSpPr>
            <a:spLocks noGrp="1"/>
          </p:cNvSpPr>
          <p:nvPr>
            <p:ph idx="1"/>
          </p:nvPr>
        </p:nvSpPr>
        <p:spPr>
          <a:xfrm>
            <a:off x="5524500" y="1951036"/>
            <a:ext cx="5372100" cy="4584700"/>
          </a:xfrm>
        </p:spPr>
        <p:txBody>
          <a:bodyPr/>
          <a:lstStyle/>
          <a:p>
            <a:pPr algn="ctr">
              <a:buFont typeface="Wingdings" panose="05000000000000000000" pitchFamily="2" charset="2"/>
              <a:buChar char="Ø"/>
            </a:pPr>
            <a:r>
              <a:rPr lang="ru-RU" dirty="0"/>
              <a:t>Поскольку в космосе нет гравитации, нет естественной конвекции, а это означает, что тепло тела не поднимется с кожи. Из-за этого тело будет постоянно потеть, чтобы остыть, но, к сожалению, пот не будет капать или испаряться - он просто будет накапливаться.</a:t>
            </a:r>
          </a:p>
          <a:p>
            <a:pPr marL="0" indent="0" algn="ctr">
              <a:buNone/>
            </a:pPr>
            <a:endParaRPr lang="ru-RU" dirty="0"/>
          </a:p>
        </p:txBody>
      </p:sp>
      <p:pic>
        <p:nvPicPr>
          <p:cNvPr id="3074" name="Picture 2" descr="https://avatars.dzeninfra.ru/get-zen_doc/3725151/pub_5f95ad81506beb0472ac711b_5f95be6b4dcc5c613c31bc42/scale_120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03351" y="1650471"/>
            <a:ext cx="3663949" cy="48852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0943652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b="1" dirty="0"/>
              <a:t>Интересные факты о физике в космосе</a:t>
            </a:r>
            <a:endParaRPr lang="ru-RU" dirty="0"/>
          </a:p>
        </p:txBody>
      </p:sp>
      <p:sp>
        <p:nvSpPr>
          <p:cNvPr id="3" name="Объект 2"/>
          <p:cNvSpPr>
            <a:spLocks noGrp="1"/>
          </p:cNvSpPr>
          <p:nvPr>
            <p:ph idx="1"/>
          </p:nvPr>
        </p:nvSpPr>
        <p:spPr>
          <a:xfrm>
            <a:off x="838200" y="1606550"/>
            <a:ext cx="10515600" cy="4351338"/>
          </a:xfrm>
        </p:spPr>
        <p:txBody>
          <a:bodyPr/>
          <a:lstStyle/>
          <a:p>
            <a:pPr algn="ctr">
              <a:buFont typeface="Wingdings" panose="05000000000000000000" pitchFamily="2" charset="2"/>
              <a:buChar char="Ø"/>
            </a:pPr>
            <a:r>
              <a:rPr lang="ru-RU" dirty="0"/>
              <a:t>В космосе нет звука.</a:t>
            </a:r>
            <a:r>
              <a:rPr lang="ru-RU" dirty="0"/>
              <a:t/>
            </a:r>
            <a:br>
              <a:rPr lang="ru-RU" dirty="0"/>
            </a:br>
            <a:r>
              <a:rPr lang="ru-RU" dirty="0"/>
              <a:t/>
            </a:r>
            <a:br>
              <a:rPr lang="ru-RU" dirty="0"/>
            </a:br>
            <a:endParaRPr lang="ru-RU" dirty="0"/>
          </a:p>
        </p:txBody>
      </p:sp>
      <p:pic>
        <p:nvPicPr>
          <p:cNvPr id="1026" name="Picture 2" descr="https://s9.travelask.ru/uploads/post/000/031/023/main_image/full-7808c13e9be7c6ddc4417a3c21059bcf.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09875" y="2200275"/>
            <a:ext cx="6596591" cy="43021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7363051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b="1" dirty="0"/>
              <a:t>Интересные факты о физике в космосе</a:t>
            </a:r>
            <a:endParaRPr lang="ru-RU" dirty="0"/>
          </a:p>
        </p:txBody>
      </p:sp>
      <p:sp>
        <p:nvSpPr>
          <p:cNvPr id="3" name="Объект 2"/>
          <p:cNvSpPr>
            <a:spLocks noGrp="1"/>
          </p:cNvSpPr>
          <p:nvPr>
            <p:ph idx="1"/>
          </p:nvPr>
        </p:nvSpPr>
        <p:spPr>
          <a:xfrm>
            <a:off x="228600" y="1597025"/>
            <a:ext cx="6096000" cy="4813300"/>
          </a:xfrm>
        </p:spPr>
        <p:txBody>
          <a:bodyPr/>
          <a:lstStyle/>
          <a:p>
            <a:pPr algn="ctr">
              <a:buFont typeface="Wingdings" panose="05000000000000000000" pitchFamily="2" charset="2"/>
              <a:buChar char="Ø"/>
            </a:pPr>
            <a:r>
              <a:rPr lang="ru-RU" dirty="0"/>
              <a:t>Черная дыра возникает, когда большая звезда взрывается и оставшееся ядро </a:t>
            </a:r>
            <a:r>
              <a:rPr lang="ru-RU" dirty="0" err="1"/>
              <a:t>коллапсирует</a:t>
            </a:r>
            <a:r>
              <a:rPr lang="ru-RU" dirty="0"/>
              <a:t> в объект настолько маленький и плотный, что его гравитация становится слишком сильной даже для самой быстрой вещи во вселенной — света. Первая подтвержденная черная дыра, которая была обнаружена, была </a:t>
            </a:r>
            <a:r>
              <a:rPr lang="ru-RU" dirty="0" err="1"/>
              <a:t>Cygnus</a:t>
            </a:r>
            <a:r>
              <a:rPr lang="ru-RU" dirty="0"/>
              <a:t> X-1 в 1964 году.</a:t>
            </a:r>
          </a:p>
          <a:p>
            <a:pPr algn="ctr"/>
            <a:endParaRPr lang="ru-RU" dirty="0"/>
          </a:p>
        </p:txBody>
      </p:sp>
      <p:pic>
        <p:nvPicPr>
          <p:cNvPr id="2050" name="Picture 2" descr="https://new-science.ru/wp-content/uploads/2019/12/5282-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81725" y="1952625"/>
            <a:ext cx="5598319" cy="37322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18212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b="1" dirty="0"/>
              <a:t>Интересные факты о физике в космосе</a:t>
            </a:r>
            <a:endParaRPr lang="ru-RU" dirty="0"/>
          </a:p>
        </p:txBody>
      </p:sp>
      <p:sp>
        <p:nvSpPr>
          <p:cNvPr id="3" name="Объект 2"/>
          <p:cNvSpPr>
            <a:spLocks noGrp="1"/>
          </p:cNvSpPr>
          <p:nvPr>
            <p:ph idx="1"/>
          </p:nvPr>
        </p:nvSpPr>
        <p:spPr>
          <a:xfrm>
            <a:off x="6696076" y="2409825"/>
            <a:ext cx="4657724" cy="3552826"/>
          </a:xfrm>
        </p:spPr>
        <p:txBody>
          <a:bodyPr/>
          <a:lstStyle/>
          <a:p>
            <a:pPr algn="ctr">
              <a:buFont typeface="Wingdings" panose="05000000000000000000" pitchFamily="2" charset="2"/>
              <a:buChar char="Ø"/>
            </a:pPr>
            <a:r>
              <a:rPr lang="ru-RU" dirty="0"/>
              <a:t>Температура космического микроволнового фонового излучения, которое пронизывает всю вселенную, составляет 2,7 ° К (-270,45 ° С, -454,81 ° F).</a:t>
            </a:r>
          </a:p>
          <a:p>
            <a:pPr marL="0" indent="0" algn="ctr">
              <a:buNone/>
            </a:pPr>
            <a:endParaRPr lang="ru-RU" dirty="0"/>
          </a:p>
        </p:txBody>
      </p:sp>
      <p:pic>
        <p:nvPicPr>
          <p:cNvPr id="3074" name="Picture 2" descr="https://www.stoplusjednicka.cz/sites/default/files/obrazky/2018/03/astronaut-inspace-with-thermometers-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7701" y="1933577"/>
            <a:ext cx="5743574" cy="38290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7477643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b="1" dirty="0"/>
              <a:t>Интересные факты о физике в космосе</a:t>
            </a:r>
            <a:endParaRPr lang="ru-RU" dirty="0"/>
          </a:p>
        </p:txBody>
      </p:sp>
      <p:sp>
        <p:nvSpPr>
          <p:cNvPr id="3" name="Объект 2"/>
          <p:cNvSpPr>
            <a:spLocks noGrp="1"/>
          </p:cNvSpPr>
          <p:nvPr>
            <p:ph idx="1"/>
          </p:nvPr>
        </p:nvSpPr>
        <p:spPr>
          <a:xfrm>
            <a:off x="485775" y="1524000"/>
            <a:ext cx="5686425" cy="5048250"/>
          </a:xfrm>
        </p:spPr>
        <p:txBody>
          <a:bodyPr>
            <a:normAutofit fontScale="92500" lnSpcReduction="20000"/>
          </a:bodyPr>
          <a:lstStyle/>
          <a:p>
            <a:pPr algn="ctr">
              <a:buFont typeface="Wingdings" panose="05000000000000000000" pitchFamily="2" charset="2"/>
              <a:buChar char="Ø"/>
            </a:pPr>
            <a:r>
              <a:rPr lang="ru-RU" dirty="0"/>
              <a:t>Когда две части металла в касаются друг друга в открытом космосе, они крепятся друг к другу. В то время как сварка обычно проходит под воздействием тепла, в этом случае частицы соединяет вакуум, т.е. получается «холодная сварка». Но как тогда космические корабли могут находиться в открытом космосе? Ответ прост. Еще на Земле их покрывают слоем окисленного вещества, чтобы предотвратить это явление. Так что риск того, что космические корабли прикрепятся друг к другу, чрезвычайно мал.</a:t>
            </a:r>
            <a:r>
              <a:rPr lang="ru-RU" dirty="0"/>
              <a:t/>
            </a:r>
            <a:br>
              <a:rPr lang="ru-RU" dirty="0"/>
            </a:br>
            <a:endParaRPr lang="ru-RU" dirty="0"/>
          </a:p>
        </p:txBody>
      </p:sp>
      <p:pic>
        <p:nvPicPr>
          <p:cNvPr id="4098" name="Picture 2" descr="25 Невероятных фактов о Космосе"/>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0" y="2414587"/>
            <a:ext cx="5810250" cy="32670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1426054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b="1" dirty="0"/>
              <a:t>Интересные факты о физике в космосе</a:t>
            </a:r>
            <a:endParaRPr lang="ru-RU" dirty="0"/>
          </a:p>
        </p:txBody>
      </p:sp>
      <p:sp>
        <p:nvSpPr>
          <p:cNvPr id="3" name="Объект 2"/>
          <p:cNvSpPr>
            <a:spLocks noGrp="1"/>
          </p:cNvSpPr>
          <p:nvPr>
            <p:ph idx="1"/>
          </p:nvPr>
        </p:nvSpPr>
        <p:spPr>
          <a:xfrm>
            <a:off x="5991224" y="1581150"/>
            <a:ext cx="5362575" cy="4595813"/>
          </a:xfrm>
        </p:spPr>
        <p:txBody>
          <a:bodyPr>
            <a:normAutofit lnSpcReduction="10000"/>
          </a:bodyPr>
          <a:lstStyle/>
          <a:p>
            <a:pPr algn="ctr">
              <a:buFont typeface="Wingdings" panose="05000000000000000000" pitchFamily="2" charset="2"/>
              <a:buChar char="Ø"/>
            </a:pPr>
            <a:r>
              <a:rPr lang="ru-RU" dirty="0"/>
              <a:t>Знаменитый Парадокс Близнецов заключается в том, что если одного близнеца посадить в космический корабль, движущийся со скоростью, близкой к скорости света в космосе, а другого оставить на Земле, то по теории относительности, близнец в космическом корабле вернется на Землю гораздо моложе, чем его «земной» брат.</a:t>
            </a:r>
          </a:p>
          <a:p>
            <a:endParaRPr lang="ru-RU" dirty="0"/>
          </a:p>
        </p:txBody>
      </p:sp>
      <p:pic>
        <p:nvPicPr>
          <p:cNvPr id="5122" name="Picture 2" descr="25 Невероятных фактов о Космосе"/>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5750" y="2109788"/>
            <a:ext cx="5810250" cy="32670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7868918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b="1" dirty="0"/>
              <a:t>Интересные факты о физике в космосе</a:t>
            </a:r>
            <a:endParaRPr lang="ru-RU" dirty="0"/>
          </a:p>
        </p:txBody>
      </p:sp>
      <p:sp>
        <p:nvSpPr>
          <p:cNvPr id="3" name="Объект 2"/>
          <p:cNvSpPr>
            <a:spLocks noGrp="1"/>
          </p:cNvSpPr>
          <p:nvPr>
            <p:ph idx="1"/>
          </p:nvPr>
        </p:nvSpPr>
        <p:spPr>
          <a:xfrm>
            <a:off x="638175" y="1562101"/>
            <a:ext cx="6191250" cy="4624388"/>
          </a:xfrm>
        </p:spPr>
        <p:txBody>
          <a:bodyPr>
            <a:normAutofit lnSpcReduction="10000"/>
          </a:bodyPr>
          <a:lstStyle/>
          <a:p>
            <a:pPr algn="ctr">
              <a:buFont typeface="Wingdings" panose="05000000000000000000" pitchFamily="2" charset="2"/>
              <a:buChar char="Ø"/>
            </a:pPr>
            <a:r>
              <a:rPr lang="ru-RU" dirty="0"/>
              <a:t>Каждый год Луна удаляется от Земли на 4 сантиметра. Хотя такая цифра может показаться не такой уж и большой, это может иметь разрушительные последствия для нашей планеты в будущем. Несмотря на то, что гравитационное поле Земли должно удержать луну на орбите Земли, ее удаление в конечном счете замедлит вращение планеты вплоть до того момента, когда один день будет длиться больше месяца.</a:t>
            </a:r>
            <a:endParaRPr lang="ru-RU" dirty="0"/>
          </a:p>
        </p:txBody>
      </p:sp>
      <p:pic>
        <p:nvPicPr>
          <p:cNvPr id="6146" name="Picture 2" descr="https://phototass3.cdnvideo.ru/width/1200_4ce85301/tass/m2/uploads/i/20221011/696914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29425" y="2333173"/>
            <a:ext cx="5043189" cy="32108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7032647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b="1" dirty="0" smtClean="0"/>
              <a:t>Ценность физики в изучении космоса</a:t>
            </a:r>
            <a:endParaRPr lang="ru-RU" b="1" dirty="0"/>
          </a:p>
        </p:txBody>
      </p:sp>
      <p:sp>
        <p:nvSpPr>
          <p:cNvPr id="3" name="Объект 2"/>
          <p:cNvSpPr>
            <a:spLocks noGrp="1"/>
          </p:cNvSpPr>
          <p:nvPr>
            <p:ph idx="1"/>
          </p:nvPr>
        </p:nvSpPr>
        <p:spPr>
          <a:xfrm>
            <a:off x="6219826" y="1762125"/>
            <a:ext cx="5133974" cy="4657725"/>
          </a:xfrm>
        </p:spPr>
        <p:txBody>
          <a:bodyPr>
            <a:normAutofit lnSpcReduction="10000"/>
          </a:bodyPr>
          <a:lstStyle/>
          <a:p>
            <a:r>
              <a:rPr lang="ru-RU" dirty="0" smtClean="0"/>
              <a:t>Таким образом</a:t>
            </a:r>
            <a:r>
              <a:rPr lang="ru-RU" dirty="0"/>
              <a:t>, </a:t>
            </a:r>
            <a:r>
              <a:rPr lang="ru-RU" dirty="0" smtClean="0"/>
              <a:t>физика </a:t>
            </a:r>
            <a:r>
              <a:rPr lang="ru-RU" dirty="0"/>
              <a:t>изучает общие законы природы, и поэтому многие естественные науки тесно связаны с </a:t>
            </a:r>
            <a:r>
              <a:rPr lang="ru-RU" dirty="0" smtClean="0"/>
              <a:t>физикой.</a:t>
            </a:r>
          </a:p>
          <a:p>
            <a:r>
              <a:rPr lang="ru-RU" dirty="0" smtClean="0"/>
              <a:t>Рассмотренные факты о космосе были изучены благодаря науке и, конечно же, желании и стремлении людей хранить и приумножать красоту планеты</a:t>
            </a:r>
            <a:r>
              <a:rPr lang="ru-RU" smtClean="0"/>
              <a:t>, чего и </a:t>
            </a:r>
            <a:r>
              <a:rPr lang="ru-RU" dirty="0" smtClean="0"/>
              <a:t>желал Юрий Гагарин.</a:t>
            </a:r>
            <a:endParaRPr lang="ru-RU" dirty="0"/>
          </a:p>
        </p:txBody>
      </p:sp>
      <p:pic>
        <p:nvPicPr>
          <p:cNvPr id="1026" name="Picture 2" descr="Первый Полет Гагарина Фото"/>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62075" y="1690688"/>
            <a:ext cx="4175124" cy="48694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1759998"/>
      </p:ext>
    </p:extLst>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84</TotalTime>
  <Words>770</Words>
  <Application>Microsoft Office PowerPoint</Application>
  <PresentationFormat>Широкоэкранный</PresentationFormat>
  <Paragraphs>41</Paragraphs>
  <Slides>15</Slides>
  <Notes>0</Notes>
  <HiddenSlides>0</HiddenSlides>
  <MMClips>0</MMClips>
  <ScaleCrop>false</ScaleCrop>
  <HeadingPairs>
    <vt:vector size="6" baseType="variant">
      <vt:variant>
        <vt:lpstr>Использованные шрифты</vt:lpstr>
      </vt:variant>
      <vt:variant>
        <vt:i4>5</vt:i4>
      </vt:variant>
      <vt:variant>
        <vt:lpstr>Тема</vt:lpstr>
      </vt:variant>
      <vt:variant>
        <vt:i4>1</vt:i4>
      </vt:variant>
      <vt:variant>
        <vt:lpstr>Заголовки слайдов</vt:lpstr>
      </vt:variant>
      <vt:variant>
        <vt:i4>15</vt:i4>
      </vt:variant>
    </vt:vector>
  </HeadingPairs>
  <TitlesOfParts>
    <vt:vector size="21" baseType="lpstr">
      <vt:lpstr>Arial</vt:lpstr>
      <vt:lpstr>Calibri</vt:lpstr>
      <vt:lpstr>Calibri Light</vt:lpstr>
      <vt:lpstr>Times New Roman</vt:lpstr>
      <vt:lpstr>Wingdings</vt:lpstr>
      <vt:lpstr>Тема Office</vt:lpstr>
      <vt:lpstr>Физика в космосе</vt:lpstr>
      <vt:lpstr> </vt:lpstr>
      <vt:lpstr>Первый полет человека в космос</vt:lpstr>
      <vt:lpstr>Понятие космос</vt:lpstr>
      <vt:lpstr>Интересные факты о физике в космосе</vt:lpstr>
      <vt:lpstr>Интересные факты о физике в космосе</vt:lpstr>
      <vt:lpstr>Интересные факты о физике в космосе</vt:lpstr>
      <vt:lpstr>Интересные факты о физике в космосе</vt:lpstr>
      <vt:lpstr>Интересные факты о физике в космосе</vt:lpstr>
      <vt:lpstr>Интересные факты о физике в космосе</vt:lpstr>
      <vt:lpstr>Интересные факты о физике в космосе</vt:lpstr>
      <vt:lpstr>Интересные факты о физике в космосе</vt:lpstr>
      <vt:lpstr>Интересные факты о физике в космосе</vt:lpstr>
      <vt:lpstr>Интересные факты о физике в космосе</vt:lpstr>
      <vt:lpstr>Ценность физики в изучении космоса</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Физика в космосе</dc:title>
  <dc:creator>Валерия</dc:creator>
  <cp:lastModifiedBy>Валерия</cp:lastModifiedBy>
  <cp:revision>16</cp:revision>
  <dcterms:created xsi:type="dcterms:W3CDTF">2023-02-05T18:11:57Z</dcterms:created>
  <dcterms:modified xsi:type="dcterms:W3CDTF">2023-02-05T19:40:58Z</dcterms:modified>
</cp:coreProperties>
</file>