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3/19/2019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33842" y="462230"/>
            <a:ext cx="4031617" cy="678748"/>
          </a:xfrm>
        </p:spPr>
        <p:txBody>
          <a:bodyPr>
            <a:noAutofit/>
          </a:bodyPr>
          <a:lstStyle/>
          <a:p>
            <a:r>
              <a:rPr lang="ru-RU" sz="5400" dirty="0" smtClean="0">
                <a:solidFill>
                  <a:schemeClr val="tx1"/>
                </a:solidFill>
              </a:rPr>
              <a:t>презентация</a:t>
            </a:r>
            <a:endParaRPr lang="ru-RU" sz="5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body" sz="half" idx="2"/>
          </p:nvPr>
        </p:nvSpPr>
        <p:spPr>
          <a:xfrm>
            <a:off x="661763" y="1260676"/>
            <a:ext cx="10514012" cy="150182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Тема</a:t>
            </a:r>
            <a:r>
              <a:rPr lang="en-US" sz="2000" dirty="0" smtClean="0">
                <a:solidFill>
                  <a:schemeClr val="tx1"/>
                </a:solidFill>
              </a:rPr>
              <a:t>: </a:t>
            </a:r>
            <a:r>
              <a:rPr lang="ru-RU" sz="2000" dirty="0">
                <a:solidFill>
                  <a:schemeClr val="tx1"/>
                </a:solidFill>
              </a:rPr>
              <a:t>Шахты холодильников и теплообменников дизеля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0062" y="5555852"/>
            <a:ext cx="115985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ru-RU" dirty="0"/>
              <a:t>Выполнил</a:t>
            </a:r>
            <a:r>
              <a:rPr lang="en-US" dirty="0"/>
              <a:t>:</a:t>
            </a:r>
            <a:r>
              <a:rPr lang="ru-RU" dirty="0"/>
              <a:t> Студент ГБПОУ НПТ г. </a:t>
            </a:r>
            <a:r>
              <a:rPr lang="ru-RU" dirty="0" smtClean="0"/>
              <a:t>Новороссийск </a:t>
            </a:r>
            <a:r>
              <a:rPr lang="ru-RU" dirty="0"/>
              <a:t>Токарев Андрей Дмитриевич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Мастер Саркисян Галина Владимировна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8718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99405"/>
            <a:ext cx="12192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</a:rPr>
              <a:t>Схема охлаждающего устройства и размещение теплообменных аппаратов. Охлаждающее устройство тепловоза ТЭП60 существенно отличается от холодильников других отечественных тепловозов: масло дизеля охлаждается в водомасляном теплообменнике, водяные секции типа ТЭЗ расположены в один ряд по глубине фронта, температурный режим дизеля регулируется автоматически при помощи гидрообъемного привода вентиляторов.</a:t>
            </a:r>
          </a:p>
          <a:p>
            <a:r>
              <a:rPr lang="ru-RU" sz="2000" dirty="0">
                <a:latin typeface="Times New Roman" panose="02020603050405020304" pitchFamily="18" charset="0"/>
              </a:rPr>
              <a:t>На тепловозах до № 0167 (за исключением опытных № 0098, 0141 и 0142) по конструктивным соображениям, связанным с первыми разработками, десять </a:t>
            </a:r>
            <a:r>
              <a:rPr lang="ru-RU" sz="2000" dirty="0" err="1">
                <a:latin typeface="Times New Roman" panose="02020603050405020304" pitchFamily="18" charset="0"/>
              </a:rPr>
              <a:t>водовоздушных</a:t>
            </a:r>
            <a:r>
              <a:rPr lang="ru-RU" sz="2000" dirty="0">
                <a:latin typeface="Times New Roman" panose="02020603050405020304" pitchFamily="18" charset="0"/>
              </a:rPr>
              <a:t> секций с собственным вентилятором были размещены в крыше тепловоза над дизелем.</a:t>
            </a:r>
          </a:p>
          <a:p>
            <a:r>
              <a:rPr lang="ru-RU" sz="2000" dirty="0">
                <a:latin typeface="Times New Roman" panose="02020603050405020304" pitchFamily="18" charset="0"/>
              </a:rPr>
              <a:t>Первые наблюдения за работой тепловозного холодильника в условиях эксплуатации, проведенные конструкторами завода, а затем и тягово-теплотехнические испытания тепловоза № 0020, проведенные ЦНИИ МПС, показали, что </a:t>
            </a:r>
            <a:r>
              <a:rPr lang="ru-RU" sz="2000" dirty="0" err="1">
                <a:latin typeface="Times New Roman" panose="02020603050405020304" pitchFamily="18" charset="0"/>
              </a:rPr>
              <a:t>крышевой</a:t>
            </a:r>
            <a:r>
              <a:rPr lang="ru-RU" sz="2000" dirty="0">
                <a:latin typeface="Times New Roman" panose="02020603050405020304" pitchFamily="18" charset="0"/>
              </a:rPr>
              <a:t> холодильник работает неудовлетворительно. Низкая тепловая эффективность вызвана охлаждением секций воздухом, подогретым в дизельном помещении (при температуре наружного воздуха +40° С воздух в дизельном помещении может достичь 65° С).</a:t>
            </a:r>
          </a:p>
          <a:p>
            <a:r>
              <a:rPr lang="ru-RU" sz="2000" dirty="0">
                <a:latin typeface="Times New Roman" panose="02020603050405020304" pitchFamily="18" charset="0"/>
              </a:rPr>
              <a:t>При работе вентилятора </a:t>
            </a:r>
            <a:r>
              <a:rPr lang="ru-RU" sz="2000" dirty="0" err="1">
                <a:latin typeface="Times New Roman" panose="02020603050405020304" pitchFamily="18" charset="0"/>
              </a:rPr>
              <a:t>крышевого</a:t>
            </a:r>
            <a:r>
              <a:rPr lang="ru-RU" sz="2000" dirty="0">
                <a:latin typeface="Times New Roman" panose="02020603050405020304" pitchFamily="18" charset="0"/>
              </a:rPr>
              <a:t> холодильника в кузове тепловоза возникали сквозняки. Ремонт и обслуживание дизеля также затруднялись, так как дополнительный холодильник располагался низко над дизелем, в зоне </a:t>
            </a:r>
            <a:r>
              <a:rPr lang="ru-RU" sz="2000" dirty="0" err="1">
                <a:latin typeface="Times New Roman" panose="02020603050405020304" pitchFamily="18" charset="0"/>
              </a:rPr>
              <a:t>турбонагнетателей</a:t>
            </a:r>
            <a:r>
              <a:rPr lang="ru-RU" sz="2000" dirty="0">
                <a:latin typeface="Times New Roman" panose="02020603050405020304" pitchFamily="18" charset="0"/>
              </a:rPr>
              <a:t> и цилиндров.</a:t>
            </a:r>
            <a:endParaRPr lang="ru-RU" sz="2000" b="0" i="0" dirty="0"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469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407" y="97759"/>
            <a:ext cx="1112924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</a:rPr>
              <a:t>Чтобы устранить эти недостатки, заводом было разработано и внедрено с тепловоза ТЭП60 № 0167 модернизированное охлаждающее устройство, схема которого представлена на рис. 54. Принцип циркуляции воды двухконтурный. В первом контуре циркулирует вода^ охлаждающая детали дизеля. К этому контуру относятся 17 водяных секций 6, расположенных в первой к дизелю шахте холодильника (9 справа и 8 слева). Во втором контуре циркулирует вода, охлаждающая масло дизеля в теплообменнике 8, и </a:t>
            </a:r>
            <a:r>
              <a:rPr lang="ru-RU" dirty="0" err="1">
                <a:latin typeface="Times New Roman" panose="02020603050405020304" pitchFamily="18" charset="0"/>
              </a:rPr>
              <a:t>наддувочный</a:t>
            </a:r>
            <a:r>
              <a:rPr lang="ru-RU" dirty="0">
                <a:latin typeface="Times New Roman" panose="02020603050405020304" pitchFamily="18" charset="0"/>
              </a:rPr>
              <a:t> воздух в холодильнике 3, расположенном на дизеле /. Вода второго контура охлаждается в 30 секциях. Во второй шахте с каждой стороны находится по 12 секций и в первой — по 3 секции. Слева в передней шахте установлена секция 5 для охлаждения масла гидропривода вентиляторов. Два. </a:t>
            </a:r>
            <a:r>
              <a:rPr lang="ru-RU" dirty="0" err="1">
                <a:latin typeface="Times New Roman" panose="02020603050405020304" pitchFamily="18" charset="0"/>
              </a:rPr>
              <a:t>восьмилопастных</a:t>
            </a:r>
            <a:r>
              <a:rPr lang="ru-RU" dirty="0">
                <a:latin typeface="Times New Roman" panose="02020603050405020304" pitchFamily="18" charset="0"/>
              </a:rPr>
              <a:t> вентилятора серии УК-2М диаметром 1600 мм приводятся во вращение </a:t>
            </a:r>
            <a:r>
              <a:rPr lang="ru-RU" dirty="0" err="1">
                <a:latin typeface="Times New Roman" panose="02020603050405020304" pitchFamily="18" charset="0"/>
              </a:rPr>
              <a:t>гидромоторами</a:t>
            </a:r>
            <a:r>
              <a:rPr lang="ru-RU" dirty="0">
                <a:latin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9144" y="2750398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</a:rPr>
              <a:t>Основные технические данные холодильника</a:t>
            </a:r>
          </a:p>
          <a:p>
            <a:r>
              <a:rPr lang="ru-RU" dirty="0">
                <a:latin typeface="Times New Roman" panose="02020603050405020304" pitchFamily="18" charset="0"/>
              </a:rPr>
              <a:t>Секции холодильника..........</a:t>
            </a:r>
            <a:r>
              <a:rPr lang="ru-RU" dirty="0" err="1">
                <a:latin typeface="Times New Roman" panose="02020603050405020304" pitchFamily="18" charset="0"/>
              </a:rPr>
              <a:t>Водовоздушные</a:t>
            </a:r>
            <a:r>
              <a:rPr lang="ru-RU" dirty="0">
                <a:latin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</a:rPr>
              <a:t>трубчато</a:t>
            </a:r>
            <a:r>
              <a:rPr lang="ru-RU" dirty="0">
                <a:latin typeface="Times New Roman" panose="02020603050405020304" pitchFamily="18" charset="0"/>
              </a:rPr>
              <a:t>-пластинчатого типа (типа ТЭЗ)</a:t>
            </a:r>
          </a:p>
          <a:p>
            <a:r>
              <a:rPr lang="ru-RU" dirty="0">
                <a:latin typeface="Times New Roman" panose="02020603050405020304" pitchFamily="18" charset="0"/>
              </a:rPr>
              <a:t>Число секций в контурах охлаждения:</a:t>
            </a:r>
          </a:p>
          <a:p>
            <a:r>
              <a:rPr lang="ru-RU" dirty="0">
                <a:latin typeface="Times New Roman" panose="02020603050405020304" pitchFamily="18" charset="0"/>
              </a:rPr>
              <a:t>первом ............. 17*</a:t>
            </a:r>
          </a:p>
          <a:p>
            <a:r>
              <a:rPr lang="ru-RU" dirty="0">
                <a:latin typeface="Times New Roman" panose="02020603050405020304" pitchFamily="18" charset="0"/>
              </a:rPr>
              <a:t>втором ............. 30</a:t>
            </a:r>
          </a:p>
          <a:p>
            <a:r>
              <a:rPr lang="ru-RU" dirty="0">
                <a:latin typeface="Times New Roman" panose="02020603050405020304" pitchFamily="18" charset="0"/>
              </a:rPr>
              <a:t>Наружная поверхность охлаждения секций, м2:</a:t>
            </a:r>
          </a:p>
          <a:p>
            <a:r>
              <a:rPr lang="ru-RU" dirty="0">
                <a:latin typeface="Times New Roman" panose="02020603050405020304" pitchFamily="18" charset="0"/>
              </a:rPr>
              <a:t>первого контура .......... 357</a:t>
            </a:r>
          </a:p>
          <a:p>
            <a:r>
              <a:rPr lang="ru-RU" dirty="0">
                <a:latin typeface="Times New Roman" panose="02020603050405020304" pitchFamily="18" charset="0"/>
              </a:rPr>
              <a:t>второго » .......... 630</a:t>
            </a:r>
          </a:p>
          <a:p>
            <a:r>
              <a:rPr lang="ru-RU" dirty="0">
                <a:latin typeface="Times New Roman" panose="02020603050405020304" pitchFamily="18" charset="0"/>
              </a:rPr>
              <a:t>Вес секции, кг............. 46,65</a:t>
            </a:r>
            <a:endParaRPr lang="ru-RU" b="0" i="0" dirty="0"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684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959" y="109590"/>
            <a:ext cx="696184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</a:rPr>
              <a:t>Водомасляный теплообменник....... </a:t>
            </a:r>
            <a:r>
              <a:rPr lang="ru-RU" dirty="0" err="1">
                <a:latin typeface="Times New Roman" panose="02020603050405020304" pitchFamily="18" charset="0"/>
              </a:rPr>
              <a:t>Кожухо</a:t>
            </a:r>
            <a:r>
              <a:rPr lang="ru-RU" dirty="0">
                <a:latin typeface="Times New Roman" panose="02020603050405020304" pitchFamily="18" charset="0"/>
              </a:rPr>
              <a:t>-трубчатого типа с</a:t>
            </a:r>
          </a:p>
          <a:p>
            <a:r>
              <a:rPr lang="ru-RU" dirty="0">
                <a:latin typeface="Times New Roman" panose="02020603050405020304" pitchFamily="18" charset="0"/>
              </a:rPr>
              <a:t>охлаждающим элементом из медных круглых </a:t>
            </a:r>
            <a:r>
              <a:rPr lang="ru-RU" dirty="0" err="1">
                <a:latin typeface="Times New Roman" panose="02020603050405020304" pitchFamily="18" charset="0"/>
              </a:rPr>
              <a:t>неореб-ренных</a:t>
            </a:r>
            <a:r>
              <a:rPr lang="ru-RU" dirty="0">
                <a:latin typeface="Times New Roman" panose="02020603050405020304" pitchFamily="18" charset="0"/>
              </a:rPr>
              <a:t> трубок</a:t>
            </a:r>
          </a:p>
          <a:p>
            <a:r>
              <a:rPr lang="ru-RU" dirty="0">
                <a:latin typeface="Times New Roman" panose="02020603050405020304" pitchFamily="18" charset="0"/>
              </a:rPr>
              <a:t>Охлаждающая поверхность, м2:</a:t>
            </a:r>
          </a:p>
          <a:p>
            <a:r>
              <a:rPr lang="ru-RU" dirty="0">
                <a:latin typeface="Times New Roman" panose="02020603050405020304" pitchFamily="18" charset="0"/>
              </a:rPr>
              <a:t>омываемая маслом......... 44</a:t>
            </a:r>
          </a:p>
          <a:p>
            <a:r>
              <a:rPr lang="ru-RU" dirty="0">
                <a:latin typeface="Times New Roman" panose="02020603050405020304" pitchFamily="18" charset="0"/>
              </a:rPr>
              <a:t>» водой.......... 35,2</a:t>
            </a:r>
          </a:p>
          <a:p>
            <a:r>
              <a:rPr lang="ru-RU" dirty="0">
                <a:latin typeface="Times New Roman" panose="02020603050405020304" pitchFamily="18" charset="0"/>
              </a:rPr>
              <a:t>Количество трубок в пучке........ 955</a:t>
            </a:r>
          </a:p>
          <a:p>
            <a:r>
              <a:rPr lang="ru-RU" dirty="0">
                <a:latin typeface="Times New Roman" panose="02020603050405020304" pitchFamily="18" charset="0"/>
              </a:rPr>
              <a:t>Сухой вес, кг............. 584</a:t>
            </a:r>
          </a:p>
          <a:p>
            <a:r>
              <a:rPr lang="ru-RU" dirty="0">
                <a:latin typeface="Times New Roman" panose="02020603050405020304" pitchFamily="18" charset="0"/>
              </a:rPr>
              <a:t>Вентилятор ............. Осевой, серии УК-2М</a:t>
            </a:r>
          </a:p>
          <a:p>
            <a:r>
              <a:rPr lang="ru-RU" dirty="0">
                <a:latin typeface="Times New Roman" panose="02020603050405020304" pitchFamily="18" charset="0"/>
              </a:rPr>
              <a:t>Диаметр колеса, мм........... 1600</a:t>
            </a:r>
          </a:p>
          <a:p>
            <a:r>
              <a:rPr lang="ru-RU" dirty="0">
                <a:latin typeface="Times New Roman" panose="02020603050405020304" pitchFamily="18" charset="0"/>
              </a:rPr>
              <a:t>Число лопастей............. 8</a:t>
            </a:r>
          </a:p>
          <a:p>
            <a:r>
              <a:rPr lang="ru-RU" dirty="0">
                <a:latin typeface="Times New Roman" panose="02020603050405020304" pitchFamily="18" charset="0"/>
              </a:rPr>
              <a:t>Угол установки лопастей, град....... 20</a:t>
            </a:r>
            <a:endParaRPr lang="ru-RU" b="0" i="0" dirty="0">
              <a:effectLst/>
              <a:latin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2959" y="3328352"/>
            <a:ext cx="1143674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</a:rPr>
              <a:t>Частота вращения колеса максимальная, об/мин 1325 Передаточное отношение мультипликатора гидронасосов .............. 1,827</a:t>
            </a:r>
          </a:p>
          <a:p>
            <a:r>
              <a:rPr lang="ru-RU" dirty="0">
                <a:latin typeface="Times New Roman" panose="02020603050405020304" pitchFamily="18" charset="0"/>
              </a:rPr>
              <a:t>Привод ............... Гидрообъемный от </a:t>
            </a:r>
            <a:r>
              <a:rPr lang="ru-RU" dirty="0" err="1">
                <a:latin typeface="Times New Roman" panose="02020603050405020304" pitchFamily="18" charset="0"/>
              </a:rPr>
              <a:t>гидромо</a:t>
            </a:r>
            <a:r>
              <a:rPr lang="ru-RU" dirty="0">
                <a:latin typeface="Times New Roman" panose="02020603050405020304" pitchFamily="18" charset="0"/>
              </a:rPr>
              <a:t>-</a:t>
            </a:r>
          </a:p>
          <a:p>
            <a:r>
              <a:rPr lang="ru-RU" dirty="0">
                <a:latin typeface="Times New Roman" panose="02020603050405020304" pitchFamily="18" charset="0"/>
              </a:rPr>
              <a:t>тора МН 250/100 типа 11М20 Производительность на номинальном режиме, кг/с 37,6 Наибольшая мощность, отбираемая от дизеля на привод вентилятора, л. с......... 92,5</a:t>
            </a:r>
          </a:p>
          <a:p>
            <a:r>
              <a:rPr lang="ru-RU" dirty="0">
                <a:latin typeface="Times New Roman" panose="02020603050405020304" pitchFamily="18" charset="0"/>
              </a:rPr>
              <a:t>* В общем холодильнике установлена еще одна (</a:t>
            </a:r>
            <a:r>
              <a:rPr lang="ru-RU" dirty="0" err="1">
                <a:latin typeface="Times New Roman" panose="02020603050405020304" pitchFamily="18" charset="0"/>
              </a:rPr>
              <a:t>масловоздушиая</a:t>
            </a:r>
            <a:r>
              <a:rPr lang="ru-RU" dirty="0">
                <a:latin typeface="Times New Roman" panose="02020603050405020304" pitchFamily="18" charset="0"/>
              </a:rPr>
              <a:t>) секция для охлаждения масла гидропривода.</a:t>
            </a:r>
          </a:p>
          <a:p>
            <a:r>
              <a:rPr lang="ru-RU" dirty="0">
                <a:latin typeface="Times New Roman" panose="02020603050405020304" pitchFamily="18" charset="0"/>
              </a:rPr>
              <a:t>Расчетные параметры охлаждающего устройства следующие. Отвод тепла от воды дизеля 85,2 • 10*, от масла 46 • 10* и от </a:t>
            </a:r>
            <a:r>
              <a:rPr lang="ru-RU" dirty="0" err="1">
                <a:latin typeface="Times New Roman" panose="02020603050405020304" pitchFamily="18" charset="0"/>
              </a:rPr>
              <a:t>наддувочного</a:t>
            </a:r>
            <a:r>
              <a:rPr lang="ru-RU" dirty="0">
                <a:latin typeface="Times New Roman" panose="02020603050405020304" pitchFamily="18" charset="0"/>
              </a:rPr>
              <a:t> воздуха 18,2 • 10" ккал/ч. При всех нагрузках и температуре наружного воздуха +40° С допустимая температура масла на входе в дизель 70° С.</a:t>
            </a:r>
            <a:endParaRPr lang="ru-RU" b="0" i="0" dirty="0"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219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316" y="0"/>
            <a:ext cx="1210568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</a:rPr>
              <a:t>Сброс нагрузки по предельной температуре масла на входе —75° С </a:t>
            </a:r>
            <a:r>
              <a:rPr lang="ru-RU" sz="2000" dirty="0" err="1">
                <a:latin typeface="Times New Roman" panose="02020603050405020304" pitchFamily="18" charset="0"/>
              </a:rPr>
              <a:t>с</a:t>
            </a:r>
            <a:r>
              <a:rPr lang="ru-RU" sz="2000" dirty="0">
                <a:latin typeface="Times New Roman" panose="02020603050405020304" pitchFamily="18" charset="0"/>
              </a:rPr>
              <a:t> регулировкой 74 ± Г С. Предельная температура воды на выходе из дизеля не должна превышать 95° С. Вода на входе в холодильник </a:t>
            </a:r>
            <a:r>
              <a:rPr lang="ru-RU" sz="2000" dirty="0" err="1">
                <a:latin typeface="Times New Roman" panose="02020603050405020304" pitchFamily="18" charset="0"/>
              </a:rPr>
              <a:t>наддувочного</a:t>
            </a:r>
            <a:r>
              <a:rPr lang="ru-RU" sz="2000" dirty="0">
                <a:latin typeface="Times New Roman" panose="02020603050405020304" pitchFamily="18" charset="0"/>
              </a:rPr>
              <a:t> воздуха в соответствии с ГОСТ 10598—74 должна иметь температуру не более 65° С при температуре окружающей среды +40° С.</a:t>
            </a:r>
          </a:p>
          <a:p>
            <a:r>
              <a:rPr lang="ru-RU" sz="2000" dirty="0">
                <a:latin typeface="Times New Roman" panose="02020603050405020304" pitchFamily="18" charset="0"/>
              </a:rPr>
              <a:t>Коломенским заводом совместно с ВНИТИ и ЦНИИ МПС были проведены реостатные и эксплуатационные испытания модернизированного холодильника тепловоза ТЭП60-0142 при температуре наружного воздуха 22—35° С.</a:t>
            </a:r>
          </a:p>
          <a:p>
            <a:r>
              <a:rPr lang="ru-RU" sz="2000" dirty="0">
                <a:latin typeface="Times New Roman" panose="02020603050405020304" pitchFamily="18" charset="0"/>
              </a:rPr>
              <a:t>Изменения температуры воды и масла, полученные во время испытаний (рис. 55), показали, что при работе на расчетном режиме дизеля его холодильник имеет по допустимым температурам воды и масла дизеля еще некоторый запас.</a:t>
            </a:r>
          </a:p>
          <a:p>
            <a:r>
              <a:rPr lang="ru-RU" sz="2000" dirty="0">
                <a:latin typeface="Times New Roman" panose="02020603050405020304" pitchFamily="18" charset="0"/>
              </a:rPr>
              <a:t>Из рис. 55 видно, что холодильник первого контура охлаждения обеспечивает температуру воды на выходе из дизеля не выше 89° С при допустимой предельной 95° С. На этом же режиме температура масла на выходе из дизеля получена (при температуре окружающего воздуха -f 40° С) равной 80° С при допустимой 85° С, а на входе в дизель —69 С вместо предельной 74 ± Г С. Температура воды перед холодильником </a:t>
            </a:r>
            <a:r>
              <a:rPr lang="ru-RU" sz="2000" dirty="0" err="1">
                <a:latin typeface="Times New Roman" panose="02020603050405020304" pitchFamily="18" charset="0"/>
              </a:rPr>
              <a:t>наддувочного</a:t>
            </a:r>
            <a:r>
              <a:rPr lang="ru-RU" sz="2000" dirty="0">
                <a:latin typeface="Times New Roman" panose="02020603050405020304" pitchFamily="18" charset="0"/>
              </a:rPr>
              <a:t> воздуха равна 62° С. Наибольший коэффициент теплопередачи водомасляного теплообменника по данным испытаний составил 880 ккал/м2ч°С при скорости масла в трубках 1,5— 1,7 м/с. При частоте вращения вентилятора 1300 об/мин и полностью открытых боковых и верхних жалюзи среднее сопротивление водяных секций равно 43 кгс/м2, а общее сопротивление воздушного тракта до </a:t>
            </a:r>
            <a:r>
              <a:rPr lang="ru-RU" sz="2000" dirty="0" err="1">
                <a:latin typeface="Times New Roman" panose="02020603050405020304" pitchFamily="18" charset="0"/>
              </a:rPr>
              <a:t>вентиляторного</a:t>
            </a:r>
            <a:r>
              <a:rPr lang="ru-RU" sz="2000" dirty="0">
                <a:latin typeface="Times New Roman" panose="02020603050405020304" pitchFamily="18" charset="0"/>
              </a:rPr>
              <a:t> колеса — 105 кг/м2. По этим данным с учетом характеристики </a:t>
            </a:r>
            <a:r>
              <a:rPr lang="ru-RU" sz="2000" dirty="0" err="1">
                <a:latin typeface="Times New Roman" panose="02020603050405020304" pitchFamily="18" charset="0"/>
              </a:rPr>
              <a:t>водовоздушной</a:t>
            </a:r>
            <a:r>
              <a:rPr lang="ru-RU" sz="2000" dirty="0">
                <a:latin typeface="Times New Roman" panose="02020603050405020304" pitchFamily="18" charset="0"/>
              </a:rPr>
              <a:t> секции расход воздуха одним вентилятором составит 37,6 кг/с, или 140 000 кг/ч.</a:t>
            </a:r>
            <a:endParaRPr lang="ru-RU" sz="2000" b="0" i="0" dirty="0"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2327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" y="0"/>
            <a:ext cx="1204904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</a:rPr>
              <a:t>При модернизации охлаждающего устройства были реализованы следующие конструктивные решения: а) устранен </a:t>
            </a:r>
            <a:r>
              <a:rPr lang="ru-RU" dirty="0" err="1">
                <a:latin typeface="Times New Roman" panose="02020603050405020304" pitchFamily="18" charset="0"/>
              </a:rPr>
              <a:t>крышевой</a:t>
            </a:r>
            <a:r>
              <a:rPr lang="ru-RU" dirty="0">
                <a:latin typeface="Times New Roman" panose="02020603050405020304" pitchFamily="18" charset="0"/>
              </a:rPr>
              <a:t> холодильник; б) воздухоочистители, ранее располагавшиеся над секциями в передней к дизелю шахте, устанавливаются над дизелем (при этом компоновка тепловоза и возможности обслуживания дизеля не ухудшаются); в) улучшена конфигурация шахты холодильника. Из нее убраны лишние детали и трубопроводы, создававшие сопротивление движению воздуха. За счет подъема секций холодильника улучшен обдув секций и сокращен тракт потока воздуха от секций до </a:t>
            </a:r>
            <a:r>
              <a:rPr lang="ru-RU" dirty="0" err="1">
                <a:latin typeface="Times New Roman" panose="02020603050405020304" pitchFamily="18" charset="0"/>
              </a:rPr>
              <a:t>вентиляторного</a:t>
            </a:r>
            <a:r>
              <a:rPr lang="ru-RU" dirty="0">
                <a:latin typeface="Times New Roman" panose="02020603050405020304" pitchFamily="18" charset="0"/>
              </a:rPr>
              <a:t> колеса; г) осуществлена </a:t>
            </a:r>
            <a:r>
              <a:rPr lang="ru-RU" dirty="0" err="1">
                <a:latin typeface="Times New Roman" panose="02020603050405020304" pitchFamily="18" charset="0"/>
              </a:rPr>
              <a:t>форсировка</a:t>
            </a:r>
            <a:r>
              <a:rPr lang="ru-RU" dirty="0">
                <a:latin typeface="Times New Roman" panose="02020603050405020304" pitchFamily="18" charset="0"/>
              </a:rPr>
              <a:t> гидропривода вентилятора. Частота вращения </a:t>
            </a:r>
            <a:r>
              <a:rPr lang="ru-RU" dirty="0" err="1">
                <a:latin typeface="Times New Roman" panose="02020603050405020304" pitchFamily="18" charset="0"/>
              </a:rPr>
              <a:t>вентиляторных</a:t>
            </a:r>
            <a:r>
              <a:rPr lang="ru-RU" dirty="0">
                <a:latin typeface="Times New Roman" panose="02020603050405020304" pitchFamily="18" charset="0"/>
              </a:rPr>
              <a:t> колес на расчетном режиме увеличена с 1150 до 1320 об/мин. При этом существенно улучшена компоновка</a:t>
            </a:r>
            <a:endParaRPr lang="ru-RU" dirty="0"/>
          </a:p>
        </p:txBody>
      </p:sp>
      <p:pic>
        <p:nvPicPr>
          <p:cNvPr id="1026" name="Picture 2" descr="http://scbist.com/scb/uploaded/teplovozy/tep60_7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574" y="2308324"/>
            <a:ext cx="6737639" cy="364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93322" y="6108915"/>
            <a:ext cx="53256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</a:rPr>
              <a:t>Схема охлаждающего устройства тепловоза ТЭП60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3615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cbist.com/scb/uploaded/teplovozy/tep60_7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912" y="175328"/>
            <a:ext cx="5515566" cy="3587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75105" y="4173048"/>
            <a:ext cx="87231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</a:rPr>
              <a:t>Изменения температуры воды, масла и мощности генератора в зависимости от температуры окружающей среды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9166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037" y="267038"/>
            <a:ext cx="1184134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</a:rPr>
              <a:t>трубопроводов, применен фильтр-бак новой конструкции и изменено место его установки, обеспечен лучший доступ к терморегуляторам, сокращено число фланцевых соединений и др.; д) во избежание ограничений по масляному холодильнику увеличена допустимая температура масла на входе в дизель с 65 до 70° С. Сброс нагрузки по предельной температуре масла на входе в дизель соответственно изменен с 70 до 75° С. На дизеле тепловоза №0142 и на всех последующих установлены водяные насосы улучшенной конструкции. Благодаря постановке более экономичных водяных насосов получена среднеэксплуатационная экономия топлива, составляющая около 2% . И снижение расхода топлива, и повышение к. п. д. водяных насосов положительно сказались на работе охлаждающего устройства, уменьшив его тепловую нагрузку примерно на 4%.</a:t>
            </a:r>
          </a:p>
          <a:p>
            <a:r>
              <a:rPr lang="ru-RU" sz="2000" dirty="0">
                <a:latin typeface="Times New Roman" panose="02020603050405020304" pitchFamily="18" charset="0"/>
              </a:rPr>
              <a:t>Во время испытаний опытного тепловоза №0142 в Мелитополе было отмечено, что водяные насосы обоих контуров циркуляции работали стабильно. На режиме максимальной мощности водяной насос первого контура развивал напор 31 м, а насос второго контура — 42 м и производительность была равна соответственно 120 и 84 м3/ч (по характеристикам заводских стендовых испытаний). Пониженная против расчетной (100 м3/ч) производительность насоса второго контура предопределилась высоким сопротивлением холодильника </a:t>
            </a:r>
            <a:r>
              <a:rPr lang="ru-RU" sz="2000" dirty="0" err="1">
                <a:latin typeface="Times New Roman" panose="02020603050405020304" pitchFamily="18" charset="0"/>
              </a:rPr>
              <a:t>наддувочного</a:t>
            </a:r>
            <a:r>
              <a:rPr lang="ru-RU" sz="2000" dirty="0">
                <a:latin typeface="Times New Roman" panose="02020603050405020304" pitchFamily="18" charset="0"/>
              </a:rPr>
              <a:t> воздуха (около 3 кгс/см2), составляющим около 72% общего напора, развиваемого насосом.</a:t>
            </a:r>
            <a:endParaRPr lang="ru-RU" sz="2000" b="0" i="0" dirty="0">
              <a:effectLst/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65909"/>
      </p:ext>
    </p:extLst>
  </p:cSld>
  <p:clrMapOvr>
    <a:masterClrMapping/>
  </p:clrMapOvr>
</p:sld>
</file>

<file path=ppt/theme/theme1.xml><?xml version="1.0" encoding="utf-8"?>
<a:theme xmlns:a="http://schemas.openxmlformats.org/drawingml/2006/main" name="Глубина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TM04033923[[fn=Глубина]]</Template>
  <TotalTime>24</TotalTime>
  <Words>1198</Words>
  <Application>Microsoft Office PowerPoint</Application>
  <PresentationFormat>Широкоэкранный</PresentationFormat>
  <Paragraphs>42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Corbel</vt:lpstr>
      <vt:lpstr>Times New Roman</vt:lpstr>
      <vt:lpstr>Глубина</vt:lpstr>
      <vt:lpstr>презентация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</dc:title>
  <dc:creator>user</dc:creator>
  <cp:lastModifiedBy>user</cp:lastModifiedBy>
  <cp:revision>3</cp:revision>
  <dcterms:created xsi:type="dcterms:W3CDTF">2019-03-19T18:51:39Z</dcterms:created>
  <dcterms:modified xsi:type="dcterms:W3CDTF">2019-03-19T19:16:03Z</dcterms:modified>
</cp:coreProperties>
</file>