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109" d="100"/>
          <a:sy n="109" d="100"/>
        </p:scale>
        <p:origin x="6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727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080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24232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6384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180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162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6620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32691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1134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183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09945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97000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687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24565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49743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89126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568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AE5A535-231C-4382-BD02-D6F7FBD44ECB}" type="datetimeFigureOut">
              <a:rPr lang="ru-RU" smtClean="0"/>
              <a:t>16.01.2020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575797E3-C88E-4DE4-B71A-3B4F9F6EF4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7870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  <p:sldLayoutId id="2147483785" r:id="rId12"/>
    <p:sldLayoutId id="2147483786" r:id="rId13"/>
    <p:sldLayoutId id="2147483787" r:id="rId14"/>
    <p:sldLayoutId id="2147483788" r:id="rId15"/>
    <p:sldLayoutId id="2147483789" r:id="rId16"/>
    <p:sldLayoutId id="214748379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480525"/>
            <a:ext cx="9144000" cy="2025283"/>
          </a:xfrm>
        </p:spPr>
        <p:txBody>
          <a:bodyPr/>
          <a:lstStyle/>
          <a:p>
            <a:r>
              <a:rPr lang="ru-RU" sz="3600" dirty="0" smtClean="0"/>
              <a:t>Работа при 5-ом и 6-ом положении крана машиниста условный номер 395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750669" y="4569192"/>
            <a:ext cx="1866900" cy="1655762"/>
          </a:xfrm>
        </p:spPr>
        <p:txBody>
          <a:bodyPr>
            <a:normAutofit/>
          </a:bodyPr>
          <a:lstStyle/>
          <a:p>
            <a:r>
              <a:rPr lang="ru-RU" sz="1200" dirty="0" smtClean="0"/>
              <a:t>Подготовил:</a:t>
            </a:r>
          </a:p>
          <a:p>
            <a:r>
              <a:rPr lang="ru-RU" sz="1200" dirty="0" smtClean="0"/>
              <a:t>Студент группы</a:t>
            </a:r>
          </a:p>
          <a:p>
            <a:r>
              <a:rPr lang="ru-RU" sz="1200" dirty="0" smtClean="0"/>
              <a:t>МЛ-173</a:t>
            </a:r>
          </a:p>
          <a:p>
            <a:r>
              <a:rPr lang="ru-RU" sz="1200" dirty="0" smtClean="0"/>
              <a:t>Смирнов </a:t>
            </a:r>
            <a:r>
              <a:rPr lang="ru-RU" sz="1200" dirty="0" smtClean="0"/>
              <a:t>д . ю</a:t>
            </a:r>
            <a:endParaRPr lang="ru-RU" sz="1200" dirty="0" smtClean="0"/>
          </a:p>
          <a:p>
            <a:endParaRPr lang="ru-RU" sz="1200" dirty="0"/>
          </a:p>
        </p:txBody>
      </p:sp>
      <p:pic>
        <p:nvPicPr>
          <p:cNvPr id="1026" name="Picture 2" descr="Картинки по запросу кран машиниста 3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545" y="2505808"/>
            <a:ext cx="4618648" cy="3463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3705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Назначение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9379" y="2691424"/>
            <a:ext cx="10292076" cy="3406761"/>
          </a:xfrm>
        </p:spPr>
        <p:txBody>
          <a:bodyPr>
            <a:normAutofit/>
          </a:bodyPr>
          <a:lstStyle/>
          <a:p>
            <a:r>
              <a:rPr lang="ru-RU" sz="2000" dirty="0"/>
              <a:t>Кран машиниста предназначен для дистанционного управления пневматическими и электропневматическими тормозами поезда.</a:t>
            </a:r>
            <a:br>
              <a:rPr lang="ru-RU" sz="2000" dirty="0"/>
            </a:br>
            <a:r>
              <a:rPr lang="ru-RU" sz="2000" dirty="0"/>
              <a:t>   От крана машиниста в значительной степени зависит надежность действия тормозов в поезде.</a:t>
            </a:r>
          </a:p>
        </p:txBody>
      </p:sp>
      <p:pic>
        <p:nvPicPr>
          <p:cNvPr id="2050" name="Picture 2" descr="http://rcit.su/gif/tiM0-1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7277" y="3666392"/>
            <a:ext cx="4317023" cy="3071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0551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Свойства крана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7562" y="2454031"/>
            <a:ext cx="10204708" cy="4140200"/>
          </a:xfrm>
        </p:spPr>
        <p:txBody>
          <a:bodyPr>
            <a:noAutofit/>
          </a:bodyPr>
          <a:lstStyle/>
          <a:p>
            <a:r>
              <a:rPr lang="ru-RU" sz="1100" dirty="0"/>
              <a:t>- универсальные с двумя неавтоматическими </a:t>
            </a:r>
            <a:r>
              <a:rPr lang="ru-RU" sz="1100" dirty="0" err="1"/>
              <a:t>перекрышами</a:t>
            </a:r>
            <a:r>
              <a:rPr lang="ru-RU" sz="1100" dirty="0"/>
              <a:t> - с питанием и без питания тормозной магистрали</a:t>
            </a:r>
            <a:br>
              <a:rPr lang="ru-RU" sz="1100" dirty="0"/>
            </a:br>
            <a:r>
              <a:rPr lang="ru-RU" sz="1100" dirty="0"/>
              <a:t>   - кратковременная выдержка повышенного давления в магистрали при перемещении ручки во II положение после торможения;</a:t>
            </a:r>
            <a:br>
              <a:rPr lang="ru-RU" sz="1100" dirty="0"/>
            </a:br>
            <a:r>
              <a:rPr lang="ru-RU" sz="1100" dirty="0"/>
              <a:t>   - возможность перезарядки магистрали с последующим автоматическим переходом на нормальное зарядное давление;</a:t>
            </a:r>
            <a:br>
              <a:rPr lang="ru-RU" sz="1100" dirty="0"/>
            </a:br>
            <a:r>
              <a:rPr lang="ru-RU" sz="1100" dirty="0"/>
              <a:t>   - поддержание давления в магистрали при IV положении; разобщение тормозной магистрали с питательной при III положении;</a:t>
            </a:r>
            <a:br>
              <a:rPr lang="ru-RU" sz="1100" dirty="0"/>
            </a:br>
            <a:r>
              <a:rPr lang="ru-RU" sz="1100" dirty="0"/>
              <a:t>   - выдержка в I положении не по отсчету времени, а по показанию манометра уравнительного резервуара.</a:t>
            </a:r>
          </a:p>
          <a:p>
            <a:r>
              <a:rPr lang="ru-RU" sz="1100" dirty="0"/>
              <a:t>   К недостаткам кранов относятся:</a:t>
            </a:r>
            <a:br>
              <a:rPr lang="ru-RU" sz="1100" dirty="0"/>
            </a:br>
            <a:r>
              <a:rPr lang="ru-RU" sz="1100" dirty="0"/>
              <a:t>   - наличие большого золотника, который надо часто смазывать;</a:t>
            </a:r>
            <a:br>
              <a:rPr lang="ru-RU" sz="1100" dirty="0"/>
            </a:br>
            <a:r>
              <a:rPr lang="ru-RU" sz="1100" dirty="0"/>
              <a:t>   - завышение давления в уравнительном резервуаре и тормозной магистрали при неплотном клапане редуктора или золотнике;</a:t>
            </a:r>
            <a:br>
              <a:rPr lang="ru-RU" sz="1100" dirty="0"/>
            </a:br>
            <a:r>
              <a:rPr lang="ru-RU" sz="1100" dirty="0"/>
              <a:t>   - изменение давления в уравнительном резервуаре на </a:t>
            </a:r>
            <a:r>
              <a:rPr lang="ru-RU" sz="1100" dirty="0" err="1"/>
              <a:t>перекрыше</a:t>
            </a:r>
            <a:r>
              <a:rPr lang="ru-RU" sz="1100" dirty="0"/>
              <a:t> после служебного торможения (изменение температуры в процессе торможения);</a:t>
            </a:r>
            <a:br>
              <a:rPr lang="ru-RU" sz="1100" dirty="0"/>
            </a:br>
            <a:r>
              <a:rPr lang="ru-RU" sz="1100" dirty="0"/>
              <a:t>   - напряженная работа мембраны редуктора вследствие высокого давления в камере над мембраной, что приводит к ее повреждениям;</a:t>
            </a:r>
            <a:br>
              <a:rPr lang="ru-RU" sz="1100" dirty="0"/>
            </a:br>
            <a:r>
              <a:rPr lang="ru-RU" sz="1100" dirty="0"/>
              <a:t>   - отсутствие автоматичности при обрыве поезда вследствие мощного питания в поездном положении.</a:t>
            </a:r>
          </a:p>
          <a:p>
            <a:r>
              <a:rPr lang="ru-RU" sz="1100" dirty="0"/>
              <a:t>   Такое питание необходимо для быстрого отпуска, подзарядки тормозов и восполнения утечек в тормозной сети.</a:t>
            </a:r>
          </a:p>
          <a:p>
            <a:r>
              <a:rPr lang="ru-RU" sz="1100" dirty="0"/>
              <a:t>   Устройства позволяющие контролировать обрыв тормозной магистрали ( датчик № 418), а в пассажирских – ускорители экстренного торможения (в </a:t>
            </a:r>
            <a:r>
              <a:rPr lang="ru-RU" sz="1100" dirty="0" err="1"/>
              <a:t>воздухораспеделителях</a:t>
            </a:r>
            <a:r>
              <a:rPr lang="ru-RU" sz="1100" dirty="0"/>
              <a:t> № 292-001).</a:t>
            </a:r>
          </a:p>
          <a:p>
            <a:r>
              <a:rPr lang="ru-RU" sz="1100" dirty="0"/>
              <a:t>   Краны машиниста №394 и 395 относятся к золотниково-поршневой конструкции. В данном типе распределительным органом является круглый латунный золотник, притираемый к чугунному зеркалу, а уравнительный орган представляет собой поршень, уплотняемый металлическим, притираемым ко втулке кольцом в сочетании с резиновой манжетой или без нее.</a:t>
            </a:r>
          </a:p>
          <a:p>
            <a:r>
              <a:rPr lang="ru-RU" sz="1100" dirty="0"/>
              <a:t>   Также краны машиниста бывают клапанно-диафрагменного типа в которых уплотнительными и распределительными элементами и органами служат резиновые диафрагмы и манжеты и клапаны с резиновыми уплотнениями.</a:t>
            </a:r>
          </a:p>
          <a:p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2724792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Модификации крана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54954" y="2603500"/>
            <a:ext cx="9334269" cy="4131408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Применяются следующие модификации крана машиниста </a:t>
            </a:r>
            <a:r>
              <a:rPr lang="ru-RU" dirty="0" err="1"/>
              <a:t>усл</a:t>
            </a:r>
            <a:r>
              <a:rPr lang="ru-RU" dirty="0"/>
              <a:t>. № 395, которые отличаются количеством микропереключателей контроллера и схемой их включения:</a:t>
            </a:r>
            <a:br>
              <a:rPr lang="ru-RU" dirty="0"/>
            </a:br>
            <a:r>
              <a:rPr lang="ru-RU" dirty="0"/>
              <a:t>   - </a:t>
            </a:r>
            <a:r>
              <a:rPr lang="ru-RU" dirty="0" err="1"/>
              <a:t>усл</a:t>
            </a:r>
            <a:r>
              <a:rPr lang="ru-RU" dirty="0"/>
              <a:t>. № 395-000 с двумя микропереключателями — на пассажирских локомотивах;</a:t>
            </a:r>
            <a:br>
              <a:rPr lang="ru-RU" dirty="0"/>
            </a:br>
            <a:r>
              <a:rPr lang="ru-RU" dirty="0"/>
              <a:t>   - </a:t>
            </a:r>
            <a:r>
              <a:rPr lang="ru-RU" dirty="0" err="1"/>
              <a:t>усл</a:t>
            </a:r>
            <a:r>
              <a:rPr lang="ru-RU" dirty="0"/>
              <a:t>. № 395-000-3 с одним микропереключателем для грузовых локомотивов с отключением двигателей и включением песочницы в VI положении ручки крана.</a:t>
            </a:r>
            <a:br>
              <a:rPr lang="ru-RU" dirty="0"/>
            </a:br>
            <a:r>
              <a:rPr lang="ru-RU" dirty="0"/>
              <a:t>   - </a:t>
            </a:r>
            <a:r>
              <a:rPr lang="ru-RU" dirty="0" err="1"/>
              <a:t>усл</a:t>
            </a:r>
            <a:r>
              <a:rPr lang="ru-RU" dirty="0"/>
              <a:t>. № 395-000-4 с тремя микропереключателями — на пассажирских локомотивах;</a:t>
            </a:r>
            <a:br>
              <a:rPr lang="ru-RU" dirty="0"/>
            </a:br>
            <a:r>
              <a:rPr lang="ru-RU" dirty="0"/>
              <a:t>   - </a:t>
            </a:r>
            <a:r>
              <a:rPr lang="ru-RU" dirty="0" err="1"/>
              <a:t>усл</a:t>
            </a:r>
            <a:r>
              <a:rPr lang="ru-RU" dirty="0"/>
              <a:t>. № 395-000-5 с двумя микропереключателями — на электропоездах и дизель-поездах;</a:t>
            </a:r>
            <a:br>
              <a:rPr lang="ru-RU" dirty="0"/>
            </a:br>
            <a:r>
              <a:rPr lang="ru-RU" dirty="0"/>
              <a:t>   - </a:t>
            </a:r>
            <a:r>
              <a:rPr lang="ru-RU" dirty="0" err="1"/>
              <a:t>усл</a:t>
            </a:r>
            <a:r>
              <a:rPr lang="ru-RU" dirty="0"/>
              <a:t>. № 394-000-2 имеет положение VA (у кранов машиниста </a:t>
            </a:r>
            <a:r>
              <a:rPr lang="ru-RU" dirty="0" err="1"/>
              <a:t>усл</a:t>
            </a:r>
            <a:r>
              <a:rPr lang="ru-RU" dirty="0"/>
              <a:t>. № 395-000, 395-000-4 и 395-000-5 обозначается как положение VЭ), в котором происходит возбуждение тормозных вентилей </a:t>
            </a:r>
            <a:r>
              <a:rPr lang="ru-RU" dirty="0" err="1"/>
              <a:t>электровоздухораспределителей</a:t>
            </a:r>
            <a:r>
              <a:rPr lang="ru-RU" dirty="0"/>
              <a:t> с разрядкой уравнительного резервуара через отверстие диаметром 0,75 мм. При пневматическом управлении автоматическими тормозами действие крана машиниста </a:t>
            </a:r>
            <a:r>
              <a:rPr lang="ru-RU" dirty="0" err="1"/>
              <a:t>усл</a:t>
            </a:r>
            <a:r>
              <a:rPr lang="ru-RU" dirty="0"/>
              <a:t>. № 395 всех модификаций такое же, как крана </a:t>
            </a:r>
            <a:r>
              <a:rPr lang="ru-RU" dirty="0" err="1"/>
              <a:t>усл</a:t>
            </a:r>
            <a:r>
              <a:rPr lang="ru-RU" dirty="0"/>
              <a:t>. № 394-000-2.</a:t>
            </a:r>
          </a:p>
        </p:txBody>
      </p:sp>
    </p:spTree>
    <p:extLst>
      <p:ext uri="{BB962C8B-B14F-4D97-AF65-F5344CB8AC3E}">
        <p14:creationId xmlns:p14="http://schemas.microsoft.com/office/powerpoint/2010/main" val="541749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V </a:t>
            </a:r>
            <a:r>
              <a:rPr lang="ru-RU" b="1" dirty="0"/>
              <a:t>положение «Служебное торможение»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93307" y="2304561"/>
            <a:ext cx="6881215" cy="4351215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Достигается сообщением УР и полости над уравнительным поршнем с атмосферой через канал в золотнике диаметром 2,3 мм что создает темп разрядки 1 кгс/см² за 4 – 6 сек . В результате падения давления в полости над уравнительным поршнем, последний перемещается вверх и тем же темпом выпускает воздух из ТМ. После перемещения РКМ из V в IV или III положения выпуск воздуха из ТМ в атмосферу продолжается до выравнивания давлений в УР и ТМ.</a:t>
            </a:r>
          </a:p>
          <a:p>
            <a:r>
              <a:rPr lang="ru-RU" dirty="0"/>
              <a:t>   Процесс разрядки УР при торможении сопровождается понижением температуры воздуха в нем примерно на 5 – 9˚ С – это при ступени торможения и на 17 - 19 ˚ С – при полном служебном торможении. После постановки РКМ в IV положение температура воздуха в УР уравнивается до температуры его стенок что приводит к повышению давления в резервуаре: на 0,05 – 0,1 кгс/см² после ступени и на 0,2 – 0,3 кгс/см² после полного служебного торможения. Этот процесс называется термодинамическим эффектом.</a:t>
            </a:r>
          </a:p>
          <a:p>
            <a:endParaRPr lang="ru-RU" dirty="0"/>
          </a:p>
        </p:txBody>
      </p:sp>
      <p:pic>
        <p:nvPicPr>
          <p:cNvPr id="3074" name="Picture 2" descr="http://rcit.su/gif/tiM0-16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8229" y="2304561"/>
            <a:ext cx="4020403" cy="4228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8780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VI </a:t>
            </a:r>
            <a:r>
              <a:rPr lang="ru-RU" b="1" dirty="0"/>
              <a:t>положение «Экстренное торможение»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339730"/>
            <a:ext cx="11465170" cy="4289670"/>
          </a:xfrm>
        </p:spPr>
        <p:txBody>
          <a:bodyPr>
            <a:noAutofit/>
          </a:bodyPr>
          <a:lstStyle/>
          <a:p>
            <a:r>
              <a:rPr lang="ru-RU" sz="2800" dirty="0"/>
              <a:t>УР и ТМ всеми возможными путями подключается к атмосфере (двумя путями УР и двумя путями ТМ). Так как объем УР меньше ТМ то полость над уравнительным поршнем разряжается быстрее чем полость под ним. Уравнительный поршень проходит весь свой ход вверх (4,5-6,09 мм) максимально открывая выпускной клапан и ТМ разряжается до нуля вторым путем ( первый путь через отверстие и выемку диаметром 16 мм в золотнике. (это же отверстие работает в I положении сообщая ГР с ТМ)).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0440882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30800" y="2234223"/>
            <a:ext cx="8825659" cy="3416300"/>
          </a:xfrm>
        </p:spPr>
        <p:txBody>
          <a:bodyPr/>
          <a:lstStyle/>
          <a:p>
            <a:r>
              <a:rPr lang="ru-RU" dirty="0"/>
              <a:t>Кран №395 в настоящее время отличается от крана №394 только наличием возле ручки кронштейна для установки контроллера ЭПТ, краны же №395 старых выпусков отличались тем, что не имели разрядки УР в положении </a:t>
            </a:r>
            <a:r>
              <a:rPr lang="ru-RU" dirty="0" err="1"/>
              <a:t>Vа</a:t>
            </a:r>
            <a:r>
              <a:rPr lang="ru-RU" dirty="0"/>
              <a:t>, в нём лишь замыкались тормозные контакты контроллера и ЭПТ срабатывал на торможение без разрядки УР и ТМ. Поэтому на таких кранах положение </a:t>
            </a:r>
            <a:r>
              <a:rPr lang="ru-RU" dirty="0" err="1"/>
              <a:t>Vа</a:t>
            </a:r>
            <a:r>
              <a:rPr lang="ru-RU" dirty="0"/>
              <a:t> называется </a:t>
            </a:r>
            <a:r>
              <a:rPr lang="ru-RU" dirty="0" err="1"/>
              <a:t>Vэ</a:t>
            </a:r>
            <a:r>
              <a:rPr lang="ru-RU" dirty="0"/>
              <a:t>.</a:t>
            </a:r>
          </a:p>
        </p:txBody>
      </p:sp>
      <p:pic>
        <p:nvPicPr>
          <p:cNvPr id="4100" name="Picture 4" descr="Картинки по запросу крана машиниста 3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954" y="3974246"/>
            <a:ext cx="3188446" cy="2883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55729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вет директоров">
  <a:themeElements>
    <a:clrScheme name="Совет директоров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Совет директоров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вет директоров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12</TotalTime>
  <Words>309</Words>
  <Application>Microsoft Office PowerPoint</Application>
  <PresentationFormat>Широкоэкранный</PresentationFormat>
  <Paragraphs>22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Совет директоров</vt:lpstr>
      <vt:lpstr>Работа при 5-ом и 6-ом положении крана машиниста условный номер 395</vt:lpstr>
      <vt:lpstr>Назначение</vt:lpstr>
      <vt:lpstr>Свойства крана</vt:lpstr>
      <vt:lpstr>Модификации крана</vt:lpstr>
      <vt:lpstr>V положение «Служебное торможение» </vt:lpstr>
      <vt:lpstr>VI положение «Экстренное торможение» 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Работа при 5-ом и 6-ом положении крана машиниста условный номер 395</dc:title>
  <dc:creator>User</dc:creator>
  <cp:lastModifiedBy>User</cp:lastModifiedBy>
  <cp:revision>3</cp:revision>
  <dcterms:created xsi:type="dcterms:W3CDTF">2020-01-16T13:16:35Z</dcterms:created>
  <dcterms:modified xsi:type="dcterms:W3CDTF">2020-01-16T13:29:43Z</dcterms:modified>
</cp:coreProperties>
</file>