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sldIdLst>
    <p:sldId id="256" r:id="rId2"/>
    <p:sldId id="260" r:id="rId3"/>
    <p:sldId id="262" r:id="rId4"/>
    <p:sldId id="283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81" r:id="rId13"/>
    <p:sldId id="278" r:id="rId14"/>
    <p:sldId id="27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7" autoAdjust="0"/>
    <p:restoredTop sz="94590" autoAdjust="0"/>
  </p:normalViewPr>
  <p:slideViewPr>
    <p:cSldViewPr>
      <p:cViewPr varScale="1">
        <p:scale>
          <a:sx n="70" d="100"/>
          <a:sy n="70" d="100"/>
        </p:scale>
        <p:origin x="1488" y="-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96071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236762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49851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405658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67318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58657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44411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965211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279548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157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36391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723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6125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82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428673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124248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354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</p:sldLayoutIdLst>
  <p:transition>
    <p:cover dir="ru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rzd-puteetz.ru/wp-content/uploads/2013/06/Bezy-myanny-j888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99992" y="6165304"/>
            <a:ext cx="4392488" cy="899098"/>
          </a:xfrm>
        </p:spPr>
        <p:txBody>
          <a:bodyPr>
            <a:noAutofit/>
          </a:bodyPr>
          <a:lstStyle/>
          <a:p>
            <a:pPr algn="ctr"/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Выполнил </a:t>
            </a:r>
            <a:r>
              <a:rPr lang="ru-RU" sz="2400" dirty="0"/>
              <a:t>Нестеров Александр Анатольевич</a:t>
            </a:r>
            <a:br>
              <a:rPr lang="ru-RU" sz="2400" dirty="0"/>
            </a:br>
            <a:endParaRPr lang="ru-RU" sz="2400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24434" y="153794"/>
            <a:ext cx="307180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Monotype Corsiva" pitchFamily="66" charset="0"/>
              </a:rPr>
              <a:t>Т</a:t>
            </a:r>
            <a:r>
              <a:rPr lang="ru-RU" sz="2800" dirty="0" smtClean="0">
                <a:solidFill>
                  <a:srgbClr val="7030A0"/>
                </a:solidFill>
              </a:rPr>
              <a:t>ема: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Неисправности стрелочных переводов, порядок действий при их обнаружении</a:t>
            </a:r>
            <a:endParaRPr lang="ru-RU" sz="28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  <p:pic>
        <p:nvPicPr>
          <p:cNvPr id="8" name="Picture 4" descr="http://railway.in.ua/hz_d_news/strelka.jpeg"/>
          <p:cNvPicPr>
            <a:picLocks noChangeAspect="1" noChangeArrowheads="1"/>
          </p:cNvPicPr>
          <p:nvPr/>
        </p:nvPicPr>
        <p:blipFill>
          <a:blip r:embed="rId2" cstate="print"/>
          <a:srcRect l="10827" t="2408" r="-1053" b="11516"/>
          <a:stretch>
            <a:fillRect/>
          </a:stretch>
        </p:blipFill>
        <p:spPr bwMode="auto">
          <a:xfrm>
            <a:off x="2767162" y="3233063"/>
            <a:ext cx="4786346" cy="2553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0"/>
            <a:ext cx="8229600" cy="2000232"/>
          </a:xfrm>
        </p:spPr>
        <p:txBody>
          <a:bodyPr/>
          <a:lstStyle/>
          <a:p>
            <a:r>
              <a:rPr lang="ru-RU" sz="2400" dirty="0" smtClean="0"/>
              <a:t>Порядок действия ДСП при отставании остряка от рамного рельса на 4 мм и более.</a:t>
            </a:r>
          </a:p>
          <a:p>
            <a:endParaRPr lang="ru-RU" dirty="0"/>
          </a:p>
        </p:txBody>
      </p:sp>
      <p:pic>
        <p:nvPicPr>
          <p:cNvPr id="14338" name="Picture 2" descr="http://ok-t.ru/studopediasu/baza2/451277521189.files/image006.jpg"/>
          <p:cNvPicPr>
            <a:picLocks noChangeAspect="1" noChangeArrowheads="1"/>
          </p:cNvPicPr>
          <p:nvPr/>
        </p:nvPicPr>
        <p:blipFill>
          <a:blip r:embed="rId2" cstate="print"/>
          <a:srcRect l="1156" t="6638" r="51463" b="7079"/>
          <a:stretch>
            <a:fillRect/>
          </a:stretch>
        </p:blipFill>
        <p:spPr bwMode="auto">
          <a:xfrm>
            <a:off x="2857488" y="1357298"/>
            <a:ext cx="2928958" cy="1857388"/>
          </a:xfrm>
          <a:prstGeom prst="rect">
            <a:avLst/>
          </a:prstGeom>
          <a:noFill/>
        </p:spPr>
      </p:pic>
      <p:pic>
        <p:nvPicPr>
          <p:cNvPr id="14340" name="Picture 4" descr="https://im0-tub-ru.yandex.net/i?id=7f3e42f880c3a2e423b6f5fe64900b5b-l&amp;n=13"/>
          <p:cNvPicPr>
            <a:picLocks noChangeAspect="1" noChangeArrowheads="1"/>
          </p:cNvPicPr>
          <p:nvPr/>
        </p:nvPicPr>
        <p:blipFill>
          <a:blip r:embed="rId3" cstate="print"/>
          <a:srcRect l="16846" t="21053" r="18701" b="28195"/>
          <a:stretch>
            <a:fillRect/>
          </a:stretch>
        </p:blipFill>
        <p:spPr bwMode="auto">
          <a:xfrm>
            <a:off x="4929190" y="3429000"/>
            <a:ext cx="3759226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Kisa\Desktop\DSCN14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357298"/>
            <a:ext cx="2500330" cy="1931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ok-t.ru/studopediasu/baza2/451277521189.files/image006.jpg"/>
          <p:cNvPicPr>
            <a:picLocks noChangeAspect="1" noChangeArrowheads="1"/>
          </p:cNvPicPr>
          <p:nvPr/>
        </p:nvPicPr>
        <p:blipFill>
          <a:blip r:embed="rId2" cstate="print"/>
          <a:srcRect l="54315" t="9957" r="1771" b="3760"/>
          <a:stretch>
            <a:fillRect/>
          </a:stretch>
        </p:blipFill>
        <p:spPr bwMode="auto">
          <a:xfrm>
            <a:off x="5929322" y="1285860"/>
            <a:ext cx="2714644" cy="1857388"/>
          </a:xfrm>
          <a:prstGeom prst="rect">
            <a:avLst/>
          </a:prstGeom>
          <a:noFill/>
        </p:spPr>
      </p:pic>
      <p:pic>
        <p:nvPicPr>
          <p:cNvPr id="8" name="Рисунок 7" descr="http://festival.1september.ru/articles/521833/img7.gi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357562"/>
            <a:ext cx="446722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7804" y="220841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ГЛАВА 1.	ОСНОВНЫЕ ЭЛЕМЕНТЫ УСТРОЙСТВА СТРЕЛОЧНОГО ПЕРЕВОДА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500174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Стрелочный перевод — это устройство, предназначенное для перевода подвижного состава с одного пути на другой. Другими словами, стрелочный перевод позволяет подвижному составу переходить с главного пути на одну из двух (или более) путей.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ÐÐ°ÑÑÐ¸Ð½ÐºÐ¸ Ð¿Ð¾ Ð·Ð°Ð¿ÑÐ¾ÑÑ ÑÑÑÐµÐ»Ð¾ÑÐ½ÑÐ¹ Ð¿ÐµÑÐµÐ²Ð¾Ð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000372"/>
            <a:ext cx="8215370" cy="364333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2357430"/>
            <a:ext cx="8501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Стрелочный перевод состоит из основных элементов: стрелка, соединительный пути, </a:t>
            </a:r>
            <a:r>
              <a:rPr lang="ru-RU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крестовинный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узел.</a:t>
            </a: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vcm.su/assets/images/wiki/strelochny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3783393"/>
            <a:ext cx="7335358" cy="3074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785786" y="357166"/>
            <a:ext cx="7715304" cy="33239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Запрещается эксплуатация централизованных стрелочных переводов, у которых допущена хотя бы одна из следующих неисправностей, перечислим: отсутствие или неприлегание накладки; не допускается ширина колеи менее 1512 мм и более 1548 мм.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Отсутсствие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закладки на нецентрализованных стрелках или если закладка не обеспечивает плотное прилегание остряка к рамным рельсам против первой тяги и расстояние между</a:t>
            </a:r>
          </a:p>
          <a:p>
            <a:endParaRPr lang="ru-RU" dirty="0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34433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ГЛАВА 2. НЕИСПРАВНОСТИ, ПРИ КОТОРЫХ НЕВОЗМОЖНО ЭКСПЛУАТИРОВАТЬ СТРЕЛОЧНЫЙ ПЕРЕВОД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357430"/>
            <a:ext cx="8329642" cy="1071570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Разъединение стрелочных остряков и подвижных сердечников, крестовин с тягами; </a:t>
            </a:r>
          </a:p>
          <a:p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1500174"/>
            <a:ext cx="8929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Рассмотрим основные неисправности стрелочных переводов: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Kisa\Desktop\image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214686"/>
            <a:ext cx="6804838" cy="2405060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28596" y="5572140"/>
            <a:ext cx="792958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Может привести к сходу подвижного состава на стрелке, так как в этом случае переводится только один остряк, а другой остается на месте и в результате оба остряка могут оказаться прижатыми или оба отойти от рамных рельсов.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78318"/>
            <a:ext cx="4500594" cy="2214578"/>
          </a:xfrm>
        </p:spPr>
        <p:txBody>
          <a:bodyPr>
            <a:normAutofit fontScale="77500" lnSpcReduction="2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Отставание остряка от рамного рельса, подвижного сердечника крестовины от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усовика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4 мм и более, измеряемое у остряка и сердечника тупой крестовины против первой тяги, у сердечника острой крестовины – в острие сердечника при запертом положении стрелки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C:\Users\Kisa\Desktop\image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214291"/>
            <a:ext cx="3706812" cy="2000264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85720" y="2500306"/>
            <a:ext cx="8286808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Такое отставание может происходить от попадания между остряком и рамным рельсом грязи, обледенелого снега и т. п. В этом случае при 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противошерстном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движении возможен удар гребня в остряк</a:t>
            </a:r>
            <a:r>
              <a:rPr lang="ru-RU" sz="2000" dirty="0" smtClean="0"/>
              <a:t> (сломать или отжать его)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что может вызвать сход подвижного состава с рельсов;</a:t>
            </a:r>
            <a:endParaRPr kumimoji="0" lang="ru-RU" sz="2000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Отставание остряка от рамного рельса, а подвижного сердечника крестовины от 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усовика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4 мм и более (измеряют у остряка и сердечника тупой крестовины против первой тяги, у сердечника острой крестовины - в острие сердечника) может привести к удару гребня в торец остряка. Опасность удара увеличивается, если движется колесо с подрезанным гребнем. </a:t>
            </a:r>
            <a:endParaRPr kumimoji="0" lang="ru-RU" sz="2000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14480" y="1643050"/>
            <a:ext cx="8501122" cy="1071570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главных путях – 200 мм и более;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приемо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отправочных путях – 300 мм и более;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прочих станционных путях – 400 мм и более.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5" name="Picture 1" descr="C:\Users\Kisa\Desktop\image0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3357562"/>
            <a:ext cx="3857652" cy="264320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34" y="3500438"/>
            <a:ext cx="3714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err="1" smtClean="0"/>
              <a:t>Выкрашивание</a:t>
            </a:r>
            <a:r>
              <a:rPr lang="ru-RU" sz="2000" i="1" dirty="0" smtClean="0"/>
              <a:t> остряка создает опасность схода подвижного состава, так как гребень колеса может набежать на выкрошенный (сколотый) остряк</a:t>
            </a:r>
            <a:endParaRPr lang="ru-RU" sz="20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85728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Выкрашивание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остряка или подвижного сердечника, при котором создается опасность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набегания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гребня, и во всех случаях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выкрашивание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длиной: </a:t>
            </a: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4500594" cy="45720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Понижение остряка против рамного рельса и подвижного сердечника против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усовика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2 мм и более, измеряемое в сечении, где ширина головки 50 мм и более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http://ok-t.ru/studopediasu/baza2/451276134848.files/image0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214290"/>
            <a:ext cx="3929090" cy="228601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282" y="2714620"/>
            <a:ext cx="635798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Такая неисправность не допускается, потому, что при проходе колесной пары в </a:t>
            </a:r>
            <a:r>
              <a:rPr lang="ru-RU" sz="2400" i="1" dirty="0" err="1" smtClean="0"/>
              <a:t>пошерстном</a:t>
            </a:r>
            <a:r>
              <a:rPr lang="ru-RU" sz="2400" i="1" dirty="0" smtClean="0"/>
              <a:t> (от крестовины к острякам) направлении и значительном прокате колесо, идущее по пониженному остряку, может не подняться на рамный рельс, а отжать и даже опрокинуть его и, двигаясь не по рамному рельсу, а только по остряку, сойти с рельсов</a:t>
            </a:r>
            <a:endParaRPr lang="ru-RU" sz="2400" i="1" dirty="0"/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 l="29984" t="26149" r="27813" b="34483"/>
          <a:stretch>
            <a:fillRect/>
          </a:stretch>
        </p:blipFill>
        <p:spPr bwMode="auto">
          <a:xfrm>
            <a:off x="6500826" y="3929066"/>
            <a:ext cx="2276473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8715436" cy="192880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5.Расстояние между рабочей гранью сердечника крестовины и рабочей гранью головки контррельса менее 1472 мм ; Расстояние между рабочими гранями головки контррельса 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усовика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более 1435 мм;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14282" y="3687901"/>
            <a:ext cx="850112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противошерстном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движении и малом расстоянии между рабочей гранью сердечника и контррельса (менее 1472 мм) контррельс не будет выполнять свою функцию, то есть направлять колесо в соответствующий желоб крестовины с возможным ударом колеса в сердечник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избыточном расстоянии между рабочей гранью контррельса и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усовика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(более 1435 мм) колесная пара будет ломать контррельс или может наехать на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усовик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что опасно при движении в обоих направлениях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 t="11752" b="5556"/>
          <a:stretch>
            <a:fillRect/>
          </a:stretch>
        </p:blipFill>
        <p:spPr>
          <a:xfrm>
            <a:off x="714348" y="1714488"/>
            <a:ext cx="6572296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0"/>
            <a:ext cx="8229600" cy="4572000"/>
          </a:xfrm>
        </p:spPr>
        <p:txBody>
          <a:bodyPr/>
          <a:lstStyle/>
          <a:p>
            <a:r>
              <a:rPr lang="ru-RU" dirty="0" smtClean="0"/>
              <a:t>6.Излом остряка или рамного рельса;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28674" name="Picture 2" descr="http://ok-t.ru/studopediasu/baza2/451276134848.files/image071.jpg"/>
          <p:cNvPicPr>
            <a:picLocks noChangeAspect="1" noChangeArrowheads="1"/>
          </p:cNvPicPr>
          <p:nvPr/>
        </p:nvPicPr>
        <p:blipFill>
          <a:blip r:embed="rId2" cstate="print"/>
          <a:srcRect l="13043" b="-999"/>
          <a:stretch>
            <a:fillRect/>
          </a:stretch>
        </p:blipFill>
        <p:spPr bwMode="auto">
          <a:xfrm>
            <a:off x="357158" y="642918"/>
            <a:ext cx="2857520" cy="2571768"/>
          </a:xfrm>
          <a:prstGeom prst="rect">
            <a:avLst/>
          </a:prstGeom>
          <a:noFill/>
        </p:spPr>
      </p:pic>
      <p:pic>
        <p:nvPicPr>
          <p:cNvPr id="28676" name="Picture 4" descr="http://ok-t.ru/studopediasu/baza2/451276134848.files/image073.jpg"/>
          <p:cNvPicPr>
            <a:picLocks noChangeAspect="1" noChangeArrowheads="1"/>
          </p:cNvPicPr>
          <p:nvPr/>
        </p:nvPicPr>
        <p:blipFill>
          <a:blip r:embed="rId3" cstate="print"/>
          <a:srcRect l="14286" r="14286" b="3292"/>
          <a:stretch>
            <a:fillRect/>
          </a:stretch>
        </p:blipFill>
        <p:spPr bwMode="auto">
          <a:xfrm>
            <a:off x="3286116" y="642918"/>
            <a:ext cx="2143140" cy="2571768"/>
          </a:xfrm>
          <a:prstGeom prst="rect">
            <a:avLst/>
          </a:prstGeom>
          <a:noFill/>
        </p:spPr>
      </p:pic>
      <p:pic>
        <p:nvPicPr>
          <p:cNvPr id="28678" name="Picture 6" descr="http://ok-t.ru/studopediasu/baza2/451276134848.files/image075.jpg"/>
          <p:cNvPicPr>
            <a:picLocks noChangeAspect="1" noChangeArrowheads="1"/>
          </p:cNvPicPr>
          <p:nvPr/>
        </p:nvPicPr>
        <p:blipFill>
          <a:blip r:embed="rId4" cstate="print"/>
          <a:srcRect l="7716" t="4587" r="13580" b="17431"/>
          <a:stretch>
            <a:fillRect/>
          </a:stretch>
        </p:blipFill>
        <p:spPr bwMode="auto">
          <a:xfrm>
            <a:off x="5500662" y="642918"/>
            <a:ext cx="3143304" cy="257176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3357562"/>
            <a:ext cx="864399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/>
              <a:t> К изломам остряка или рамного рельса относятся все виды нарушения их целостности: трещины, крупные </a:t>
            </a:r>
            <a:r>
              <a:rPr lang="ru-RU" sz="2000" i="1" dirty="0" err="1" smtClean="0"/>
              <a:t>выколы</a:t>
            </a:r>
            <a:r>
              <a:rPr lang="ru-RU" sz="2000" i="1" dirty="0" smtClean="0"/>
              <a:t>, поперечные изломы по всему сечению. Особенно опасны поперечные трещины контактно- усталостного происхождения в головке остряков, поскольку остряки по длине к рамным рельсам не крепятся. Изломы крестовины (сердечника, </a:t>
            </a:r>
            <a:r>
              <a:rPr lang="ru-RU" sz="2000" i="1" dirty="0" err="1" smtClean="0"/>
              <a:t>усовика</a:t>
            </a:r>
            <a:r>
              <a:rPr lang="ru-RU" sz="2000" i="1" dirty="0" smtClean="0"/>
              <a:t> и контррельса) включают не только полные поперечные изломы, но и частичные — массивные </a:t>
            </a:r>
            <a:r>
              <a:rPr lang="ru-RU" sz="2000" i="1" dirty="0" err="1" smtClean="0"/>
              <a:t>выколы</a:t>
            </a:r>
            <a:r>
              <a:rPr lang="ru-RU" sz="2000" i="1" dirty="0" smtClean="0"/>
              <a:t> металла и трещины. Такие дефекты сваркой или наплавкой устранить не удается, поэтому пораженные этими дефектами крестовины подлежат замене</a:t>
            </a:r>
            <a:endParaRPr lang="ru-RU" sz="2000" i="1" dirty="0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0"/>
            <a:ext cx="8572560" cy="200024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7.Излом крестовины (сердечника,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усовика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или контррельса);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8.Разрыв одного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контррельсового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болта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одноболтовом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или обоих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двухболтовом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вкладыше ;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http://ok-t.ru/studopediasu/baza2/451276134848.files/image077.jpg"/>
          <p:cNvPicPr>
            <a:picLocks noChangeAspect="1" noChangeArrowheads="1"/>
          </p:cNvPicPr>
          <p:nvPr/>
        </p:nvPicPr>
        <p:blipFill>
          <a:blip r:embed="rId2" cstate="print"/>
          <a:srcRect l="11575" t="9360" r="18974"/>
          <a:stretch>
            <a:fillRect/>
          </a:stretch>
        </p:blipFill>
        <p:spPr bwMode="auto">
          <a:xfrm>
            <a:off x="428596" y="2000240"/>
            <a:ext cx="4643470" cy="2000264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14282" y="4000504"/>
            <a:ext cx="835824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разрыве хотя бы одного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контррельсового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болта возможно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отжатие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контррельса и, следовательно, удар колеса в острие сердечника . Опасность разрыва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контррельсового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болта нарастает при забитом желобе (грязь, а зимой лед и снег).</a:t>
            </a:r>
            <a:endParaRPr kumimoji="0" lang="ru-RU" sz="2000" b="0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В этом случае нагрузка на оставшиеся болты увеличивается и они могут быть разорваны, а контррельс не будет обеспечивать нужное направление колесных пар при прохождении их по стрелочному переводу.</a:t>
            </a:r>
            <a:endParaRPr kumimoji="0" lang="ru-RU" sz="2000" b="0" i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http://festival.1september.ru/articles/521833/img15.gif"/>
          <p:cNvPicPr/>
          <p:nvPr/>
        </p:nvPicPr>
        <p:blipFill>
          <a:blip r:embed="rId3" cstate="print"/>
          <a:srcRect l="45527"/>
          <a:stretch>
            <a:fillRect/>
          </a:stretch>
        </p:blipFill>
        <p:spPr bwMode="auto">
          <a:xfrm>
            <a:off x="5214942" y="1857364"/>
            <a:ext cx="324800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14282" y="2500306"/>
            <a:ext cx="850112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Кроме того, по мере вертикального износа рамного рельса место передачи давления колеса на остряк приближается к более слабым его сечениям — к острию. Поэтому допустимый вертикальный износ рамных рельсов определяется из условия предотвращения наезда гребня изношенного колеса на горизонтальную полку головки остряка, предотвращения удара гребня колеса в торец остряка, а также из условия прочности рамных рельсов. Вертикальный износ рамного рельса обычно измеряют в средней части головки не ближе 1/3 ее ширины от боковой грани против острия остряка, против сечения, где ширина остряка 50 мм. Рамные рельсы, а также остряки с износом, превышающим допускаемые размеры, должны быть заменены. Наибольший допустимый вертикальный износ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усовиков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сердечников крестовины определяется из условия прочности элементов крестовин и недопущения качения гребня изношенного колеса по дну желоба крестовины.</a:t>
            </a: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Износ элементов">
            <a:hlinkClick r:id="rId2" tgtFrame="&quot;_blank&quot;"/>
          </p:cNvPr>
          <p:cNvPicPr/>
          <p:nvPr/>
        </p:nvPicPr>
        <p:blipFill>
          <a:blip r:embed="rId3" cstate="print"/>
          <a:srcRect l="11260" t="20454" r="15909" b="22727"/>
          <a:stretch>
            <a:fillRect/>
          </a:stretch>
        </p:blipFill>
        <p:spPr bwMode="auto">
          <a:xfrm>
            <a:off x="5286380" y="500042"/>
            <a:ext cx="335758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85720" y="785794"/>
            <a:ext cx="500066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При вертикальном износе рамных рельсов гребень колеса приближается к головке остряка и ответственным элементам крепления стрелки, что может привести к удару гребня в торец остряка или наезду гребня на крепления</a:t>
            </a:r>
            <a:r>
              <a:rPr lang="ru-RU" sz="20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1"/>
            <a:ext cx="85011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Вертикальный износ рамных рельсов, остряков,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усовиков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сердечников.</a:t>
            </a:r>
          </a:p>
        </p:txBody>
      </p:sp>
    </p:spTree>
  </p:cSld>
  <p:clrMapOvr>
    <a:masterClrMapping/>
  </p:clrMapOvr>
  <p:transition>
    <p:cover dir="r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642918"/>
            <a:ext cx="85011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Обнаружив отставание остряка стрелки от рамного рельса электромеханик СЦБ или бригадир пути по телефону (радиосвязи) через дежурного по станции должен немедленно оформить запись в Журнале осмотра об обнаружении неисправности, которую при возвращении в помещение ДСП должны подписать электромеханик СЦБ и бригадир пути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2143116"/>
            <a:ext cx="50006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Дежурный по станции обязан:</a:t>
            </a:r>
          </a:p>
          <a:p>
            <a:r>
              <a:rPr lang="ru-RU" dirty="0" smtClean="0"/>
              <a:t>На рукоятку (кнопку) стрелки навесить красный колпачок. После оформления записи электромехаником СПБ и бригадиром пути об обнаружении отставания остряка стрелки от рамного рельса прекратить движение по стрелке в </a:t>
            </a:r>
            <a:r>
              <a:rPr lang="ru-RU" dirty="0" err="1" smtClean="0"/>
              <a:t>противошерстном</a:t>
            </a:r>
            <a:r>
              <a:rPr lang="ru-RU" dirty="0" smtClean="0"/>
              <a:t> направлении в положении, при котором не обеспечивается плотное прижатие остряка к рамному рельсу, до запирания ее на закладку и навесной замок. Если закладка не обеспечивает плотного прижатия остряка к рамному рельсу, то бригадир пути закрепляет остряки стрелки типовой скобой.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0"/>
            <a:ext cx="85011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ПОРЯДОК ДЕЙСТВИЙ ДСП ПРИ ОТСТАВАНИИ ОСТРЯКА ОТ РАМНОГО РЕЛЬСА НА 4 ММ И БОЛЕЕ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32770" name="Picture 2" descr="G:\картинки\2017-01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4286256"/>
            <a:ext cx="2438395" cy="2372094"/>
          </a:xfrm>
          <a:prstGeom prst="rect">
            <a:avLst/>
          </a:prstGeom>
          <a:noFill/>
        </p:spPr>
      </p:pic>
      <p:pic>
        <p:nvPicPr>
          <p:cNvPr id="32771" name="Picture 3" descr="G:\картинки\Централизация\GbAjjTrWmWg.jpg"/>
          <p:cNvPicPr>
            <a:picLocks noChangeAspect="1" noChangeArrowheads="1"/>
          </p:cNvPicPr>
          <p:nvPr/>
        </p:nvPicPr>
        <p:blipFill>
          <a:blip r:embed="rId3" cstate="print"/>
          <a:srcRect l="10937" t="40625" r="46875" b="31249"/>
          <a:stretch>
            <a:fillRect/>
          </a:stretch>
        </p:blipFill>
        <p:spPr bwMode="auto">
          <a:xfrm>
            <a:off x="5072066" y="2214554"/>
            <a:ext cx="3500462" cy="1750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r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0"/>
            <a:ext cx="850112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Сообщить об обнаружении отставания остряка стрелки от рамного рельса на 4 мм и более начальнику железнодорожной станции или его заместителю, а при их отсутствии диспетчеру поездному.</a:t>
            </a:r>
          </a:p>
          <a:p>
            <a:r>
              <a:rPr lang="ru-RU" dirty="0" smtClean="0"/>
              <a:t>Начальник железнодорожной станции должен прибыть на неисправную стрелку для ее комиссионного осмотра и выявления причины отставания остряка от рамного рельса.</a:t>
            </a:r>
          </a:p>
          <a:p>
            <a:r>
              <a:rPr lang="ru-RU" dirty="0" smtClean="0"/>
              <a:t>Бригадир пути совместно с работником хозяйства перевозок должны проверить исправное действие закладки и навесного замка, запереть стрелку на закладку и навесной замок, а при необходимости по указанию ДСП закрепить типовой скобой остряки в требуемом положении. О закреплении остряков стрелки бригадир пути лично или по телефону должен оформить запись в Журнале осмотра</a:t>
            </a:r>
          </a:p>
          <a:p>
            <a:r>
              <a:rPr lang="ru-RU" dirty="0" smtClean="0"/>
              <a:t>Устранение отставания остряка от рамного рельса производится немедленно, в свободное от движения поездов время бригадиром пути совместно с электромехаником СЦБ</a:t>
            </a:r>
            <a:endParaRPr lang="ru-RU" dirty="0"/>
          </a:p>
        </p:txBody>
      </p:sp>
      <p:pic>
        <p:nvPicPr>
          <p:cNvPr id="33794" name="Picture 2" descr="https://i.ytimg.com/vi/mIJVohCMHpk/hqdefault.jpg"/>
          <p:cNvPicPr>
            <a:picLocks noChangeAspect="1" noChangeArrowheads="1"/>
          </p:cNvPicPr>
          <p:nvPr/>
        </p:nvPicPr>
        <p:blipFill>
          <a:blip r:embed="rId2" cstate="print"/>
          <a:srcRect l="17188" t="20833" r="14062" b="6249"/>
          <a:stretch>
            <a:fillRect/>
          </a:stretch>
        </p:blipFill>
        <p:spPr bwMode="auto">
          <a:xfrm>
            <a:off x="4500562" y="4000504"/>
            <a:ext cx="3143272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6" name="Picture 4" descr="https://i1.ytimg.com/vi/ha5uSIcc9H4/hqdefault.jpg"/>
          <p:cNvPicPr>
            <a:picLocks noChangeAspect="1" noChangeArrowheads="1"/>
          </p:cNvPicPr>
          <p:nvPr/>
        </p:nvPicPr>
        <p:blipFill>
          <a:blip r:embed="rId3" cstate="print"/>
          <a:srcRect l="7813" t="2083" r="6249" b="6249"/>
          <a:stretch>
            <a:fillRect/>
          </a:stretch>
        </p:blipFill>
        <p:spPr bwMode="auto">
          <a:xfrm>
            <a:off x="7572365" y="5286388"/>
            <a:ext cx="1143040" cy="1185871"/>
          </a:xfrm>
          <a:prstGeom prst="rect">
            <a:avLst/>
          </a:prstGeom>
          <a:noFill/>
        </p:spPr>
      </p:pic>
      <p:pic>
        <p:nvPicPr>
          <p:cNvPr id="33798" name="Picture 6" descr="https://i.ytimg.com/vi/FfSmK1KbZbA/hqdefault.jpg"/>
          <p:cNvPicPr>
            <a:picLocks noChangeAspect="1" noChangeArrowheads="1"/>
          </p:cNvPicPr>
          <p:nvPr/>
        </p:nvPicPr>
        <p:blipFill>
          <a:blip r:embed="rId4" cstate="print"/>
          <a:srcRect l="7813" t="6250" r="4687" b="10416"/>
          <a:stretch>
            <a:fillRect/>
          </a:stretch>
        </p:blipFill>
        <p:spPr bwMode="auto">
          <a:xfrm>
            <a:off x="1071538" y="4286256"/>
            <a:ext cx="3071834" cy="21941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ru"/>
  </p:transition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408</TotalTime>
  <Words>1056</Words>
  <Application>Microsoft Office PowerPoint</Application>
  <PresentationFormat>Экран (4:3)</PresentationFormat>
  <Paragraphs>42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Batang</vt:lpstr>
      <vt:lpstr>Calibri</vt:lpstr>
      <vt:lpstr>Century Gothic</vt:lpstr>
      <vt:lpstr>Monotype Corsiva</vt:lpstr>
      <vt:lpstr>Times New Roman</vt:lpstr>
      <vt:lpstr>Wingdings 3</vt:lpstr>
      <vt:lpstr>Легкий дым</vt:lpstr>
      <vt:lpstr>Выполнил Нестеров Александр Анатольевич </vt:lpstr>
      <vt:lpstr>Презентация PowerPoint</vt:lpstr>
      <vt:lpstr>ГЛАВА 1. ОСНОВНЫЕ ЭЛЕМЕНТЫ УСТРОЙСТВА СТРЕЛОЧНОГО ПЕРЕВОДА </vt:lpstr>
      <vt:lpstr>Презентация PowerPoint</vt:lpstr>
      <vt:lpstr>ГЛАВА 2. НЕИСПРАВНОСТИ, ПРИ КОТОРЫХ НЕВОЗМОЖНО ЭКСПЛУАТИРОВАТЬ СТРЕЛОЧНЫЙ ПЕРЕВОД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Неисправности стрелочных переводов, порядок действий при их  обнаружении.</dc:title>
  <dc:creator>Kisa</dc:creator>
  <cp:lastModifiedBy>Даниил Никонов</cp:lastModifiedBy>
  <cp:revision>52</cp:revision>
  <dcterms:created xsi:type="dcterms:W3CDTF">2018-05-07T08:56:52Z</dcterms:created>
  <dcterms:modified xsi:type="dcterms:W3CDTF">2020-02-27T18:20:36Z</dcterms:modified>
</cp:coreProperties>
</file>