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sldIdLst>
    <p:sldId id="256" r:id="rId2"/>
    <p:sldId id="273" r:id="rId3"/>
    <p:sldId id="272" r:id="rId4"/>
    <p:sldId id="263" r:id="rId5"/>
    <p:sldId id="296" r:id="rId6"/>
    <p:sldId id="280" r:id="rId7"/>
    <p:sldId id="275" r:id="rId8"/>
    <p:sldId id="274" r:id="rId9"/>
    <p:sldId id="277" r:id="rId10"/>
    <p:sldId id="278" r:id="rId11"/>
    <p:sldId id="283" r:id="rId12"/>
    <p:sldId id="281" r:id="rId13"/>
    <p:sldId id="282" r:id="rId14"/>
    <p:sldId id="284" r:id="rId15"/>
    <p:sldId id="286" r:id="rId16"/>
    <p:sldId id="287" r:id="rId17"/>
    <p:sldId id="292" r:id="rId18"/>
    <p:sldId id="294" r:id="rId19"/>
    <p:sldId id="295" r:id="rId20"/>
    <p:sldId id="293" r:id="rId21"/>
    <p:sldId id="290" r:id="rId22"/>
    <p:sldId id="297" r:id="rId23"/>
    <p:sldId id="291" r:id="rId24"/>
    <p:sldId id="285" r:id="rId25"/>
    <p:sldId id="289" r:id="rId26"/>
    <p:sldId id="288" r:id="rId27"/>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charset="-128"/>
        <a:cs typeface="+mn-cs"/>
      </a:defRPr>
    </a:lvl5pPr>
    <a:lvl6pPr marL="2286000" algn="l" defTabSz="914400" rtl="0" eaLnBrk="1" latinLnBrk="0" hangingPunct="1">
      <a:defRPr kern="1200">
        <a:solidFill>
          <a:schemeClr val="tx1"/>
        </a:solidFill>
        <a:latin typeface="Arial" charset="0"/>
        <a:ea typeface="ＭＳ Ｐゴシック" charset="-128"/>
        <a:cs typeface="+mn-cs"/>
      </a:defRPr>
    </a:lvl6pPr>
    <a:lvl7pPr marL="2743200" algn="l" defTabSz="914400" rtl="0" eaLnBrk="1" latinLnBrk="0" hangingPunct="1">
      <a:defRPr kern="1200">
        <a:solidFill>
          <a:schemeClr val="tx1"/>
        </a:solidFill>
        <a:latin typeface="Arial" charset="0"/>
        <a:ea typeface="ＭＳ Ｐゴシック" charset="-128"/>
        <a:cs typeface="+mn-cs"/>
      </a:defRPr>
    </a:lvl7pPr>
    <a:lvl8pPr marL="3200400" algn="l" defTabSz="914400" rtl="0" eaLnBrk="1" latinLnBrk="0" hangingPunct="1">
      <a:defRPr kern="1200">
        <a:solidFill>
          <a:schemeClr val="tx1"/>
        </a:solidFill>
        <a:latin typeface="Arial" charset="0"/>
        <a:ea typeface="ＭＳ Ｐゴシック" charset="-128"/>
        <a:cs typeface="+mn-cs"/>
      </a:defRPr>
    </a:lvl8pPr>
    <a:lvl9pPr marL="3657600" algn="l" defTabSz="914400" rtl="0" eaLnBrk="1" latinLnBrk="0" hangingPunct="1">
      <a:defRPr kern="1200">
        <a:solidFill>
          <a:schemeClr val="tx1"/>
        </a:solidFill>
        <a:latin typeface="Arial" charset="0"/>
        <a:ea typeface="ＭＳ Ｐゴシック"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25127F-5496-475D-92EB-F18D28FDA28C}" v="2" dt="2020-02-28T19:29:28.4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5" d="100"/>
          <a:sy n="75" d="100"/>
        </p:scale>
        <p:origin x="-28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98B6D7-1056-410E-B712-E3C3F0BD7783}" type="datetimeFigureOut">
              <a:rPr lang="ru-RU" smtClean="0"/>
              <a:pPr/>
              <a:t>28.02.2020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731056-4A9E-4F9E-AAE0-9ED34E752A0D}"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Образ слайда 1"/>
          <p:cNvSpPr>
            <a:spLocks noGrp="1" noRot="1" noChangeAspect="1" noTextEdit="1"/>
          </p:cNvSpPr>
          <p:nvPr>
            <p:ph type="sldImg"/>
          </p:nvPr>
        </p:nvSpPr>
        <p:spPr bwMode="auto">
          <a:noFill/>
          <a:ln>
            <a:solidFill>
              <a:srgbClr val="000000"/>
            </a:solidFill>
            <a:miter lim="800000"/>
            <a:headEnd/>
            <a:tailEnd/>
          </a:ln>
        </p:spPr>
      </p:sp>
      <p:sp>
        <p:nvSpPr>
          <p:cNvPr id="19968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dirty="0"/>
          </a:p>
        </p:txBody>
      </p:sp>
      <p:sp>
        <p:nvSpPr>
          <p:cNvPr id="19968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EE0C56D-04D3-400B-8991-2F7891B1B158}" type="slidenum">
              <a:rPr lang="ru-RU" smtClean="0"/>
              <a:pPr/>
              <a:t>11</a:t>
            </a:fld>
            <a:endParaRPr lang="ru-RU"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Образ слайда 1"/>
          <p:cNvSpPr>
            <a:spLocks noGrp="1" noRot="1" noChangeAspect="1" noTextEdit="1"/>
          </p:cNvSpPr>
          <p:nvPr>
            <p:ph type="sldImg"/>
          </p:nvPr>
        </p:nvSpPr>
        <p:spPr bwMode="auto">
          <a:noFill/>
          <a:ln>
            <a:solidFill>
              <a:srgbClr val="000000"/>
            </a:solidFill>
            <a:miter lim="800000"/>
            <a:headEnd/>
            <a:tailEnd/>
          </a:ln>
        </p:spPr>
      </p:sp>
      <p:sp>
        <p:nvSpPr>
          <p:cNvPr id="197635"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dirty="0"/>
          </a:p>
        </p:txBody>
      </p:sp>
      <p:sp>
        <p:nvSpPr>
          <p:cNvPr id="197636"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E8C35C4-B34D-4EB8-B9F6-478E79BFF4E6}" type="slidenum">
              <a:rPr lang="ru-RU" smtClean="0"/>
              <a:pPr/>
              <a:t>12</a:t>
            </a:fld>
            <a:endParaRPr lang="ru-R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Образ слайда 1"/>
          <p:cNvSpPr>
            <a:spLocks noGrp="1" noRot="1" noChangeAspect="1" noTextEdit="1"/>
          </p:cNvSpPr>
          <p:nvPr>
            <p:ph type="sldImg"/>
          </p:nvPr>
        </p:nvSpPr>
        <p:spPr bwMode="auto">
          <a:noFill/>
          <a:ln>
            <a:solidFill>
              <a:srgbClr val="000000"/>
            </a:solidFill>
            <a:miter lim="800000"/>
            <a:headEnd/>
            <a:tailEnd/>
          </a:ln>
        </p:spPr>
      </p:sp>
      <p:sp>
        <p:nvSpPr>
          <p:cNvPr id="198659"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dirty="0"/>
          </a:p>
        </p:txBody>
      </p:sp>
      <p:sp>
        <p:nvSpPr>
          <p:cNvPr id="19866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C6CDF2-F918-41C2-A2DC-BBC411250B51}" type="slidenum">
              <a:rPr lang="ru-RU" smtClean="0"/>
              <a:pPr/>
              <a:t>13</a:t>
            </a:fld>
            <a:endParaRPr lang="ru-RU"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1" dirty="0">
                <a:solidFill>
                  <a:srgbClr val="FF0000"/>
                </a:solidFill>
                <a:latin typeface="Calibri" pitchFamily="34" charset="0"/>
              </a:rPr>
              <a:t>Воспроизведение речевых сообщений по  команде  аппаратуры САУТ-ЦМ происходит посредством динамика Д-ЛБПП.</a:t>
            </a:r>
            <a:endParaRPr lang="ru-RU" dirty="0"/>
          </a:p>
        </p:txBody>
      </p:sp>
      <p:sp>
        <p:nvSpPr>
          <p:cNvPr id="4" name="Номер слайда 3"/>
          <p:cNvSpPr>
            <a:spLocks noGrp="1"/>
          </p:cNvSpPr>
          <p:nvPr>
            <p:ph type="sldNum" sz="quarter" idx="10"/>
          </p:nvPr>
        </p:nvSpPr>
        <p:spPr/>
        <p:txBody>
          <a:bodyPr/>
          <a:lstStyle/>
          <a:p>
            <a:fld id="{13810382-A51A-4C13-9E97-E3204D46A65F}" type="slidenum">
              <a:rPr lang="ru-RU" smtClean="0"/>
              <a:pPr/>
              <a:t>20</a:t>
            </a:fld>
            <a:endParaRPr lang="ru-R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Образ слайда 1"/>
          <p:cNvSpPr>
            <a:spLocks noGrp="1" noRot="1" noChangeAspect="1" noTextEdit="1"/>
          </p:cNvSpPr>
          <p:nvPr>
            <p:ph type="sldImg"/>
          </p:nvPr>
        </p:nvSpPr>
        <p:spPr bwMode="auto">
          <a:noFill/>
          <a:ln>
            <a:solidFill>
              <a:srgbClr val="000000"/>
            </a:solidFill>
            <a:miter lim="800000"/>
            <a:headEnd/>
            <a:tailEnd/>
          </a:ln>
        </p:spPr>
      </p:sp>
      <p:sp>
        <p:nvSpPr>
          <p:cNvPr id="20377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dirty="0"/>
          </a:p>
        </p:txBody>
      </p:sp>
      <p:sp>
        <p:nvSpPr>
          <p:cNvPr id="20378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A76E652-9284-4630-9FB2-FD58832CFDC4}" type="slidenum">
              <a:rPr lang="ru-RU" smtClean="0"/>
              <a:pPr/>
              <a:t>25</a:t>
            </a:fld>
            <a:endParaRPr lang="ru-RU"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a:solidFill>
                  <a:schemeClr val="tx1"/>
                </a:solidFill>
                <a:latin typeface="+mn-lt"/>
                <a:ea typeface="+mn-ea"/>
                <a:cs typeface="+mn-cs"/>
              </a:rPr>
              <a:t>При движении поезда по зеленому показанию АЛС САУТ-ЦМ осуществляет контроль максимально-допустимой скорости </a:t>
            </a:r>
            <a:r>
              <a:rPr lang="en-US" sz="1200" kern="1200" dirty="0">
                <a:solidFill>
                  <a:schemeClr val="tx1"/>
                </a:solidFill>
                <a:latin typeface="+mn-lt"/>
                <a:ea typeface="+mn-ea"/>
                <a:cs typeface="+mn-cs"/>
              </a:rPr>
              <a:t>Vmax</a:t>
            </a:r>
            <a:r>
              <a:rPr lang="ru-RU" sz="1200" kern="1200" dirty="0">
                <a:solidFill>
                  <a:schemeClr val="tx1"/>
                </a:solidFill>
                <a:latin typeface="+mn-lt"/>
                <a:ea typeface="+mn-ea"/>
                <a:cs typeface="+mn-cs"/>
              </a:rPr>
              <a:t>. При достижении поездом </a:t>
            </a:r>
            <a:r>
              <a:rPr lang="en-US" sz="1200" kern="1200" dirty="0">
                <a:solidFill>
                  <a:schemeClr val="tx1"/>
                </a:solidFill>
                <a:latin typeface="+mn-lt"/>
                <a:ea typeface="+mn-ea"/>
                <a:cs typeface="+mn-cs"/>
              </a:rPr>
              <a:t>Vmax</a:t>
            </a:r>
            <a:r>
              <a:rPr lang="ru-RU" sz="1200" kern="1200" dirty="0">
                <a:solidFill>
                  <a:schemeClr val="tx1"/>
                </a:solidFill>
                <a:latin typeface="+mn-lt"/>
                <a:ea typeface="+mn-ea"/>
                <a:cs typeface="+mn-cs"/>
              </a:rPr>
              <a:t> САУТ-ЦМ выдает речевое сообщение «Отключи тягу», при (Vmax+1) отключают тягу. При превышении </a:t>
            </a:r>
            <a:r>
              <a:rPr lang="en-US" sz="1200" kern="1200" dirty="0">
                <a:solidFill>
                  <a:schemeClr val="tx1"/>
                </a:solidFill>
                <a:latin typeface="+mn-lt"/>
                <a:ea typeface="+mn-ea"/>
                <a:cs typeface="+mn-cs"/>
              </a:rPr>
              <a:t>Vmax</a:t>
            </a:r>
            <a:r>
              <a:rPr lang="ru-RU" sz="1200" kern="1200" dirty="0">
                <a:solidFill>
                  <a:schemeClr val="tx1"/>
                </a:solidFill>
                <a:latin typeface="+mn-lt"/>
                <a:ea typeface="+mn-ea"/>
                <a:cs typeface="+mn-cs"/>
              </a:rPr>
              <a:t> на 2 км/час осуществляет автоматическое служебное торможение для снижения скорости до установленной величины.</a:t>
            </a:r>
          </a:p>
          <a:p>
            <a:r>
              <a:rPr lang="ru-RU" sz="1200" kern="1200" dirty="0">
                <a:solidFill>
                  <a:schemeClr val="tx1"/>
                </a:solidFill>
                <a:latin typeface="+mn-lt"/>
                <a:ea typeface="+mn-ea"/>
                <a:cs typeface="+mn-cs"/>
              </a:rPr>
              <a:t>При движении поезда по красно-желтому показанию локомотивного светофора к путевому светофору с запрещающим показанием САУТ-ЦМ в начале блок-участка контролирует максимально-допустимую скорость движения -</a:t>
            </a:r>
            <a:r>
              <a:rPr lang="en-US" sz="1200" kern="1200" dirty="0">
                <a:solidFill>
                  <a:schemeClr val="tx1"/>
                </a:solidFill>
                <a:latin typeface="+mn-lt"/>
                <a:ea typeface="+mn-ea"/>
                <a:cs typeface="+mn-cs"/>
              </a:rPr>
              <a:t>Vmax</a:t>
            </a:r>
            <a:r>
              <a:rPr lang="ru-RU" sz="1200" kern="1200" dirty="0">
                <a:solidFill>
                  <a:schemeClr val="tx1"/>
                </a:solidFill>
                <a:latin typeface="+mn-lt"/>
                <a:ea typeface="+mn-ea"/>
                <a:cs typeface="+mn-cs"/>
              </a:rPr>
              <a:t>, а на расстоянии необходимого тормозного пути до путевого светофора отключает тягу и автоматически, служебным торможением, останавливает поезд в точке прицельной остановки с точностью (+10- минус 100) м.</a:t>
            </a:r>
            <a:endParaRPr lang="ru-RU" dirty="0"/>
          </a:p>
        </p:txBody>
      </p:sp>
      <p:sp>
        <p:nvSpPr>
          <p:cNvPr id="4" name="Номер слайда 3"/>
          <p:cNvSpPr>
            <a:spLocks noGrp="1"/>
          </p:cNvSpPr>
          <p:nvPr>
            <p:ph type="sldNum" sz="quarter" idx="10"/>
          </p:nvPr>
        </p:nvSpPr>
        <p:spPr/>
        <p:txBody>
          <a:bodyPr/>
          <a:lstStyle/>
          <a:p>
            <a:fld id="{13810382-A51A-4C13-9E97-E3204D46A65F}" type="slidenum">
              <a:rPr lang="ru-RU" smtClean="0"/>
              <a:pPr/>
              <a:t>26</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98320" y="3463020"/>
            <a:ext cx="5514509" cy="752539"/>
          </a:xfrm>
        </p:spPr>
        <p:txBody>
          <a:bodyPr/>
          <a:lstStyle>
            <a:lvl1pPr marL="0" marR="0" indent="0" defTabSz="457200" rtl="0" eaLnBrk="0" fontAlgn="base" latinLnBrk="0" hangingPunct="0">
              <a:lnSpc>
                <a:spcPct val="100000"/>
              </a:lnSpc>
              <a:spcBef>
                <a:spcPct val="0"/>
              </a:spcBef>
              <a:spcAft>
                <a:spcPct val="0"/>
              </a:spcAft>
              <a:tabLst/>
              <a:defRPr baseline="0">
                <a:solidFill>
                  <a:srgbClr val="FFFFFF"/>
                </a:solidFill>
              </a:defRPr>
            </a:lvl1pPr>
          </a:lstStyle>
          <a:p>
            <a:pPr lvl="0"/>
            <a:r>
              <a:rPr lang="ru-RU" noProof="0"/>
              <a:t>Click to edit Master title style</a:t>
            </a:r>
            <a:endParaRPr lang="en-US" noProof="0" dirty="0"/>
          </a:p>
        </p:txBody>
      </p:sp>
      <p:sp>
        <p:nvSpPr>
          <p:cNvPr id="3" name="Subtitle 2"/>
          <p:cNvSpPr>
            <a:spLocks noGrp="1"/>
          </p:cNvSpPr>
          <p:nvPr>
            <p:ph type="subTitle" idx="1"/>
          </p:nvPr>
        </p:nvSpPr>
        <p:spPr>
          <a:xfrm>
            <a:off x="898320" y="4583175"/>
            <a:ext cx="5514509" cy="1131641"/>
          </a:xfrm>
        </p:spPr>
        <p:txBody>
          <a:bodyP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Click to edit Master subtitle style</a:t>
            </a:r>
            <a:endParaRPr lang="en-US" dirty="0"/>
          </a:p>
        </p:txBody>
      </p:sp>
      <p:sp>
        <p:nvSpPr>
          <p:cNvPr id="10" name="Text Placeholder 9"/>
          <p:cNvSpPr>
            <a:spLocks noGrp="1"/>
          </p:cNvSpPr>
          <p:nvPr>
            <p:ph type="body" sz="quarter" idx="11"/>
          </p:nvPr>
        </p:nvSpPr>
        <p:spPr>
          <a:xfrm>
            <a:off x="902400" y="6028267"/>
            <a:ext cx="4193157" cy="508528"/>
          </a:xfrm>
        </p:spPr>
        <p:txBody>
          <a:bodyPr anchor="b">
            <a:normAutofit/>
          </a:bodyPr>
          <a:lstStyle>
            <a:lvl1pPr>
              <a:buNone/>
              <a:defRPr sz="1000" baseline="0"/>
            </a:lvl1pPr>
          </a:lstStyle>
          <a:p>
            <a:pPr lvl="0"/>
            <a:r>
              <a:rPr lang="ru-RU"/>
              <a:t>Click to edit Master text styles</a:t>
            </a:r>
          </a:p>
        </p:txBody>
      </p:sp>
    </p:spTree>
    <p:extLst>
      <p:ext uri="{BB962C8B-B14F-4D97-AF65-F5344CB8AC3E}">
        <p14:creationId xmlns:p14="http://schemas.microsoft.com/office/powerpoint/2010/main" val="3521198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44223" y="1806448"/>
            <a:ext cx="8529889" cy="4394179"/>
          </a:xfrm>
        </p:spPr>
        <p:txBody>
          <a:bodyPr/>
          <a:lstStyle>
            <a:lvl1pPr marL="0" indent="0">
              <a:buNone/>
              <a:defRPr/>
            </a:lvl1pPr>
            <a:lvl2pPr marL="0" indent="0">
              <a:buNone/>
              <a:defRPr/>
            </a:lvl2pPr>
            <a:lvl3pPr marL="0" indent="0">
              <a:buNone/>
              <a:defRPr/>
            </a:lvl3pPr>
            <a:lvl4pPr marL="0" indent="0">
              <a:buNone/>
              <a:defRPr/>
            </a:lvl4pPr>
            <a:lvl5pPr marL="0" indent="0">
              <a:buNone/>
              <a:defRPr/>
            </a:lvl5pPr>
          </a:lstStyle>
          <a:p>
            <a:pPr lvl="0"/>
            <a:r>
              <a:rPr lang="ru-RU"/>
              <a:t>Click to edit Master text styles</a:t>
            </a:r>
          </a:p>
        </p:txBody>
      </p:sp>
      <p:sp>
        <p:nvSpPr>
          <p:cNvPr id="4" name="Title Placeholder 1"/>
          <p:cNvSpPr>
            <a:spLocks noGrp="1"/>
          </p:cNvSpPr>
          <p:nvPr>
            <p:ph type="title"/>
          </p:nvPr>
        </p:nvSpPr>
        <p:spPr>
          <a:xfrm>
            <a:off x="230731" y="345190"/>
            <a:ext cx="8543382" cy="1023235"/>
          </a:xfrm>
          <a:prstGeom prst="rect">
            <a:avLst/>
          </a:prstGeom>
        </p:spPr>
        <p:txBody>
          <a:bodyPr rtlCol="0">
            <a:normAutofit/>
          </a:bodyPr>
          <a:lstStyle/>
          <a:p>
            <a:r>
              <a:rPr lang="ru-RU"/>
              <a:t>Click to edit Master title style</a:t>
            </a:r>
            <a:endParaRPr lang="en-US" dirty="0"/>
          </a:p>
        </p:txBody>
      </p:sp>
    </p:spTree>
    <p:extLst>
      <p:ext uri="{BB962C8B-B14F-4D97-AF65-F5344CB8AC3E}">
        <p14:creationId xmlns:p14="http://schemas.microsoft.com/office/powerpoint/2010/main" val="883777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44223" y="1806448"/>
            <a:ext cx="8529889" cy="4394179"/>
          </a:xfrm>
        </p:spPr>
        <p:txBody>
          <a:bodyPr/>
          <a:lstStyle/>
          <a:p>
            <a:pPr lvl="0"/>
            <a:r>
              <a:rPr lang="ru-RU"/>
              <a:t>Click to edit Master text styles</a:t>
            </a:r>
          </a:p>
          <a:p>
            <a:pPr lvl="1"/>
            <a:r>
              <a:rPr lang="ru-RU"/>
              <a:t>Second level</a:t>
            </a:r>
          </a:p>
          <a:p>
            <a:pPr lvl="2"/>
            <a:r>
              <a:rPr lang="ru-RU"/>
              <a:t>Third level</a:t>
            </a:r>
          </a:p>
          <a:p>
            <a:pPr lvl="3"/>
            <a:r>
              <a:rPr lang="ru-RU"/>
              <a:t>Fourth level</a:t>
            </a:r>
          </a:p>
          <a:p>
            <a:pPr lvl="4"/>
            <a:r>
              <a:rPr lang="ru-RU"/>
              <a:t>Fifth level</a:t>
            </a:r>
            <a:endParaRPr lang="en-US" dirty="0"/>
          </a:p>
        </p:txBody>
      </p:sp>
      <p:sp>
        <p:nvSpPr>
          <p:cNvPr id="4" name="Title Placeholder 1"/>
          <p:cNvSpPr>
            <a:spLocks noGrp="1"/>
          </p:cNvSpPr>
          <p:nvPr>
            <p:ph type="title"/>
          </p:nvPr>
        </p:nvSpPr>
        <p:spPr>
          <a:xfrm>
            <a:off x="230731" y="345190"/>
            <a:ext cx="8543382" cy="1023235"/>
          </a:xfrm>
          <a:prstGeom prst="rect">
            <a:avLst/>
          </a:prstGeom>
        </p:spPr>
        <p:txBody>
          <a:bodyPr rtlCol="0">
            <a:normAutofit/>
          </a:bodyPr>
          <a:lstStyle/>
          <a:p>
            <a:r>
              <a:rPr lang="ru-RU"/>
              <a:t>Click to edit Master title style</a:t>
            </a:r>
            <a:endParaRPr lang="en-US" dirty="0"/>
          </a:p>
        </p:txBody>
      </p:sp>
    </p:spTree>
    <p:extLst>
      <p:ext uri="{BB962C8B-B14F-4D97-AF65-F5344CB8AC3E}">
        <p14:creationId xmlns:p14="http://schemas.microsoft.com/office/powerpoint/2010/main" val="2711175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44224" y="1806448"/>
            <a:ext cx="7094790" cy="4394179"/>
          </a:xfrm>
        </p:spPr>
        <p:txBody>
          <a:bodyPr/>
          <a:lstStyle>
            <a:lvl1pPr marL="0" indent="0">
              <a:buNone/>
              <a:defRPr/>
            </a:lvl1pPr>
            <a:lvl2pPr marL="0" indent="0">
              <a:buNone/>
              <a:defRPr/>
            </a:lvl2pPr>
            <a:lvl3pPr marL="0" indent="0">
              <a:buNone/>
              <a:defRPr/>
            </a:lvl3pPr>
            <a:lvl4pPr marL="0" indent="0">
              <a:buNone/>
              <a:defRPr/>
            </a:lvl4pPr>
            <a:lvl5pPr marL="0" indent="0">
              <a:buNone/>
              <a:defRPr/>
            </a:lvl5pPr>
          </a:lstStyle>
          <a:p>
            <a:pPr lvl="0"/>
            <a:r>
              <a:rPr lang="ru-RU"/>
              <a:t>Click to edit Master text styles</a:t>
            </a:r>
          </a:p>
        </p:txBody>
      </p:sp>
      <p:sp>
        <p:nvSpPr>
          <p:cNvPr id="4" name="Title Placeholder 1"/>
          <p:cNvSpPr>
            <a:spLocks noGrp="1"/>
          </p:cNvSpPr>
          <p:nvPr>
            <p:ph type="title"/>
          </p:nvPr>
        </p:nvSpPr>
        <p:spPr>
          <a:xfrm>
            <a:off x="230731" y="345190"/>
            <a:ext cx="8543382" cy="1023235"/>
          </a:xfrm>
          <a:prstGeom prst="rect">
            <a:avLst/>
          </a:prstGeom>
        </p:spPr>
        <p:txBody>
          <a:bodyPr rtlCol="0">
            <a:normAutofit/>
          </a:bodyPr>
          <a:lstStyle/>
          <a:p>
            <a:r>
              <a:rPr lang="ru-RU"/>
              <a:t>Click to edit Master title style</a:t>
            </a:r>
            <a:endParaRPr lang="en-US" dirty="0"/>
          </a:p>
        </p:txBody>
      </p:sp>
      <p:sp>
        <p:nvSpPr>
          <p:cNvPr id="130" name="Text Placeholder 3"/>
          <p:cNvSpPr>
            <a:spLocks noGrp="1"/>
          </p:cNvSpPr>
          <p:nvPr>
            <p:ph type="body" sz="half" idx="2"/>
          </p:nvPr>
        </p:nvSpPr>
        <p:spPr>
          <a:xfrm>
            <a:off x="7457654" y="1878479"/>
            <a:ext cx="1316459" cy="4322148"/>
          </a:xfrm>
        </p:spPr>
        <p:txBody>
          <a:bodyPr>
            <a:normAutofit/>
          </a:bodyPr>
          <a:lstStyle>
            <a:lvl1pPr marL="0" indent="0">
              <a:buNone/>
              <a:defRPr sz="1000">
                <a:solidFill>
                  <a:schemeClr val="accent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Click to edit Master text styles</a:t>
            </a:r>
          </a:p>
        </p:txBody>
      </p:sp>
    </p:spTree>
    <p:extLst>
      <p:ext uri="{BB962C8B-B14F-4D97-AF65-F5344CB8AC3E}">
        <p14:creationId xmlns:p14="http://schemas.microsoft.com/office/powerpoint/2010/main" val="975314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44224" y="1806448"/>
            <a:ext cx="7094790" cy="4394179"/>
          </a:xfrm>
        </p:spPr>
        <p:txBody>
          <a:bodyPr/>
          <a:lstStyle/>
          <a:p>
            <a:pPr lvl="0"/>
            <a:r>
              <a:rPr lang="ru-RU"/>
              <a:t>Click to edit Master text styles</a:t>
            </a:r>
          </a:p>
          <a:p>
            <a:pPr lvl="1"/>
            <a:r>
              <a:rPr lang="ru-RU"/>
              <a:t>Second level</a:t>
            </a:r>
          </a:p>
          <a:p>
            <a:pPr lvl="2"/>
            <a:r>
              <a:rPr lang="ru-RU"/>
              <a:t>Third level</a:t>
            </a:r>
          </a:p>
          <a:p>
            <a:pPr lvl="3"/>
            <a:r>
              <a:rPr lang="ru-RU"/>
              <a:t>Fourth level</a:t>
            </a:r>
          </a:p>
          <a:p>
            <a:pPr lvl="4"/>
            <a:r>
              <a:rPr lang="ru-RU"/>
              <a:t>Fifth level</a:t>
            </a:r>
            <a:endParaRPr lang="en-US" dirty="0"/>
          </a:p>
        </p:txBody>
      </p:sp>
      <p:sp>
        <p:nvSpPr>
          <p:cNvPr id="4" name="Title Placeholder 1"/>
          <p:cNvSpPr>
            <a:spLocks noGrp="1"/>
          </p:cNvSpPr>
          <p:nvPr>
            <p:ph type="title"/>
          </p:nvPr>
        </p:nvSpPr>
        <p:spPr>
          <a:xfrm>
            <a:off x="230731" y="345190"/>
            <a:ext cx="8543382" cy="1023235"/>
          </a:xfrm>
          <a:prstGeom prst="rect">
            <a:avLst/>
          </a:prstGeom>
        </p:spPr>
        <p:txBody>
          <a:bodyPr rtlCol="0">
            <a:normAutofit/>
          </a:bodyPr>
          <a:lstStyle/>
          <a:p>
            <a:r>
              <a:rPr lang="ru-RU"/>
              <a:t>Click to edit Master title style</a:t>
            </a:r>
            <a:endParaRPr lang="en-US" dirty="0"/>
          </a:p>
        </p:txBody>
      </p:sp>
      <p:sp>
        <p:nvSpPr>
          <p:cNvPr id="130" name="Text Placeholder 3"/>
          <p:cNvSpPr>
            <a:spLocks noGrp="1"/>
          </p:cNvSpPr>
          <p:nvPr>
            <p:ph type="body" sz="half" idx="2"/>
          </p:nvPr>
        </p:nvSpPr>
        <p:spPr>
          <a:xfrm>
            <a:off x="7457654" y="1878479"/>
            <a:ext cx="1316459" cy="4322148"/>
          </a:xfrm>
        </p:spPr>
        <p:txBody>
          <a:bodyPr>
            <a:normAutofit/>
          </a:bodyPr>
          <a:lstStyle>
            <a:lvl1pPr marL="0" indent="0">
              <a:buNone/>
              <a:defRPr sz="1000">
                <a:solidFill>
                  <a:schemeClr val="accent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Click to edit Master text styles</a:t>
            </a:r>
          </a:p>
        </p:txBody>
      </p:sp>
    </p:spTree>
    <p:extLst>
      <p:ext uri="{BB962C8B-B14F-4D97-AF65-F5344CB8AC3E}">
        <p14:creationId xmlns:p14="http://schemas.microsoft.com/office/powerpoint/2010/main" val="1504902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36699" y="1794218"/>
            <a:ext cx="4206713" cy="4381157"/>
          </a:xfrm>
        </p:spPr>
        <p:txBody>
          <a:bodyPr>
            <a:normAutofit/>
          </a:bodyPr>
          <a:lstStyle>
            <a:lvl1pPr marL="0" indent="0">
              <a:buNone/>
              <a:defRPr sz="1600"/>
            </a:lvl1pPr>
            <a:lvl2pPr marL="0" indent="0">
              <a:buNone/>
              <a:defRPr sz="1600"/>
            </a:lvl2pPr>
            <a:lvl3pPr marL="0" indent="0">
              <a:buNone/>
              <a:defRPr sz="1600"/>
            </a:lvl3pPr>
            <a:lvl4pPr marL="0" indent="0">
              <a:buNone/>
              <a:defRPr sz="1600"/>
            </a:lvl4pPr>
            <a:lvl5pPr marL="0" indent="0">
              <a:buNone/>
              <a:defRPr sz="1600"/>
            </a:lvl5pPr>
            <a:lvl6pPr>
              <a:defRPr sz="1800"/>
            </a:lvl6pPr>
            <a:lvl7pPr>
              <a:defRPr sz="1800"/>
            </a:lvl7pPr>
            <a:lvl8pPr>
              <a:defRPr sz="1800"/>
            </a:lvl8pPr>
            <a:lvl9pPr>
              <a:defRPr sz="1800"/>
            </a:lvl9pPr>
          </a:lstStyle>
          <a:p>
            <a:pPr lvl="0"/>
            <a:r>
              <a:rPr lang="ru-RU"/>
              <a:t>Click to edit Master text styles</a:t>
            </a:r>
          </a:p>
        </p:txBody>
      </p:sp>
      <p:sp>
        <p:nvSpPr>
          <p:cNvPr id="4" name="Content Placeholder 3"/>
          <p:cNvSpPr>
            <a:spLocks noGrp="1"/>
          </p:cNvSpPr>
          <p:nvPr>
            <p:ph sz="half" idx="2"/>
          </p:nvPr>
        </p:nvSpPr>
        <p:spPr>
          <a:xfrm>
            <a:off x="4577639" y="1794218"/>
            <a:ext cx="4196473" cy="4381157"/>
          </a:xfrm>
        </p:spPr>
        <p:txBody>
          <a:bodyPr>
            <a:normAutofit/>
          </a:bodyPr>
          <a:lstStyle>
            <a:lvl1pPr marL="0" indent="0">
              <a:buFont typeface="Arial"/>
              <a:buNone/>
              <a:defRPr sz="1600"/>
            </a:lvl1pPr>
            <a:lvl2pPr marL="0" indent="0">
              <a:buFont typeface="Arial"/>
              <a:buNone/>
              <a:defRPr sz="1600"/>
            </a:lvl2pPr>
            <a:lvl3pPr marL="0" indent="0">
              <a:buFont typeface="Arial"/>
              <a:buNone/>
              <a:defRPr sz="1600"/>
            </a:lvl3pPr>
            <a:lvl4pPr marL="0" indent="0">
              <a:buFont typeface="Arial"/>
              <a:buNone/>
              <a:defRPr sz="1600"/>
            </a:lvl4pPr>
            <a:lvl5pPr marL="0" indent="0">
              <a:buFont typeface="Arial"/>
              <a:buNone/>
              <a:defRPr sz="1600"/>
            </a:lvl5pPr>
            <a:lvl6pPr>
              <a:defRPr sz="1800"/>
            </a:lvl6pPr>
            <a:lvl7pPr>
              <a:defRPr sz="1800"/>
            </a:lvl7pPr>
            <a:lvl8pPr>
              <a:defRPr sz="1800"/>
            </a:lvl8pPr>
            <a:lvl9pPr>
              <a:defRPr sz="1800"/>
            </a:lvl9pPr>
          </a:lstStyle>
          <a:p>
            <a:pPr lvl="0"/>
            <a:r>
              <a:rPr lang="ru-RU"/>
              <a:t>Click to edit Master text styles</a:t>
            </a:r>
          </a:p>
        </p:txBody>
      </p:sp>
      <p:sp>
        <p:nvSpPr>
          <p:cNvPr id="8" name="Title Placeholder 1"/>
          <p:cNvSpPr>
            <a:spLocks noGrp="1"/>
          </p:cNvSpPr>
          <p:nvPr>
            <p:ph type="title"/>
          </p:nvPr>
        </p:nvSpPr>
        <p:spPr>
          <a:xfrm>
            <a:off x="230731" y="345190"/>
            <a:ext cx="8543382" cy="1023235"/>
          </a:xfrm>
          <a:prstGeom prst="rect">
            <a:avLst/>
          </a:prstGeom>
        </p:spPr>
        <p:txBody>
          <a:bodyPr rtlCol="0">
            <a:normAutofit/>
          </a:bodyPr>
          <a:lstStyle/>
          <a:p>
            <a:r>
              <a:rPr lang="ru-RU"/>
              <a:t>Click to edit Master title style</a:t>
            </a:r>
            <a:endParaRPr lang="en-US" dirty="0"/>
          </a:p>
        </p:txBody>
      </p:sp>
    </p:spTree>
    <p:extLst>
      <p:ext uri="{BB962C8B-B14F-4D97-AF65-F5344CB8AC3E}">
        <p14:creationId xmlns:p14="http://schemas.microsoft.com/office/powerpoint/2010/main" val="3266871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36699" y="1803038"/>
            <a:ext cx="4206713" cy="4372338"/>
          </a:xfrm>
        </p:spPr>
        <p:txBody>
          <a:bodyPr>
            <a:normAutofit/>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ru-RU"/>
              <a:t>Click to edit Master text styles</a:t>
            </a:r>
          </a:p>
          <a:p>
            <a:pPr lvl="1"/>
            <a:r>
              <a:rPr lang="ru-RU"/>
              <a:t>Second level</a:t>
            </a:r>
          </a:p>
          <a:p>
            <a:pPr lvl="2"/>
            <a:r>
              <a:rPr lang="ru-RU"/>
              <a:t>Third level</a:t>
            </a:r>
          </a:p>
          <a:p>
            <a:pPr lvl="3"/>
            <a:r>
              <a:rPr lang="ru-RU"/>
              <a:t>Fourth level</a:t>
            </a:r>
          </a:p>
          <a:p>
            <a:pPr lvl="4"/>
            <a:r>
              <a:rPr lang="ru-RU"/>
              <a:t>Fifth level</a:t>
            </a:r>
            <a:endParaRPr lang="en-US" dirty="0"/>
          </a:p>
        </p:txBody>
      </p:sp>
      <p:sp>
        <p:nvSpPr>
          <p:cNvPr id="4" name="Content Placeholder 3"/>
          <p:cNvSpPr>
            <a:spLocks noGrp="1"/>
          </p:cNvSpPr>
          <p:nvPr>
            <p:ph sz="half" idx="2"/>
          </p:nvPr>
        </p:nvSpPr>
        <p:spPr>
          <a:xfrm>
            <a:off x="4577639" y="1803038"/>
            <a:ext cx="4196473" cy="4372338"/>
          </a:xfrm>
        </p:spPr>
        <p:txBody>
          <a:bodyPr>
            <a:normAutofit/>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ru-RU"/>
              <a:t>Click to edit Master text styles</a:t>
            </a:r>
          </a:p>
          <a:p>
            <a:pPr lvl="1"/>
            <a:r>
              <a:rPr lang="ru-RU"/>
              <a:t>Second level</a:t>
            </a:r>
          </a:p>
          <a:p>
            <a:pPr lvl="2"/>
            <a:r>
              <a:rPr lang="ru-RU"/>
              <a:t>Third level</a:t>
            </a:r>
          </a:p>
          <a:p>
            <a:pPr lvl="3"/>
            <a:r>
              <a:rPr lang="ru-RU"/>
              <a:t>Fourth level</a:t>
            </a:r>
          </a:p>
          <a:p>
            <a:pPr lvl="4"/>
            <a:r>
              <a:rPr lang="ru-RU"/>
              <a:t>Fifth level</a:t>
            </a:r>
            <a:endParaRPr lang="en-US" dirty="0"/>
          </a:p>
        </p:txBody>
      </p:sp>
      <p:sp>
        <p:nvSpPr>
          <p:cNvPr id="8" name="Title Placeholder 1"/>
          <p:cNvSpPr>
            <a:spLocks noGrp="1"/>
          </p:cNvSpPr>
          <p:nvPr>
            <p:ph type="title"/>
          </p:nvPr>
        </p:nvSpPr>
        <p:spPr>
          <a:xfrm>
            <a:off x="230731" y="345190"/>
            <a:ext cx="8543382" cy="1023235"/>
          </a:xfrm>
          <a:prstGeom prst="rect">
            <a:avLst/>
          </a:prstGeom>
        </p:spPr>
        <p:txBody>
          <a:bodyPr rtlCol="0">
            <a:normAutofit/>
          </a:bodyPr>
          <a:lstStyle/>
          <a:p>
            <a:r>
              <a:rPr lang="ru-RU"/>
              <a:t>Click to edit Master title style</a:t>
            </a:r>
            <a:endParaRPr lang="en-US" dirty="0"/>
          </a:p>
        </p:txBody>
      </p:sp>
    </p:spTree>
    <p:extLst>
      <p:ext uri="{BB962C8B-B14F-4D97-AF65-F5344CB8AC3E}">
        <p14:creationId xmlns:p14="http://schemas.microsoft.com/office/powerpoint/2010/main" val="3649325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7025" y="1712913"/>
            <a:ext cx="7013575" cy="4464049"/>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7457654" y="1719737"/>
            <a:ext cx="1316459" cy="4457226"/>
          </a:xfrm>
        </p:spPr>
        <p:txBody>
          <a:bodyPr>
            <a:normAutofit/>
          </a:bodyPr>
          <a:lstStyle>
            <a:lvl1pPr marL="0" indent="0">
              <a:buNone/>
              <a:defRPr sz="1000">
                <a:solidFill>
                  <a:srgbClr val="0066A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Click to edit Master text styles</a:t>
            </a:r>
          </a:p>
        </p:txBody>
      </p:sp>
      <p:sp>
        <p:nvSpPr>
          <p:cNvPr id="9" name="Title Placeholder 1"/>
          <p:cNvSpPr>
            <a:spLocks noGrp="1"/>
          </p:cNvSpPr>
          <p:nvPr>
            <p:ph type="title"/>
          </p:nvPr>
        </p:nvSpPr>
        <p:spPr>
          <a:xfrm>
            <a:off x="230731" y="345190"/>
            <a:ext cx="8543382" cy="1023235"/>
          </a:xfrm>
          <a:prstGeom prst="rect">
            <a:avLst/>
          </a:prstGeom>
        </p:spPr>
        <p:txBody>
          <a:bodyPr rtlCol="0">
            <a:normAutofit/>
          </a:bodyPr>
          <a:lstStyle/>
          <a:p>
            <a:r>
              <a:rPr lang="ru-RU"/>
              <a:t>Click to edit Master title style</a:t>
            </a:r>
            <a:endParaRPr lang="en-US" dirty="0"/>
          </a:p>
        </p:txBody>
      </p:sp>
    </p:spTree>
    <p:extLst>
      <p:ext uri="{BB962C8B-B14F-4D97-AF65-F5344CB8AC3E}">
        <p14:creationId xmlns:p14="http://schemas.microsoft.com/office/powerpoint/2010/main" val="410999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7025" y="1712914"/>
            <a:ext cx="4125913" cy="377825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29300" y="5657136"/>
            <a:ext cx="4214113" cy="687388"/>
          </a:xfrm>
        </p:spPr>
        <p:txBody>
          <a:bodyPr>
            <a:normAutofit/>
          </a:bodyPr>
          <a:lstStyle>
            <a:lvl1pPr marL="0" indent="0">
              <a:buNone/>
              <a:defRPr sz="1000">
                <a:solidFill>
                  <a:srgbClr val="0066A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Click to edit Master text styles</a:t>
            </a:r>
          </a:p>
        </p:txBody>
      </p:sp>
      <p:sp>
        <p:nvSpPr>
          <p:cNvPr id="9" name="Title Placeholder 1"/>
          <p:cNvSpPr>
            <a:spLocks noGrp="1"/>
          </p:cNvSpPr>
          <p:nvPr>
            <p:ph type="title"/>
          </p:nvPr>
        </p:nvSpPr>
        <p:spPr>
          <a:xfrm>
            <a:off x="230731" y="345190"/>
            <a:ext cx="8543382" cy="1023235"/>
          </a:xfrm>
          <a:prstGeom prst="rect">
            <a:avLst/>
          </a:prstGeom>
        </p:spPr>
        <p:txBody>
          <a:bodyPr rtlCol="0">
            <a:normAutofit/>
          </a:bodyPr>
          <a:lstStyle/>
          <a:p>
            <a:r>
              <a:rPr lang="ru-RU"/>
              <a:t>Click to edit Master title style</a:t>
            </a:r>
            <a:endParaRPr lang="en-US" dirty="0"/>
          </a:p>
        </p:txBody>
      </p:sp>
      <p:sp>
        <p:nvSpPr>
          <p:cNvPr id="131" name="Picture Placeholder 2"/>
          <p:cNvSpPr>
            <a:spLocks noGrp="1"/>
          </p:cNvSpPr>
          <p:nvPr>
            <p:ph type="pic" idx="10"/>
          </p:nvPr>
        </p:nvSpPr>
        <p:spPr>
          <a:xfrm>
            <a:off x="4667249" y="1714500"/>
            <a:ext cx="4125913" cy="377825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132" name="Text Placeholder 3"/>
          <p:cNvSpPr>
            <a:spLocks noGrp="1"/>
          </p:cNvSpPr>
          <p:nvPr>
            <p:ph type="body" sz="half" idx="11"/>
          </p:nvPr>
        </p:nvSpPr>
        <p:spPr>
          <a:xfrm>
            <a:off x="4569524" y="5649903"/>
            <a:ext cx="4214113" cy="687388"/>
          </a:xfrm>
        </p:spPr>
        <p:txBody>
          <a:bodyPr>
            <a:normAutofit/>
          </a:bodyPr>
          <a:lstStyle>
            <a:lvl1pPr marL="0" indent="0">
              <a:buNone/>
              <a:defRPr sz="1000">
                <a:solidFill>
                  <a:srgbClr val="0066A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Click to edit Master text styles</a:t>
            </a:r>
          </a:p>
        </p:txBody>
      </p:sp>
    </p:spTree>
    <p:extLst>
      <p:ext uri="{BB962C8B-B14F-4D97-AF65-F5344CB8AC3E}">
        <p14:creationId xmlns:p14="http://schemas.microsoft.com/office/powerpoint/2010/main" val="4211657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230731" y="345190"/>
            <a:ext cx="8543382" cy="1023235"/>
          </a:xfrm>
          <a:prstGeom prst="rect">
            <a:avLst/>
          </a:prstGeom>
        </p:spPr>
        <p:txBody>
          <a:bodyPr rtlCol="0">
            <a:normAutofit/>
          </a:bodyPr>
          <a:lstStyle/>
          <a:p>
            <a:r>
              <a:rPr lang="ru-RU"/>
              <a:t>Click to edit Master title style</a:t>
            </a:r>
            <a:endParaRPr lang="en-US" dirty="0"/>
          </a:p>
        </p:txBody>
      </p:sp>
    </p:spTree>
    <p:extLst>
      <p:ext uri="{BB962C8B-B14F-4D97-AF65-F5344CB8AC3E}">
        <p14:creationId xmlns:p14="http://schemas.microsoft.com/office/powerpoint/2010/main" val="3503497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Rectangle 21"/>
          <p:cNvSpPr/>
          <p:nvPr/>
        </p:nvSpPr>
        <p:spPr>
          <a:xfrm>
            <a:off x="0" y="0"/>
            <a:ext cx="9144000" cy="6488113"/>
          </a:xfrm>
          <a:prstGeom prst="rect">
            <a:avLst/>
          </a:prstGeom>
          <a:solidFill>
            <a:srgbClr val="BFC5C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22"/>
          <p:cNvSpPr/>
          <p:nvPr/>
        </p:nvSpPr>
        <p:spPr>
          <a:xfrm>
            <a:off x="0" y="6499225"/>
            <a:ext cx="9144000" cy="35877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6" name="Picture 17" descr="rzd_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80400" y="6510338"/>
            <a:ext cx="573088"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idx="1"/>
          </p:nvPr>
        </p:nvSpPr>
        <p:spPr>
          <a:xfrm>
            <a:off x="219573" y="2412849"/>
            <a:ext cx="7772400" cy="1500187"/>
          </a:xfrm>
        </p:spPr>
        <p:txBody>
          <a:bodyPr>
            <a:normAutofit/>
          </a:bodyPr>
          <a:lstStyle>
            <a:lvl1pPr marL="0" indent="0">
              <a:buNone/>
              <a:defRPr sz="2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Click to edit Master text styles</a:t>
            </a:r>
          </a:p>
        </p:txBody>
      </p:sp>
    </p:spTree>
    <p:extLst>
      <p:ext uri="{BB962C8B-B14F-4D97-AF65-F5344CB8AC3E}">
        <p14:creationId xmlns:p14="http://schemas.microsoft.com/office/powerpoint/2010/main" val="27046776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Пустой слайд">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1162050" y="6243638"/>
            <a:ext cx="1905000" cy="457200"/>
          </a:xfrm>
          <a:prstGeom prst="rect">
            <a:avLst/>
          </a:prstGeom>
          <a:ln/>
        </p:spPr>
        <p:txBody>
          <a:bodyPr/>
          <a:lstStyle>
            <a:lvl1pPr>
              <a:defRPr/>
            </a:lvl1pPr>
          </a:lstStyle>
          <a:p>
            <a:pPr>
              <a:defRPr/>
            </a:pPr>
            <a:fld id="{D0CA890C-86B4-4E13-B4D0-C2278BF07C1C}" type="datetimeFigureOut">
              <a:rPr lang="ru-RU"/>
              <a:pPr>
                <a:defRPr/>
              </a:pPr>
              <a:t>28.02.2020</a:t>
            </a:fld>
            <a:endParaRPr lang="ru-RU"/>
          </a:p>
        </p:txBody>
      </p:sp>
      <p:sp>
        <p:nvSpPr>
          <p:cNvPr id="3" name="Rectangle 12"/>
          <p:cNvSpPr>
            <a:spLocks noGrp="1" noChangeArrowheads="1"/>
          </p:cNvSpPr>
          <p:nvPr>
            <p:ph type="ftr" sz="quarter" idx="11"/>
          </p:nvPr>
        </p:nvSpPr>
        <p:spPr>
          <a:xfrm>
            <a:off x="3657600" y="6243638"/>
            <a:ext cx="2895600" cy="457200"/>
          </a:xfrm>
          <a:prstGeom prst="rect">
            <a:avLst/>
          </a:prstGeom>
          <a:ln/>
        </p:spPr>
        <p:txBody>
          <a:bodyPr/>
          <a:lstStyle>
            <a:lvl1pPr>
              <a:defRPr/>
            </a:lvl1pPr>
          </a:lstStyle>
          <a:p>
            <a:pPr>
              <a:defRPr/>
            </a:pPr>
            <a:endParaRPr lang="ru-RU"/>
          </a:p>
        </p:txBody>
      </p:sp>
      <p:sp>
        <p:nvSpPr>
          <p:cNvPr id="4" name="Rectangle 13"/>
          <p:cNvSpPr>
            <a:spLocks noGrp="1" noChangeArrowheads="1"/>
          </p:cNvSpPr>
          <p:nvPr>
            <p:ph type="sldNum" sz="quarter" idx="12"/>
          </p:nvPr>
        </p:nvSpPr>
        <p:spPr>
          <a:xfrm>
            <a:off x="7042150" y="6243638"/>
            <a:ext cx="1905000" cy="457200"/>
          </a:xfrm>
          <a:prstGeom prst="rect">
            <a:avLst/>
          </a:prstGeom>
          <a:ln/>
        </p:spPr>
        <p:txBody>
          <a:bodyPr/>
          <a:lstStyle>
            <a:lvl1pPr>
              <a:defRPr/>
            </a:lvl1pPr>
          </a:lstStyle>
          <a:p>
            <a:pPr>
              <a:defRPr/>
            </a:pPr>
            <a:fld id="{AE864366-AA21-402F-8414-07F73BF12584}"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fld id="{4B69B28B-DB68-42DC-AC76-30E7F1324529}" type="datetimeFigureOut">
              <a:rPr lang="ru-RU"/>
              <a:pPr>
                <a:defRPr/>
              </a:pPr>
              <a:t>28.02.2020</a:t>
            </a:fld>
            <a:endParaRPr lang="ru-RU" dirty="0"/>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ru-RU" dirty="0"/>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E4146AD8-104C-4BB4-896E-9ABF756852DF}" type="slidenum">
              <a:rPr lang="ru-RU"/>
              <a:pPr>
                <a:defRPr/>
              </a:pPr>
              <a:t>‹#›</a:t>
            </a:fld>
            <a:endParaRPr lang="ru-RU"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fld id="{9F6DDAB0-4538-4A09-AF14-ADDF8A1E090E}" type="datetimeFigureOut">
              <a:rPr lang="ru-RU"/>
              <a:pPr>
                <a:defRPr/>
              </a:pPr>
              <a:t>28.02.2020</a:t>
            </a:fld>
            <a:endParaRPr lang="ru-RU" dirty="0"/>
          </a:p>
        </p:txBody>
      </p:sp>
      <p:sp>
        <p:nvSpPr>
          <p:cNvPr id="6"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ru-RU" dirty="0"/>
          </a:p>
        </p:txBody>
      </p:sp>
      <p:sp>
        <p:nvSpPr>
          <p:cNvPr id="7"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AD78EBEC-4217-48A5-8A1A-90DEE3CC2E65}" type="slidenum">
              <a:rPr lang="ru-RU"/>
              <a:pPr>
                <a:defRPr/>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1374775"/>
          </a:xfrm>
          <a:prstGeom prst="rect">
            <a:avLst/>
          </a:prstGeom>
          <a:solidFill>
            <a:srgbClr val="BFC5C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27" name="Title Placeholder 1"/>
          <p:cNvSpPr>
            <a:spLocks noGrp="1"/>
          </p:cNvSpPr>
          <p:nvPr>
            <p:ph type="title"/>
          </p:nvPr>
        </p:nvSpPr>
        <p:spPr bwMode="auto">
          <a:xfrm>
            <a:off x="230188" y="274638"/>
            <a:ext cx="8543925" cy="109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title style</a:t>
            </a:r>
          </a:p>
        </p:txBody>
      </p:sp>
      <p:sp>
        <p:nvSpPr>
          <p:cNvPr id="1028" name="Text Placeholder 2"/>
          <p:cNvSpPr>
            <a:spLocks noGrp="1"/>
          </p:cNvSpPr>
          <p:nvPr>
            <p:ph type="body" idx="1"/>
          </p:nvPr>
        </p:nvSpPr>
        <p:spPr bwMode="auto">
          <a:xfrm>
            <a:off x="230188" y="1790700"/>
            <a:ext cx="8543925" cy="438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t>Нажмите для редактирования</a:t>
            </a:r>
          </a:p>
          <a:p>
            <a:pPr lvl="0"/>
            <a:r>
              <a:rPr lang="ru-RU"/>
              <a:t>Нажмите для ввода текста</a:t>
            </a:r>
            <a:endParaRPr lang="en-US"/>
          </a:p>
          <a:p>
            <a:pPr lvl="1"/>
            <a:r>
              <a:rPr lang="en-US"/>
              <a:t>Second level</a:t>
            </a:r>
          </a:p>
          <a:p>
            <a:pPr lvl="2"/>
            <a:r>
              <a:rPr lang="en-US"/>
              <a:t>Third level</a:t>
            </a:r>
          </a:p>
          <a:p>
            <a:pPr lvl="3"/>
            <a:r>
              <a:rPr lang="en-US"/>
              <a:t>Fourth level</a:t>
            </a:r>
          </a:p>
          <a:p>
            <a:pPr lvl="4"/>
            <a:r>
              <a:rPr lang="en-US"/>
              <a:t>Fifth level</a:t>
            </a:r>
          </a:p>
        </p:txBody>
      </p:sp>
      <p:sp>
        <p:nvSpPr>
          <p:cNvPr id="1029" name="TextBox 6"/>
          <p:cNvSpPr txBox="1">
            <a:spLocks noChangeArrowheads="1"/>
          </p:cNvSpPr>
          <p:nvPr/>
        </p:nvSpPr>
        <p:spPr bwMode="auto">
          <a:xfrm>
            <a:off x="133350" y="133350"/>
            <a:ext cx="185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defRPr/>
            </a:pPr>
            <a:endParaRPr lang="ru-RU">
              <a:latin typeface="Verdana" charset="0"/>
            </a:endParaRPr>
          </a:p>
        </p:txBody>
      </p:sp>
      <p:sp>
        <p:nvSpPr>
          <p:cNvPr id="1030" name="Rectangle 7"/>
          <p:cNvSpPr>
            <a:spLocks noChangeArrowheads="1"/>
          </p:cNvSpPr>
          <p:nvPr/>
        </p:nvSpPr>
        <p:spPr bwMode="auto">
          <a:xfrm>
            <a:off x="0" y="6507163"/>
            <a:ext cx="9144000" cy="350837"/>
          </a:xfrm>
          <a:prstGeom prst="rect">
            <a:avLst/>
          </a:prstGeom>
          <a:solidFill>
            <a:srgbClr val="BFC5CE"/>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ru-RU">
              <a:solidFill>
                <a:srgbClr val="FFFFFF"/>
              </a:solidFill>
              <a:latin typeface="Verdana" charset="0"/>
            </a:endParaRPr>
          </a:p>
        </p:txBody>
      </p:sp>
      <p:sp>
        <p:nvSpPr>
          <p:cNvPr id="1031" name="Text Box 10"/>
          <p:cNvSpPr txBox="1">
            <a:spLocks noChangeArrowheads="1"/>
          </p:cNvSpPr>
          <p:nvPr/>
        </p:nvSpPr>
        <p:spPr bwMode="auto">
          <a:xfrm>
            <a:off x="201613" y="6597650"/>
            <a:ext cx="230187"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spcBef>
                <a:spcPct val="50000"/>
              </a:spcBef>
              <a:defRPr/>
            </a:pPr>
            <a:fld id="{DE2E9A67-C1D8-4EE9-AD09-F8C5F3C811C6}" type="slidenum">
              <a:rPr lang="en-US" sz="1000" smtClean="0">
                <a:latin typeface="Verdana" charset="0"/>
              </a:rPr>
              <a:pPr algn="r" eaLnBrk="1" hangingPunct="1">
                <a:spcBef>
                  <a:spcPct val="50000"/>
                </a:spcBef>
                <a:defRPr/>
              </a:pPr>
              <a:t>‹#›</a:t>
            </a:fld>
            <a:endParaRPr lang="en-US" sz="1000">
              <a:latin typeface="Verdana" charset="0"/>
            </a:endParaRPr>
          </a:p>
        </p:txBody>
      </p:sp>
      <p:pic>
        <p:nvPicPr>
          <p:cNvPr id="1032" name="Picture 17" descr="rzd_logo.png"/>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8280400" y="6510338"/>
            <a:ext cx="573088"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33" name="Group 12"/>
          <p:cNvGrpSpPr>
            <a:grpSpLocks/>
          </p:cNvGrpSpPr>
          <p:nvPr/>
        </p:nvGrpSpPr>
        <p:grpSpPr bwMode="auto">
          <a:xfrm>
            <a:off x="-374650" y="-17463"/>
            <a:ext cx="366712" cy="2930526"/>
            <a:chOff x="-374650" y="-17463"/>
            <a:chExt cx="366712" cy="2930526"/>
          </a:xfrm>
        </p:grpSpPr>
        <p:sp>
          <p:nvSpPr>
            <p:cNvPr id="1034" name="Rectangle 13"/>
            <p:cNvSpPr>
              <a:spLocks noChangeArrowheads="1"/>
            </p:cNvSpPr>
            <p:nvPr userDrawn="1"/>
          </p:nvSpPr>
          <p:spPr bwMode="auto">
            <a:xfrm>
              <a:off x="-374650" y="-17463"/>
              <a:ext cx="366712" cy="366713"/>
            </a:xfrm>
            <a:prstGeom prst="rect">
              <a:avLst/>
            </a:prstGeom>
            <a:solidFill>
              <a:srgbClr val="CD202C"/>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ru-RU">
                <a:solidFill>
                  <a:srgbClr val="FFFFFF"/>
                </a:solidFill>
                <a:latin typeface="Verdana" charset="0"/>
              </a:endParaRPr>
            </a:p>
          </p:txBody>
        </p:sp>
        <p:sp>
          <p:nvSpPr>
            <p:cNvPr id="1035" name="Rectangle 14"/>
            <p:cNvSpPr>
              <a:spLocks noChangeArrowheads="1"/>
            </p:cNvSpPr>
            <p:nvPr userDrawn="1"/>
          </p:nvSpPr>
          <p:spPr bwMode="auto">
            <a:xfrm>
              <a:off x="-374650" y="349250"/>
              <a:ext cx="366712" cy="366713"/>
            </a:xfrm>
            <a:prstGeom prst="rect">
              <a:avLst/>
            </a:prstGeom>
            <a:solidFill>
              <a:srgbClr val="455D70"/>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ru-RU">
                <a:solidFill>
                  <a:srgbClr val="FFFFFF"/>
                </a:solidFill>
                <a:latin typeface="Verdana" charset="0"/>
              </a:endParaRPr>
            </a:p>
          </p:txBody>
        </p:sp>
        <p:sp>
          <p:nvSpPr>
            <p:cNvPr id="1036" name="Rectangle 15"/>
            <p:cNvSpPr>
              <a:spLocks noChangeArrowheads="1"/>
            </p:cNvSpPr>
            <p:nvPr userDrawn="1"/>
          </p:nvSpPr>
          <p:spPr bwMode="auto">
            <a:xfrm>
              <a:off x="-374650" y="715963"/>
              <a:ext cx="366712" cy="366712"/>
            </a:xfrm>
            <a:prstGeom prst="rect">
              <a:avLst/>
            </a:prstGeom>
            <a:solidFill>
              <a:srgbClr val="68798B"/>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ru-RU">
                <a:solidFill>
                  <a:srgbClr val="FFFFFF"/>
                </a:solidFill>
                <a:latin typeface="Verdana" charset="0"/>
              </a:endParaRPr>
            </a:p>
          </p:txBody>
        </p:sp>
        <p:sp>
          <p:nvSpPr>
            <p:cNvPr id="1037" name="Rectangle 16"/>
            <p:cNvSpPr>
              <a:spLocks noChangeArrowheads="1"/>
            </p:cNvSpPr>
            <p:nvPr userDrawn="1"/>
          </p:nvSpPr>
          <p:spPr bwMode="auto">
            <a:xfrm>
              <a:off x="-374650" y="1081088"/>
              <a:ext cx="366712" cy="366712"/>
            </a:xfrm>
            <a:prstGeom prst="rect">
              <a:avLst/>
            </a:prstGeom>
            <a:solidFill>
              <a:srgbClr val="909CAA"/>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ru-RU">
                <a:solidFill>
                  <a:srgbClr val="FFFFFF"/>
                </a:solidFill>
                <a:latin typeface="Verdana" charset="0"/>
              </a:endParaRPr>
            </a:p>
          </p:txBody>
        </p:sp>
        <p:sp>
          <p:nvSpPr>
            <p:cNvPr id="1038" name="Rectangle 17"/>
            <p:cNvSpPr>
              <a:spLocks noChangeArrowheads="1"/>
            </p:cNvSpPr>
            <p:nvPr userDrawn="1"/>
          </p:nvSpPr>
          <p:spPr bwMode="auto">
            <a:xfrm>
              <a:off x="-374650" y="1447800"/>
              <a:ext cx="366712" cy="366713"/>
            </a:xfrm>
            <a:prstGeom prst="rect">
              <a:avLst/>
            </a:prstGeom>
            <a:solidFill>
              <a:srgbClr val="BFC5CE"/>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ru-RU">
                <a:solidFill>
                  <a:srgbClr val="FFFFFF"/>
                </a:solidFill>
                <a:latin typeface="Verdana" charset="0"/>
              </a:endParaRPr>
            </a:p>
          </p:txBody>
        </p:sp>
        <p:sp>
          <p:nvSpPr>
            <p:cNvPr id="1039" name="Rectangle 18"/>
            <p:cNvSpPr>
              <a:spLocks noChangeArrowheads="1"/>
            </p:cNvSpPr>
            <p:nvPr userDrawn="1"/>
          </p:nvSpPr>
          <p:spPr bwMode="auto">
            <a:xfrm>
              <a:off x="-374650" y="1814513"/>
              <a:ext cx="366712" cy="366712"/>
            </a:xfrm>
            <a:prstGeom prst="rect">
              <a:avLst/>
            </a:prstGeom>
            <a:solidFill>
              <a:srgbClr val="A3A86B"/>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ru-RU">
                <a:solidFill>
                  <a:srgbClr val="FFFFFF"/>
                </a:solidFill>
                <a:latin typeface="Verdana" charset="0"/>
              </a:endParaRPr>
            </a:p>
          </p:txBody>
        </p:sp>
        <p:sp>
          <p:nvSpPr>
            <p:cNvPr id="1040" name="Rectangle 19"/>
            <p:cNvSpPr>
              <a:spLocks noChangeArrowheads="1"/>
            </p:cNvSpPr>
            <p:nvPr userDrawn="1"/>
          </p:nvSpPr>
          <p:spPr bwMode="auto">
            <a:xfrm>
              <a:off x="-374650" y="2181225"/>
              <a:ext cx="366712" cy="366713"/>
            </a:xfrm>
            <a:prstGeom prst="rect">
              <a:avLst/>
            </a:prstGeom>
            <a:solidFill>
              <a:srgbClr val="D3D7BD"/>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ru-RU">
                <a:solidFill>
                  <a:srgbClr val="FFFFFF"/>
                </a:solidFill>
                <a:latin typeface="Verdana" charset="0"/>
              </a:endParaRPr>
            </a:p>
          </p:txBody>
        </p:sp>
        <p:sp>
          <p:nvSpPr>
            <p:cNvPr id="1041" name="Rectangle 20"/>
            <p:cNvSpPr>
              <a:spLocks noChangeArrowheads="1"/>
            </p:cNvSpPr>
            <p:nvPr userDrawn="1"/>
          </p:nvSpPr>
          <p:spPr bwMode="auto">
            <a:xfrm>
              <a:off x="-374650" y="2546350"/>
              <a:ext cx="366712" cy="366713"/>
            </a:xfrm>
            <a:prstGeom prst="rect">
              <a:avLst/>
            </a:prstGeom>
            <a:solidFill>
              <a:srgbClr val="0066A1"/>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ru-RU">
                <a:solidFill>
                  <a:srgbClr val="FFFFFF"/>
                </a:solidFill>
                <a:latin typeface="Verdana" charset="0"/>
              </a:endParaRPr>
            </a:p>
          </p:txBody>
        </p:sp>
      </p:gr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Lst>
  <p:txStyles>
    <p:titleStyle>
      <a:lvl1pPr algn="l" defTabSz="457200" rtl="0" eaLnBrk="0" fontAlgn="base" hangingPunct="0">
        <a:spcBef>
          <a:spcPct val="0"/>
        </a:spcBef>
        <a:spcAft>
          <a:spcPct val="0"/>
        </a:spcAft>
        <a:defRPr sz="2200" kern="1200">
          <a:solidFill>
            <a:schemeClr val="tx1"/>
          </a:solidFill>
          <a:latin typeface="+mj-lt"/>
          <a:ea typeface="ＭＳ Ｐゴシック" charset="-128"/>
          <a:cs typeface="ＭＳ Ｐゴシック" charset="-128"/>
        </a:defRPr>
      </a:lvl1pPr>
      <a:lvl2pPr algn="l" defTabSz="457200" rtl="0" eaLnBrk="0" fontAlgn="base" hangingPunct="0">
        <a:spcBef>
          <a:spcPct val="0"/>
        </a:spcBef>
        <a:spcAft>
          <a:spcPct val="0"/>
        </a:spcAft>
        <a:defRPr sz="2200">
          <a:solidFill>
            <a:schemeClr val="tx1"/>
          </a:solidFill>
          <a:latin typeface="Verdana" charset="0"/>
          <a:ea typeface="ＭＳ Ｐゴシック" charset="-128"/>
          <a:cs typeface="ＭＳ Ｐゴシック" charset="-128"/>
        </a:defRPr>
      </a:lvl2pPr>
      <a:lvl3pPr algn="l" defTabSz="457200" rtl="0" eaLnBrk="0" fontAlgn="base" hangingPunct="0">
        <a:spcBef>
          <a:spcPct val="0"/>
        </a:spcBef>
        <a:spcAft>
          <a:spcPct val="0"/>
        </a:spcAft>
        <a:defRPr sz="2200">
          <a:solidFill>
            <a:schemeClr val="tx1"/>
          </a:solidFill>
          <a:latin typeface="Verdana" charset="0"/>
          <a:ea typeface="ＭＳ Ｐゴシック" charset="-128"/>
          <a:cs typeface="ＭＳ Ｐゴシック" charset="-128"/>
        </a:defRPr>
      </a:lvl3pPr>
      <a:lvl4pPr algn="l" defTabSz="457200" rtl="0" eaLnBrk="0" fontAlgn="base" hangingPunct="0">
        <a:spcBef>
          <a:spcPct val="0"/>
        </a:spcBef>
        <a:spcAft>
          <a:spcPct val="0"/>
        </a:spcAft>
        <a:defRPr sz="2200">
          <a:solidFill>
            <a:schemeClr val="tx1"/>
          </a:solidFill>
          <a:latin typeface="Verdana" charset="0"/>
          <a:ea typeface="ＭＳ Ｐゴシック" charset="-128"/>
          <a:cs typeface="ＭＳ Ｐゴシック" charset="-128"/>
        </a:defRPr>
      </a:lvl4pPr>
      <a:lvl5pPr algn="l" defTabSz="457200" rtl="0" eaLnBrk="0" fontAlgn="base" hangingPunct="0">
        <a:spcBef>
          <a:spcPct val="0"/>
        </a:spcBef>
        <a:spcAft>
          <a:spcPct val="0"/>
        </a:spcAft>
        <a:defRPr sz="2200">
          <a:solidFill>
            <a:schemeClr val="tx1"/>
          </a:solidFill>
          <a:latin typeface="Verdana" charset="0"/>
          <a:ea typeface="ＭＳ Ｐゴシック" charset="-128"/>
          <a:cs typeface="ＭＳ Ｐゴシック" charset="-128"/>
        </a:defRPr>
      </a:lvl5pPr>
      <a:lvl6pPr marL="457200" algn="l" defTabSz="457200" rtl="0" fontAlgn="base">
        <a:spcBef>
          <a:spcPct val="0"/>
        </a:spcBef>
        <a:spcAft>
          <a:spcPct val="0"/>
        </a:spcAft>
        <a:defRPr sz="2200">
          <a:solidFill>
            <a:schemeClr val="tx1"/>
          </a:solidFill>
          <a:latin typeface="Verdana" charset="0"/>
          <a:ea typeface="ＭＳ Ｐゴシック" charset="-128"/>
          <a:cs typeface="ＭＳ Ｐゴシック" charset="-128"/>
        </a:defRPr>
      </a:lvl6pPr>
      <a:lvl7pPr marL="914400" algn="l" defTabSz="457200" rtl="0" fontAlgn="base">
        <a:spcBef>
          <a:spcPct val="0"/>
        </a:spcBef>
        <a:spcAft>
          <a:spcPct val="0"/>
        </a:spcAft>
        <a:defRPr sz="2200">
          <a:solidFill>
            <a:schemeClr val="tx1"/>
          </a:solidFill>
          <a:latin typeface="Verdana" charset="0"/>
          <a:ea typeface="ＭＳ Ｐゴシック" charset="-128"/>
          <a:cs typeface="ＭＳ Ｐゴシック" charset="-128"/>
        </a:defRPr>
      </a:lvl7pPr>
      <a:lvl8pPr marL="1371600" algn="l" defTabSz="457200" rtl="0" fontAlgn="base">
        <a:spcBef>
          <a:spcPct val="0"/>
        </a:spcBef>
        <a:spcAft>
          <a:spcPct val="0"/>
        </a:spcAft>
        <a:defRPr sz="2200">
          <a:solidFill>
            <a:schemeClr val="tx1"/>
          </a:solidFill>
          <a:latin typeface="Verdana" charset="0"/>
          <a:ea typeface="ＭＳ Ｐゴシック" charset="-128"/>
          <a:cs typeface="ＭＳ Ｐゴシック" charset="-128"/>
        </a:defRPr>
      </a:lvl8pPr>
      <a:lvl9pPr marL="1828800" algn="l" defTabSz="457200" rtl="0" fontAlgn="base">
        <a:spcBef>
          <a:spcPct val="0"/>
        </a:spcBef>
        <a:spcAft>
          <a:spcPct val="0"/>
        </a:spcAft>
        <a:defRPr sz="2200">
          <a:solidFill>
            <a:schemeClr val="tx1"/>
          </a:solidFill>
          <a:latin typeface="Verdana" charset="0"/>
          <a:ea typeface="ＭＳ Ｐゴシック" charset="-128"/>
          <a:cs typeface="ＭＳ Ｐゴシック" charset="-128"/>
        </a:defRPr>
      </a:lvl9pPr>
    </p:titleStyle>
    <p:bodyStyle>
      <a:lvl1pPr marL="342900" indent="-342900" algn="l" defTabSz="457200" rtl="0" eaLnBrk="0" fontAlgn="base" hangingPunct="0">
        <a:spcBef>
          <a:spcPct val="20000"/>
        </a:spcBef>
        <a:spcAft>
          <a:spcPct val="0"/>
        </a:spcAft>
        <a:buFont typeface="Arial" charset="0"/>
        <a:buChar char="•"/>
        <a:defRPr sz="1600" kern="1200">
          <a:solidFill>
            <a:schemeClr val="tx1"/>
          </a:solidFill>
          <a:latin typeface="+mn-lt"/>
          <a:ea typeface="ＭＳ Ｐゴシック" charset="-128"/>
          <a:cs typeface="ＭＳ Ｐゴシック" charset="-128"/>
        </a:defRPr>
      </a:lvl1pPr>
      <a:lvl2pPr marL="742950" indent="-285750" algn="l" defTabSz="457200" rtl="0" eaLnBrk="0" fontAlgn="base" hangingPunct="0">
        <a:spcBef>
          <a:spcPct val="20000"/>
        </a:spcBef>
        <a:spcAft>
          <a:spcPct val="0"/>
        </a:spcAft>
        <a:buFont typeface="Arial" charset="0"/>
        <a:buChar char="–"/>
        <a:defRPr sz="1600" kern="1200">
          <a:solidFill>
            <a:schemeClr val="tx1"/>
          </a:solidFill>
          <a:latin typeface="+mn-lt"/>
          <a:ea typeface="ＭＳ Ｐゴシック" charset="-128"/>
          <a:cs typeface="+mn-cs"/>
        </a:defRPr>
      </a:lvl2pPr>
      <a:lvl3pPr marL="1143000" indent="-228600" algn="l" defTabSz="457200" rtl="0" eaLnBrk="0" fontAlgn="base" hangingPunct="0">
        <a:spcBef>
          <a:spcPct val="20000"/>
        </a:spcBef>
        <a:spcAft>
          <a:spcPct val="0"/>
        </a:spcAft>
        <a:buFont typeface="Arial" charset="0"/>
        <a:buChar char="•"/>
        <a:defRPr sz="1600" kern="1200">
          <a:solidFill>
            <a:schemeClr val="tx1"/>
          </a:solidFill>
          <a:latin typeface="+mn-lt"/>
          <a:ea typeface="ＭＳ Ｐゴシック" charset="-128"/>
          <a:cs typeface="+mn-cs"/>
        </a:defRPr>
      </a:lvl3pPr>
      <a:lvl4pPr marL="1600200" indent="-228600" algn="l" defTabSz="457200" rtl="0" eaLnBrk="0" fontAlgn="base" hangingPunct="0">
        <a:spcBef>
          <a:spcPct val="20000"/>
        </a:spcBef>
        <a:spcAft>
          <a:spcPct val="0"/>
        </a:spcAft>
        <a:buFont typeface="Arial" charset="0"/>
        <a:buChar char="–"/>
        <a:defRPr sz="1600" kern="1200">
          <a:solidFill>
            <a:schemeClr val="tx1"/>
          </a:solidFill>
          <a:latin typeface="+mn-lt"/>
          <a:ea typeface="ＭＳ Ｐゴシック" charset="-128"/>
          <a:cs typeface="+mn-cs"/>
        </a:defRPr>
      </a:lvl4pPr>
      <a:lvl5pPr marL="2057400" indent="-228600" algn="l" defTabSz="457200" rtl="0" eaLnBrk="0" fontAlgn="base" hangingPunct="0">
        <a:spcBef>
          <a:spcPct val="20000"/>
        </a:spcBef>
        <a:spcAft>
          <a:spcPct val="0"/>
        </a:spcAft>
        <a:buFont typeface="Arial" charset="0"/>
        <a:buChar char="»"/>
        <a:defRPr sz="1600" kern="1200">
          <a:solidFill>
            <a:schemeClr val="tx1"/>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3.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13" Type="http://schemas.openxmlformats.org/officeDocument/2006/relationships/image" Target="../media/image23.png"/><Relationship Id="rId18" Type="http://schemas.openxmlformats.org/officeDocument/2006/relationships/image" Target="../media/image28.jpeg"/><Relationship Id="rId26" Type="http://schemas.openxmlformats.org/officeDocument/2006/relationships/image" Target="../media/image36.jpeg"/><Relationship Id="rId3" Type="http://schemas.openxmlformats.org/officeDocument/2006/relationships/image" Target="../media/image13.jpeg"/><Relationship Id="rId21" Type="http://schemas.openxmlformats.org/officeDocument/2006/relationships/image" Target="../media/image31.jpeg"/><Relationship Id="rId7" Type="http://schemas.openxmlformats.org/officeDocument/2006/relationships/image" Target="../media/image17.jpeg"/><Relationship Id="rId12" Type="http://schemas.openxmlformats.org/officeDocument/2006/relationships/image" Target="../media/image22.jpeg"/><Relationship Id="rId17" Type="http://schemas.openxmlformats.org/officeDocument/2006/relationships/image" Target="../media/image27.png"/><Relationship Id="rId25" Type="http://schemas.openxmlformats.org/officeDocument/2006/relationships/image" Target="../media/image35.jpeg"/><Relationship Id="rId2" Type="http://schemas.openxmlformats.org/officeDocument/2006/relationships/image" Target="../media/image12.jpeg"/><Relationship Id="rId16" Type="http://schemas.openxmlformats.org/officeDocument/2006/relationships/image" Target="../media/image26.jpeg"/><Relationship Id="rId20" Type="http://schemas.openxmlformats.org/officeDocument/2006/relationships/image" Target="../media/image30.jpeg"/><Relationship Id="rId1" Type="http://schemas.openxmlformats.org/officeDocument/2006/relationships/slideLayout" Target="../slideLayouts/slideLayout12.xml"/><Relationship Id="rId6" Type="http://schemas.openxmlformats.org/officeDocument/2006/relationships/image" Target="../media/image16.jpeg"/><Relationship Id="rId11" Type="http://schemas.openxmlformats.org/officeDocument/2006/relationships/image" Target="../media/image21.jpeg"/><Relationship Id="rId24" Type="http://schemas.openxmlformats.org/officeDocument/2006/relationships/image" Target="../media/image34.jpeg"/><Relationship Id="rId5" Type="http://schemas.openxmlformats.org/officeDocument/2006/relationships/image" Target="../media/image15.jpeg"/><Relationship Id="rId15" Type="http://schemas.openxmlformats.org/officeDocument/2006/relationships/image" Target="../media/image25.jpeg"/><Relationship Id="rId23" Type="http://schemas.openxmlformats.org/officeDocument/2006/relationships/image" Target="../media/image33.png"/><Relationship Id="rId10" Type="http://schemas.openxmlformats.org/officeDocument/2006/relationships/image" Target="../media/image20.png"/><Relationship Id="rId19" Type="http://schemas.openxmlformats.org/officeDocument/2006/relationships/image" Target="../media/image29.jpeg"/><Relationship Id="rId4" Type="http://schemas.openxmlformats.org/officeDocument/2006/relationships/image" Target="../media/image14.jpeg"/><Relationship Id="rId9" Type="http://schemas.openxmlformats.org/officeDocument/2006/relationships/image" Target="../media/image19.jpeg"/><Relationship Id="rId14" Type="http://schemas.openxmlformats.org/officeDocument/2006/relationships/image" Target="../media/image24.jpeg"/><Relationship Id="rId22" Type="http://schemas.openxmlformats.org/officeDocument/2006/relationships/image" Target="../media/image32.jpeg"/></Relationships>
</file>

<file path=ppt/slides/_rels/slide11.xml.rels><?xml version="1.0" encoding="UTF-8" standalone="yes"?>
<Relationships xmlns="http://schemas.openxmlformats.org/package/2006/relationships"><Relationship Id="rId8" Type="http://schemas.openxmlformats.org/officeDocument/2006/relationships/image" Target="../media/image40.jpeg"/><Relationship Id="rId13" Type="http://schemas.openxmlformats.org/officeDocument/2006/relationships/image" Target="../media/image21.jpeg"/><Relationship Id="rId18" Type="http://schemas.openxmlformats.org/officeDocument/2006/relationships/image" Target="../media/image49.jpeg"/><Relationship Id="rId3" Type="http://schemas.openxmlformats.org/officeDocument/2006/relationships/image" Target="../media/image37.png"/><Relationship Id="rId7" Type="http://schemas.openxmlformats.org/officeDocument/2006/relationships/image" Target="../media/image39.jpeg"/><Relationship Id="rId12" Type="http://schemas.openxmlformats.org/officeDocument/2006/relationships/image" Target="../media/image44.jpeg"/><Relationship Id="rId17" Type="http://schemas.openxmlformats.org/officeDocument/2006/relationships/image" Target="../media/image48.jpeg"/><Relationship Id="rId2" Type="http://schemas.openxmlformats.org/officeDocument/2006/relationships/notesSlide" Target="../notesSlides/notesSlide1.xml"/><Relationship Id="rId16" Type="http://schemas.openxmlformats.org/officeDocument/2006/relationships/image" Target="../media/image47.jpeg"/><Relationship Id="rId1" Type="http://schemas.openxmlformats.org/officeDocument/2006/relationships/slideLayout" Target="../slideLayouts/slideLayout14.xml"/><Relationship Id="rId6" Type="http://schemas.openxmlformats.org/officeDocument/2006/relationships/image" Target="../media/image38.jpeg"/><Relationship Id="rId11" Type="http://schemas.openxmlformats.org/officeDocument/2006/relationships/image" Target="../media/image43.jpeg"/><Relationship Id="rId5" Type="http://schemas.openxmlformats.org/officeDocument/2006/relationships/image" Target="../media/image26.jpeg"/><Relationship Id="rId15" Type="http://schemas.openxmlformats.org/officeDocument/2006/relationships/image" Target="../media/image46.png"/><Relationship Id="rId10" Type="http://schemas.openxmlformats.org/officeDocument/2006/relationships/image" Target="../media/image42.jpeg"/><Relationship Id="rId19" Type="http://schemas.openxmlformats.org/officeDocument/2006/relationships/image" Target="../media/image50.jpeg"/><Relationship Id="rId4" Type="http://schemas.openxmlformats.org/officeDocument/2006/relationships/image" Target="../media/image36.jpeg"/><Relationship Id="rId9" Type="http://schemas.openxmlformats.org/officeDocument/2006/relationships/image" Target="../media/image41.jpeg"/><Relationship Id="rId14" Type="http://schemas.openxmlformats.org/officeDocument/2006/relationships/image" Target="../media/image45.jpeg"/></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5.jpeg"/><Relationship Id="rId7" Type="http://schemas.openxmlformats.org/officeDocument/2006/relationships/image" Target="../media/image53.jpeg"/><Relationship Id="rId12" Type="http://schemas.openxmlformats.org/officeDocument/2006/relationships/image" Target="../media/image5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2.jpeg"/><Relationship Id="rId11" Type="http://schemas.openxmlformats.org/officeDocument/2006/relationships/image" Target="../media/image54.png"/><Relationship Id="rId5" Type="http://schemas.openxmlformats.org/officeDocument/2006/relationships/image" Target="../media/image51.jpeg"/><Relationship Id="rId10" Type="http://schemas.openxmlformats.org/officeDocument/2006/relationships/image" Target="../media/image23.png"/><Relationship Id="rId4" Type="http://schemas.openxmlformats.org/officeDocument/2006/relationships/image" Target="../media/image44.jpeg"/><Relationship Id="rId9" Type="http://schemas.openxmlformats.org/officeDocument/2006/relationships/image" Target="../media/image22.jpeg"/></Relationships>
</file>

<file path=ppt/slides/_rels/slide13.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56.png"/><Relationship Id="rId7" Type="http://schemas.openxmlformats.org/officeDocument/2006/relationships/image" Target="../media/image59.jpe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58.jpeg"/><Relationship Id="rId5" Type="http://schemas.openxmlformats.org/officeDocument/2006/relationships/image" Target="../media/image45.jpeg"/><Relationship Id="rId10" Type="http://schemas.openxmlformats.org/officeDocument/2006/relationships/image" Target="../media/image62.jpeg"/><Relationship Id="rId4" Type="http://schemas.openxmlformats.org/officeDocument/2006/relationships/image" Target="../media/image57.png"/><Relationship Id="rId9" Type="http://schemas.openxmlformats.org/officeDocument/2006/relationships/image" Target="../media/image61.jpeg"/></Relationships>
</file>

<file path=ppt/slides/_rels/slide1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4.jpeg"/><Relationship Id="rId7" Type="http://schemas.openxmlformats.org/officeDocument/2006/relationships/image" Target="../media/image16.jpeg"/><Relationship Id="rId2" Type="http://schemas.openxmlformats.org/officeDocument/2006/relationships/image" Target="../media/image28.jpeg"/><Relationship Id="rId1" Type="http://schemas.openxmlformats.org/officeDocument/2006/relationships/slideLayout" Target="../slideLayouts/slideLayout13.xml"/><Relationship Id="rId6" Type="http://schemas.openxmlformats.org/officeDocument/2006/relationships/image" Target="../media/image65.png"/><Relationship Id="rId5" Type="http://schemas.openxmlformats.org/officeDocument/2006/relationships/image" Target="../media/image33.pn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1.jpeg"/><Relationship Id="rId1" Type="http://schemas.openxmlformats.org/officeDocument/2006/relationships/slideLayout" Target="../slideLayouts/slideLayout13.xml"/><Relationship Id="rId6" Type="http://schemas.openxmlformats.org/officeDocument/2006/relationships/image" Target="../media/image27.png"/><Relationship Id="rId5" Type="http://schemas.openxmlformats.org/officeDocument/2006/relationships/image" Target="../media/image15.jpeg"/><Relationship Id="rId4" Type="http://schemas.openxmlformats.org/officeDocument/2006/relationships/image" Target="../media/image34.jpe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3.xml"/><Relationship Id="rId6" Type="http://schemas.openxmlformats.org/officeDocument/2006/relationships/image" Target="../media/image62.jpeg"/><Relationship Id="rId5" Type="http://schemas.openxmlformats.org/officeDocument/2006/relationships/image" Target="../media/image28.jpeg"/><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67.jpeg"/><Relationship Id="rId4" Type="http://schemas.openxmlformats.org/officeDocument/2006/relationships/image" Target="../media/image65.png"/></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8" Type="http://schemas.openxmlformats.org/officeDocument/2006/relationships/image" Target="../media/image28.jpeg"/><Relationship Id="rId13" Type="http://schemas.openxmlformats.org/officeDocument/2006/relationships/image" Target="../media/image26.jpeg"/><Relationship Id="rId3" Type="http://schemas.openxmlformats.org/officeDocument/2006/relationships/image" Target="../media/image69.jpeg"/><Relationship Id="rId7" Type="http://schemas.openxmlformats.org/officeDocument/2006/relationships/image" Target="../media/image8.jpeg"/><Relationship Id="rId12" Type="http://schemas.openxmlformats.org/officeDocument/2006/relationships/image" Target="../media/image32.jpeg"/><Relationship Id="rId2" Type="http://schemas.openxmlformats.org/officeDocument/2006/relationships/image" Target="../media/image30.jpeg"/><Relationship Id="rId1" Type="http://schemas.openxmlformats.org/officeDocument/2006/relationships/slideLayout" Target="../slideLayouts/slideLayout13.xml"/><Relationship Id="rId6" Type="http://schemas.openxmlformats.org/officeDocument/2006/relationships/image" Target="../media/image33.png"/><Relationship Id="rId11" Type="http://schemas.openxmlformats.org/officeDocument/2006/relationships/image" Target="../media/image19.jpeg"/><Relationship Id="rId5" Type="http://schemas.openxmlformats.org/officeDocument/2006/relationships/image" Target="../media/image65.png"/><Relationship Id="rId10" Type="http://schemas.openxmlformats.org/officeDocument/2006/relationships/image" Target="../media/image16.jpeg"/><Relationship Id="rId4" Type="http://schemas.openxmlformats.org/officeDocument/2006/relationships/image" Target="../media/image70.jpeg"/><Relationship Id="rId9" Type="http://schemas.openxmlformats.org/officeDocument/2006/relationships/image" Target="../media/image64.jpeg"/><Relationship Id="rId1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5.jpe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Placeholder 13" descr="cover_illustration.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35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4" descr="cover_2.png"/>
          <p:cNvPicPr>
            <a:picLocks noChangeAspect="1"/>
          </p:cNvPicPr>
          <p:nvPr/>
        </p:nvPicPr>
        <p:blipFill>
          <a:blip r:embed="rId3">
            <a:extLst>
              <a:ext uri="{28A0092B-C50C-407E-A947-70E740481C1C}">
                <a14:useLocalDpi xmlns:a14="http://schemas.microsoft.com/office/drawing/2010/main" val="0"/>
              </a:ext>
            </a:extLst>
          </a:blip>
          <a:srcRect t="48518"/>
          <a:stretch>
            <a:fillRect/>
          </a:stretch>
        </p:blipFill>
        <p:spPr bwMode="auto">
          <a:xfrm>
            <a:off x="0" y="3327400"/>
            <a:ext cx="9144000"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itle 5"/>
          <p:cNvSpPr>
            <a:spLocks noGrp="1"/>
          </p:cNvSpPr>
          <p:nvPr>
            <p:ph type="ctrTitle"/>
          </p:nvPr>
        </p:nvSpPr>
        <p:spPr>
          <a:xfrm>
            <a:off x="898525" y="3462338"/>
            <a:ext cx="5514975" cy="752475"/>
          </a:xfrm>
        </p:spPr>
        <p:txBody>
          <a:bodyPr/>
          <a:lstStyle/>
          <a:p>
            <a:pPr algn="ctr"/>
            <a:r>
              <a:rPr lang="ru-RU" sz="2000" b="1" dirty="0"/>
              <a:t>Системы обеспечения безопасности движения</a:t>
            </a:r>
            <a:endParaRPr lang="en-US" sz="2000" b="1" dirty="0"/>
          </a:p>
        </p:txBody>
      </p:sp>
      <p:sp>
        <p:nvSpPr>
          <p:cNvPr id="3077" name="Subtitle 6"/>
          <p:cNvSpPr>
            <a:spLocks noGrp="1"/>
          </p:cNvSpPr>
          <p:nvPr>
            <p:ph type="subTitle" idx="1"/>
          </p:nvPr>
        </p:nvSpPr>
        <p:spPr>
          <a:xfrm>
            <a:off x="898525" y="4583113"/>
            <a:ext cx="5514975" cy="1131887"/>
          </a:xfrm>
        </p:spPr>
        <p:txBody>
          <a:bodyPr/>
          <a:lstStyle/>
          <a:p>
            <a:pPr eaLnBrk="1" hangingPunct="1"/>
            <a:r>
              <a:rPr lang="ru-RU" b="1" dirty="0"/>
              <a:t>Система автоматического управления торможением поезда  САУТ</a:t>
            </a:r>
            <a:endParaRPr lang="en-US" b="1" dirty="0"/>
          </a:p>
          <a:p>
            <a:pPr eaLnBrk="1" hangingPunct="1"/>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1"/>
          <p:cNvSpPr>
            <a:spLocks noGrp="1"/>
          </p:cNvSpPr>
          <p:nvPr>
            <p:ph idx="1"/>
          </p:nvPr>
        </p:nvSpPr>
        <p:spPr>
          <a:xfrm>
            <a:off x="244475" y="1806575"/>
            <a:ext cx="8529638" cy="4394200"/>
          </a:xfrm>
        </p:spPr>
        <p:txBody>
          <a:bodyPr/>
          <a:lstStyle/>
          <a:p>
            <a:pPr eaLnBrk="1" hangingPunct="1">
              <a:buFont typeface="+mj-lt"/>
              <a:buAutoNum type="arabicPeriod"/>
            </a:pPr>
            <a:r>
              <a:rPr lang="ru-RU" b="1" dirty="0"/>
              <a:t>Система автоматического управления торможением поезда  САУТ-ЦМ-485</a:t>
            </a:r>
            <a:endParaRPr lang="en-US" b="1" dirty="0"/>
          </a:p>
        </p:txBody>
      </p:sp>
      <p:sp>
        <p:nvSpPr>
          <p:cNvPr id="4099" name="Title 2"/>
          <p:cNvSpPr>
            <a:spLocks noGrp="1"/>
          </p:cNvSpPr>
          <p:nvPr>
            <p:ph type="title"/>
          </p:nvPr>
        </p:nvSpPr>
        <p:spPr>
          <a:xfrm>
            <a:off x="230188" y="344488"/>
            <a:ext cx="8543925" cy="1023937"/>
          </a:xfrm>
        </p:spPr>
        <p:txBody>
          <a:bodyPr/>
          <a:lstStyle/>
          <a:p>
            <a:pPr eaLnBrk="1" hangingPunct="1"/>
            <a:r>
              <a:rPr lang="ru-RU"/>
              <a:t>Содержание презентации</a:t>
            </a:r>
            <a:endParaRPr lang="en-US"/>
          </a:p>
        </p:txBody>
      </p:sp>
      <p:pic>
        <p:nvPicPr>
          <p:cNvPr id="17410" name="Picture 2" descr="Картинки по запросу пульт САУТ"/>
          <p:cNvPicPr>
            <a:picLocks noChangeAspect="1" noChangeArrowheads="1"/>
          </p:cNvPicPr>
          <p:nvPr/>
        </p:nvPicPr>
        <p:blipFill>
          <a:blip r:embed="rId2"/>
          <a:srcRect/>
          <a:stretch>
            <a:fillRect/>
          </a:stretch>
        </p:blipFill>
        <p:spPr bwMode="auto">
          <a:xfrm>
            <a:off x="460375" y="3176271"/>
            <a:ext cx="3181350" cy="1438275"/>
          </a:xfrm>
          <a:prstGeom prst="rect">
            <a:avLst/>
          </a:prstGeom>
          <a:noFill/>
        </p:spPr>
      </p:pic>
      <p:sp>
        <p:nvSpPr>
          <p:cNvPr id="17412" name="AutoShape 4" descr="Картинки по запросу пульт САУТ"/>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7414" name="Picture 6" descr="http://pfoto-rzd.com/data/media/20/cleaned__DSC2996.jpg"/>
          <p:cNvPicPr>
            <a:picLocks noChangeAspect="1" noChangeArrowheads="1"/>
          </p:cNvPicPr>
          <p:nvPr/>
        </p:nvPicPr>
        <p:blipFill>
          <a:blip r:embed="rId3"/>
          <a:srcRect/>
          <a:stretch>
            <a:fillRect/>
          </a:stretch>
        </p:blipFill>
        <p:spPr bwMode="auto">
          <a:xfrm>
            <a:off x="5127380" y="2508527"/>
            <a:ext cx="3356622" cy="1840548"/>
          </a:xfrm>
          <a:prstGeom prst="rect">
            <a:avLst/>
          </a:prstGeom>
          <a:noFill/>
        </p:spPr>
      </p:pic>
      <p:pic>
        <p:nvPicPr>
          <p:cNvPr id="17418" name="Picture 10" descr="http://edu.dvgups.ru/METDOC/GDTRAN/NTS/TEPLOVOZ/AVTT_BEZDV/M_P/frame/7.files/image002.gif"/>
          <p:cNvPicPr>
            <a:picLocks noChangeAspect="1" noChangeArrowheads="1"/>
          </p:cNvPicPr>
          <p:nvPr/>
        </p:nvPicPr>
        <p:blipFill>
          <a:blip r:embed="rId4"/>
          <a:srcRect/>
          <a:stretch>
            <a:fillRect/>
          </a:stretch>
        </p:blipFill>
        <p:spPr bwMode="auto">
          <a:xfrm rot="21157124">
            <a:off x="2898775" y="4720153"/>
            <a:ext cx="3114675" cy="1514475"/>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Placeholder 3"/>
          <p:cNvSpPr>
            <a:spLocks noGrp="1"/>
          </p:cNvSpPr>
          <p:nvPr>
            <p:ph type="body" idx="1"/>
          </p:nvPr>
        </p:nvSpPr>
        <p:spPr>
          <a:xfrm>
            <a:off x="219075" y="2413000"/>
            <a:ext cx="7772400" cy="1500188"/>
          </a:xfrm>
        </p:spPr>
        <p:txBody>
          <a:bodyPr/>
          <a:lstStyle/>
          <a:p>
            <a:pPr eaLnBrk="1" hangingPunct="1">
              <a:buFont typeface="+mj-lt"/>
              <a:buAutoNum type="arabicPeriod"/>
            </a:pPr>
            <a:r>
              <a:rPr lang="ru-RU" b="1" dirty="0"/>
              <a:t>Система автоматического управления торможением поезда  САУТ-ЦМ-485</a:t>
            </a:r>
            <a:endParaRPr lang="en-US"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Блок-схема: карточка 7"/>
          <p:cNvSpPr/>
          <p:nvPr/>
        </p:nvSpPr>
        <p:spPr>
          <a:xfrm>
            <a:off x="1770064" y="3686175"/>
            <a:ext cx="5049836" cy="2676525"/>
          </a:xfrm>
          <a:prstGeom prst="flowChartPunchedCard">
            <a:avLst/>
          </a:prstGeom>
          <a:solidFill>
            <a:srgbClr val="00B0F0"/>
          </a:solidFill>
          <a:ln w="28575"/>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6146" name="Title 2"/>
          <p:cNvSpPr>
            <a:spLocks noGrp="1"/>
          </p:cNvSpPr>
          <p:nvPr>
            <p:ph type="title"/>
          </p:nvPr>
        </p:nvSpPr>
        <p:spPr/>
        <p:txBody>
          <a:bodyPr/>
          <a:lstStyle/>
          <a:p>
            <a:pPr algn="ctr" eaLnBrk="1" hangingPunct="1"/>
            <a:r>
              <a:rPr lang="ru-RU" dirty="0"/>
              <a:t>Система автоматического управления торможением поезда  САУТ-ЦМ-485</a:t>
            </a:r>
            <a:endParaRPr lang="en-US" dirty="0"/>
          </a:p>
        </p:txBody>
      </p:sp>
      <p:sp>
        <p:nvSpPr>
          <p:cNvPr id="4" name="Содержимое 2"/>
          <p:cNvSpPr>
            <a:spLocks noGrp="1"/>
          </p:cNvSpPr>
          <p:nvPr>
            <p:ph idx="1"/>
          </p:nvPr>
        </p:nvSpPr>
        <p:spPr>
          <a:xfrm>
            <a:off x="422024" y="1524000"/>
            <a:ext cx="8529889" cy="2003552"/>
          </a:xfrm>
        </p:spPr>
        <p:txBody>
          <a:bodyPr/>
          <a:lstStyle/>
          <a:p>
            <a:r>
              <a:rPr lang="ru-RU" dirty="0"/>
              <a:t>Аппаратура САУТ-ЦМ предназначена для автоматического управления торможением грузовых и пассажирских поездов, обращающихся на участках, оборудованных трех или четырехзначной автоблокировкой, полуавтоблокировкой  при скорости движения до 160 км/час на </a:t>
            </a:r>
            <a:r>
              <a:rPr lang="ru-RU" dirty="0" err="1"/>
              <a:t>блок-участках</a:t>
            </a:r>
            <a:r>
              <a:rPr lang="ru-RU" dirty="0"/>
              <a:t> длиной не менее 187 м.</a:t>
            </a:r>
          </a:p>
          <a:p>
            <a:pPr>
              <a:buClr>
                <a:srgbClr val="CCFFCC"/>
              </a:buClr>
            </a:pPr>
            <a:r>
              <a:rPr lang="ru-RU" dirty="0"/>
              <a:t>Аппаратура САУТ-ЦМ устанавливается в </a:t>
            </a:r>
            <a:r>
              <a:rPr lang="ru-RU" dirty="0" err="1"/>
              <a:t>однокузовных</a:t>
            </a:r>
            <a:r>
              <a:rPr lang="ru-RU" dirty="0"/>
              <a:t> , двух- и </a:t>
            </a:r>
            <a:r>
              <a:rPr lang="ru-RU" dirty="0" err="1"/>
              <a:t>трехсекционных</a:t>
            </a:r>
            <a:r>
              <a:rPr lang="ru-RU" dirty="0"/>
              <a:t> локомотивах, электропоездах и дизель поездах.</a:t>
            </a:r>
          </a:p>
        </p:txBody>
      </p:sp>
      <p:sp>
        <p:nvSpPr>
          <p:cNvPr id="5" name="Скругленный прямоугольник 4"/>
          <p:cNvSpPr/>
          <p:nvPr/>
        </p:nvSpPr>
        <p:spPr>
          <a:xfrm>
            <a:off x="230731" y="1457325"/>
            <a:ext cx="8721182" cy="2070227"/>
          </a:xfrm>
          <a:prstGeom prst="roundRect">
            <a:avLst/>
          </a:prstGeom>
          <a:noFill/>
          <a:ln w="28575">
            <a:solidFill>
              <a:srgbClr val="7030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6" name="Содержимое 2"/>
          <p:cNvSpPr txBox="1">
            <a:spLocks/>
          </p:cNvSpPr>
          <p:nvPr/>
        </p:nvSpPr>
        <p:spPr bwMode="auto">
          <a:xfrm>
            <a:off x="1770063" y="4206874"/>
            <a:ext cx="5049837" cy="2155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65125" marR="0" lvl="0" indent="-255588" defTabSz="457200" rtl="0" eaLnBrk="1" fontAlgn="base" latinLnBrk="0" hangingPunct="1">
              <a:lnSpc>
                <a:spcPct val="100000"/>
              </a:lnSpc>
              <a:spcBef>
                <a:spcPct val="20000"/>
              </a:spcBef>
              <a:spcAft>
                <a:spcPct val="0"/>
              </a:spcAft>
              <a:buClr>
                <a:srgbClr val="FF0066"/>
              </a:buClr>
              <a:buSzTx/>
              <a:buFont typeface="Arial" charset="0"/>
              <a:buChar char="•"/>
              <a:tabLst/>
              <a:defRPr/>
            </a:pPr>
            <a:r>
              <a:rPr kumimoji="0" lang="ru-RU" sz="1600" b="0" i="0" u="none" strike="noStrike" kern="1200" cap="none" spc="0" normalizeH="0" baseline="0" noProof="0" dirty="0">
                <a:ln>
                  <a:noFill/>
                </a:ln>
                <a:effectLst/>
                <a:uLnTx/>
                <a:uFillTx/>
                <a:latin typeface="+mn-lt"/>
                <a:ea typeface="ＭＳ Ｐゴシック" charset="-128"/>
                <a:cs typeface="ＭＳ Ｐゴシック" charset="-128"/>
              </a:rPr>
              <a:t>  Путевых устройств САУТ,</a:t>
            </a:r>
          </a:p>
          <a:p>
            <a:pPr marL="365125" marR="0" lvl="0" indent="-255588" defTabSz="457200" rtl="0" eaLnBrk="1" fontAlgn="base" latinLnBrk="0" hangingPunct="1">
              <a:lnSpc>
                <a:spcPct val="100000"/>
              </a:lnSpc>
              <a:spcBef>
                <a:spcPct val="20000"/>
              </a:spcBef>
              <a:spcAft>
                <a:spcPct val="0"/>
              </a:spcAft>
              <a:buClr>
                <a:srgbClr val="FF0066"/>
              </a:buClr>
              <a:buSzTx/>
              <a:buFont typeface="Arial" charset="0"/>
              <a:buChar char="•"/>
              <a:tabLst/>
              <a:defRPr/>
            </a:pPr>
            <a:r>
              <a:rPr kumimoji="0" lang="ru-RU" sz="1600" b="0" i="0" u="none" strike="noStrike" kern="1200" cap="none" spc="0" normalizeH="0" baseline="0" noProof="0" dirty="0">
                <a:ln>
                  <a:noFill/>
                </a:ln>
                <a:effectLst/>
                <a:uLnTx/>
                <a:uFillTx/>
                <a:latin typeface="+mn-lt"/>
                <a:ea typeface="ＭＳ Ｐゴシック" charset="-128"/>
                <a:cs typeface="ＭＳ Ｐゴシック" charset="-128"/>
              </a:rPr>
              <a:t>  Локомотивных устройств АЛСН (КЛУБ),</a:t>
            </a:r>
          </a:p>
          <a:p>
            <a:pPr marL="365125" marR="0" lvl="0" indent="-255588" defTabSz="457200" rtl="0" eaLnBrk="1" fontAlgn="base" latinLnBrk="0" hangingPunct="1">
              <a:lnSpc>
                <a:spcPct val="100000"/>
              </a:lnSpc>
              <a:spcBef>
                <a:spcPct val="20000"/>
              </a:spcBef>
              <a:spcAft>
                <a:spcPct val="0"/>
              </a:spcAft>
              <a:buClr>
                <a:srgbClr val="FF0066"/>
              </a:buClr>
              <a:buSzTx/>
              <a:buFont typeface="Arial" charset="0"/>
              <a:buChar char="•"/>
              <a:tabLst/>
              <a:defRPr/>
            </a:pPr>
            <a:r>
              <a:rPr kumimoji="0" lang="ru-RU" sz="1600" b="0" i="0" u="none" strike="noStrike" kern="1200" cap="none" spc="0" normalizeH="0" baseline="0" noProof="0" dirty="0">
                <a:ln>
                  <a:noFill/>
                </a:ln>
                <a:effectLst/>
                <a:uLnTx/>
                <a:uFillTx/>
                <a:latin typeface="+mn-lt"/>
                <a:ea typeface="ＭＳ Ｐゴシック" charset="-128"/>
                <a:cs typeface="ＭＳ Ｐゴシック" charset="-128"/>
              </a:rPr>
              <a:t>  Датчиков пути и скорости,</a:t>
            </a:r>
          </a:p>
          <a:p>
            <a:pPr marL="365125" marR="0" lvl="0" indent="-255588" defTabSz="457200" rtl="0" eaLnBrk="1" fontAlgn="base" latinLnBrk="0" hangingPunct="1">
              <a:lnSpc>
                <a:spcPct val="100000"/>
              </a:lnSpc>
              <a:spcBef>
                <a:spcPct val="20000"/>
              </a:spcBef>
              <a:spcAft>
                <a:spcPct val="0"/>
              </a:spcAft>
              <a:buClr>
                <a:srgbClr val="FF0066"/>
              </a:buClr>
              <a:buSzTx/>
              <a:buFont typeface="Arial" charset="0"/>
              <a:buChar char="•"/>
              <a:tabLst/>
              <a:defRPr/>
            </a:pPr>
            <a:r>
              <a:rPr kumimoji="0" lang="ru-RU" sz="1600" b="0" i="0" u="none" strike="noStrike" kern="1200" cap="none" spc="0" normalizeH="0" baseline="0" noProof="0" dirty="0">
                <a:ln>
                  <a:noFill/>
                </a:ln>
                <a:effectLst/>
                <a:uLnTx/>
                <a:uFillTx/>
                <a:latin typeface="+mn-lt"/>
                <a:ea typeface="ＭＳ Ｐゴシック" charset="-128"/>
                <a:cs typeface="ＭＳ Ｐゴシック" charset="-128"/>
              </a:rPr>
              <a:t>  Цепей управления локомотива,</a:t>
            </a:r>
          </a:p>
          <a:p>
            <a:pPr marL="365125" marR="0" lvl="0" indent="-255588" defTabSz="457200" rtl="0" eaLnBrk="1" fontAlgn="base" latinLnBrk="0" hangingPunct="1">
              <a:lnSpc>
                <a:spcPct val="100000"/>
              </a:lnSpc>
              <a:spcBef>
                <a:spcPct val="20000"/>
              </a:spcBef>
              <a:spcAft>
                <a:spcPct val="0"/>
              </a:spcAft>
              <a:buClr>
                <a:srgbClr val="FF0066"/>
              </a:buClr>
              <a:buSzTx/>
              <a:buFont typeface="Arial" charset="0"/>
              <a:buChar char="•"/>
              <a:tabLst/>
              <a:defRPr/>
            </a:pPr>
            <a:r>
              <a:rPr kumimoji="0" lang="ru-RU" sz="1600" b="0" i="0" u="none" strike="noStrike" kern="1200" cap="none" spc="0" normalizeH="0" baseline="0" noProof="0" dirty="0">
                <a:ln>
                  <a:noFill/>
                </a:ln>
                <a:effectLst/>
                <a:uLnTx/>
                <a:uFillTx/>
                <a:latin typeface="+mn-lt"/>
                <a:ea typeface="ＭＳ Ｐゴシック" charset="-128"/>
                <a:cs typeface="ＭＳ Ｐゴシック" charset="-128"/>
              </a:rPr>
              <a:t>  Кнопок пульта управления САУТ,</a:t>
            </a:r>
          </a:p>
          <a:p>
            <a:pPr marL="365125" marR="0" lvl="0" indent="-255588" defTabSz="457200" rtl="0" eaLnBrk="1" fontAlgn="base" latinLnBrk="0" hangingPunct="1">
              <a:lnSpc>
                <a:spcPct val="100000"/>
              </a:lnSpc>
              <a:spcBef>
                <a:spcPct val="20000"/>
              </a:spcBef>
              <a:spcAft>
                <a:spcPct val="0"/>
              </a:spcAft>
              <a:buClr>
                <a:srgbClr val="FF0066"/>
              </a:buClr>
              <a:buSzTx/>
              <a:buFont typeface="Arial" charset="0"/>
              <a:buChar char="•"/>
              <a:tabLst/>
              <a:defRPr/>
            </a:pPr>
            <a:r>
              <a:rPr kumimoji="0" lang="ru-RU" sz="1600" b="0" i="0" u="none" strike="noStrike" kern="1200" cap="none" spc="0" normalizeH="0" baseline="0" noProof="0" dirty="0">
                <a:ln>
                  <a:noFill/>
                </a:ln>
                <a:effectLst/>
                <a:uLnTx/>
                <a:uFillTx/>
                <a:latin typeface="+mn-lt"/>
                <a:ea typeface="ＭＳ Ｐゴシック" charset="-128"/>
                <a:cs typeface="ＭＳ Ｐゴシック" charset="-128"/>
              </a:rPr>
              <a:t>  Датчиков давления,</a:t>
            </a:r>
          </a:p>
          <a:p>
            <a:pPr marL="365125" marR="0" lvl="0" indent="-255588" defTabSz="457200" rtl="0" eaLnBrk="1" fontAlgn="base" latinLnBrk="0" hangingPunct="1">
              <a:lnSpc>
                <a:spcPct val="100000"/>
              </a:lnSpc>
              <a:spcBef>
                <a:spcPct val="20000"/>
              </a:spcBef>
              <a:spcAft>
                <a:spcPct val="0"/>
              </a:spcAft>
              <a:buClr>
                <a:srgbClr val="FF0066"/>
              </a:buClr>
              <a:buSzTx/>
              <a:buFont typeface="Arial" charset="0"/>
              <a:buChar char="•"/>
              <a:tabLst/>
              <a:defRPr/>
            </a:pPr>
            <a:r>
              <a:rPr kumimoji="0" lang="ru-RU" sz="1600" b="0" i="0" u="none" strike="noStrike" kern="1200" cap="none" spc="0" normalizeH="0" baseline="0" noProof="0" dirty="0">
                <a:ln>
                  <a:noFill/>
                </a:ln>
                <a:effectLst/>
                <a:uLnTx/>
                <a:uFillTx/>
                <a:latin typeface="+mn-lt"/>
                <a:ea typeface="ＭＳ Ｐゴシック" charset="-128"/>
                <a:cs typeface="ＭＳ Ｐゴシック" charset="-128"/>
              </a:rPr>
              <a:t>  ЭПТ.</a:t>
            </a:r>
          </a:p>
        </p:txBody>
      </p:sp>
      <p:sp>
        <p:nvSpPr>
          <p:cNvPr id="7" name="Заголовок 1"/>
          <p:cNvSpPr txBox="1">
            <a:spLocks/>
          </p:cNvSpPr>
          <p:nvPr/>
        </p:nvSpPr>
        <p:spPr bwMode="auto">
          <a:xfrm>
            <a:off x="2567531" y="3603752"/>
            <a:ext cx="4734969" cy="793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scene3d>
              <a:camera prst="orthographicFront"/>
              <a:lightRig rig="soft" dir="t"/>
            </a:scene3d>
            <a:sp3d prstMaterial="softEdge">
              <a:bevelT w="25400" h="25400"/>
            </a:sp3d>
          </a:body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ru-RU" b="1" i="0" u="none" strike="noStrike" kern="1200" cap="none" spc="0" normalizeH="0" baseline="0" noProof="0" dirty="0">
                <a:ln>
                  <a:noFill/>
                </a:ln>
                <a:effectLst>
                  <a:outerShdw blurRad="31750" dist="25400" dir="5400000" algn="tl" rotWithShape="0">
                    <a:srgbClr val="000000">
                      <a:alpha val="25000"/>
                    </a:srgbClr>
                  </a:outerShdw>
                </a:effectLst>
                <a:uLnTx/>
                <a:uFillTx/>
                <a:latin typeface="+mj-lt"/>
                <a:ea typeface="ＭＳ Ｐゴシック" charset="-128"/>
                <a:cs typeface="ＭＳ Ｐゴシック" charset="-128"/>
              </a:rPr>
              <a:t>САУТ получает сигналы от:</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Блок-схема: карточка 14"/>
          <p:cNvSpPr/>
          <p:nvPr/>
        </p:nvSpPr>
        <p:spPr>
          <a:xfrm>
            <a:off x="4324350" y="3911600"/>
            <a:ext cx="4413250" cy="2498725"/>
          </a:xfrm>
          <a:prstGeom prst="flowChartPunchedCard">
            <a:avLst/>
          </a:prstGeom>
          <a:solidFill>
            <a:srgbClr val="FFFF00"/>
          </a:solidFill>
          <a:ln w="28575"/>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14" name="Блок-схема: карточка 13"/>
          <p:cNvSpPr/>
          <p:nvPr/>
        </p:nvSpPr>
        <p:spPr>
          <a:xfrm>
            <a:off x="95250" y="1438275"/>
            <a:ext cx="4413250" cy="2498725"/>
          </a:xfrm>
          <a:prstGeom prst="flowChartPunchedCard">
            <a:avLst/>
          </a:prstGeom>
          <a:solidFill>
            <a:srgbClr val="00B0F0"/>
          </a:solidFill>
          <a:ln w="28575"/>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6146" name="Title 2"/>
          <p:cNvSpPr>
            <a:spLocks noGrp="1"/>
          </p:cNvSpPr>
          <p:nvPr>
            <p:ph type="title"/>
          </p:nvPr>
        </p:nvSpPr>
        <p:spPr/>
        <p:txBody>
          <a:bodyPr/>
          <a:lstStyle/>
          <a:p>
            <a:pPr algn="ctr" eaLnBrk="1" hangingPunct="1"/>
            <a:r>
              <a:rPr lang="ru-RU" dirty="0"/>
              <a:t>Система автоматического управления торможением поезда  САУТ-ЦМ-485</a:t>
            </a:r>
            <a:endParaRPr lang="en-US" dirty="0"/>
          </a:p>
        </p:txBody>
      </p:sp>
      <p:sp>
        <p:nvSpPr>
          <p:cNvPr id="9" name="Заголовок 1"/>
          <p:cNvSpPr>
            <a:spLocks noGrp="1"/>
          </p:cNvSpPr>
          <p:nvPr>
            <p:ph idx="1"/>
          </p:nvPr>
        </p:nvSpPr>
        <p:spPr>
          <a:xfrm>
            <a:off x="574675" y="1704975"/>
            <a:ext cx="3629025" cy="631825"/>
          </a:xfrm>
        </p:spPr>
        <p:txBody>
          <a:bodyPr rtlCol="0" anchor="ctr">
            <a:normAutofit/>
            <a:scene3d>
              <a:camera prst="orthographicFront"/>
              <a:lightRig rig="soft" dir="t"/>
            </a:scene3d>
            <a:sp3d prstMaterial="softEdge">
              <a:bevelT w="25400" h="25400"/>
            </a:sp3d>
          </a:bodyPr>
          <a:lstStyle/>
          <a:p>
            <a:pPr eaLnBrk="1" fontAlgn="auto" hangingPunct="1">
              <a:spcAft>
                <a:spcPts val="0"/>
              </a:spcAft>
              <a:defRPr/>
            </a:pPr>
            <a:r>
              <a:rPr lang="ru-RU" sz="1800" b="1" kern="1200" dirty="0">
                <a:effectLst>
                  <a:outerShdw blurRad="31750" dist="25400" dir="5400000" algn="tl" rotWithShape="0">
                    <a:srgbClr val="000000">
                      <a:alpha val="25000"/>
                    </a:srgbClr>
                  </a:outerShdw>
                </a:effectLst>
              </a:rPr>
              <a:t>САУТ воздействует на:</a:t>
            </a:r>
          </a:p>
        </p:txBody>
      </p:sp>
      <p:sp>
        <p:nvSpPr>
          <p:cNvPr id="10" name="Содержимое 2"/>
          <p:cNvSpPr txBox="1">
            <a:spLocks/>
          </p:cNvSpPr>
          <p:nvPr/>
        </p:nvSpPr>
        <p:spPr bwMode="auto">
          <a:xfrm>
            <a:off x="222250" y="2559050"/>
            <a:ext cx="4413250" cy="136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pPr marL="365125" marR="0" lvl="0" indent="-255588" algn="l" defTabSz="457200" rtl="0" eaLnBrk="1" fontAlgn="base" latinLnBrk="0" hangingPunct="1">
              <a:lnSpc>
                <a:spcPct val="90000"/>
              </a:lnSpc>
              <a:spcBef>
                <a:spcPct val="20000"/>
              </a:spcBef>
              <a:spcAft>
                <a:spcPct val="0"/>
              </a:spcAft>
              <a:buClrTx/>
              <a:buSzTx/>
              <a:buFont typeface="Wingdings" pitchFamily="2" charset="2"/>
              <a:buChar char="ü"/>
              <a:tabLst/>
              <a:defRPr/>
            </a:pPr>
            <a:r>
              <a:rPr kumimoji="0" lang="ru-RU" sz="1600" b="0" i="0" u="none" strike="noStrike" kern="1200" cap="none" spc="0" normalizeH="0" baseline="0" noProof="0" dirty="0">
                <a:ln>
                  <a:noFill/>
                </a:ln>
                <a:effectLst/>
                <a:uLnTx/>
                <a:uFillTx/>
                <a:latin typeface="+mn-lt"/>
                <a:ea typeface="ＭＳ Ｐゴシック" charset="-128"/>
                <a:cs typeface="ＭＳ Ｐゴシック" charset="-128"/>
              </a:rPr>
              <a:t>  ЭПК,</a:t>
            </a:r>
          </a:p>
          <a:p>
            <a:pPr marL="365125" marR="0" lvl="0" indent="-255588" algn="l" defTabSz="457200" rtl="0" eaLnBrk="1" fontAlgn="base" latinLnBrk="0" hangingPunct="1">
              <a:lnSpc>
                <a:spcPct val="90000"/>
              </a:lnSpc>
              <a:spcBef>
                <a:spcPct val="20000"/>
              </a:spcBef>
              <a:spcAft>
                <a:spcPct val="0"/>
              </a:spcAft>
              <a:buClrTx/>
              <a:buSzTx/>
              <a:buFont typeface="Wingdings" pitchFamily="2" charset="2"/>
              <a:buChar char="ü"/>
              <a:tabLst/>
              <a:defRPr/>
            </a:pPr>
            <a:r>
              <a:rPr kumimoji="0" lang="ru-RU" sz="1600" b="0" i="0" u="none" strike="noStrike" kern="1200" cap="none" spc="0" normalizeH="0" baseline="0" noProof="0" dirty="0">
                <a:ln>
                  <a:noFill/>
                </a:ln>
                <a:effectLst/>
                <a:uLnTx/>
                <a:uFillTx/>
                <a:latin typeface="+mn-lt"/>
                <a:ea typeface="ＭＳ Ｐゴシック" charset="-128"/>
                <a:cs typeface="ＭＳ Ｐゴシック" charset="-128"/>
              </a:rPr>
              <a:t>  Кран машиниста,</a:t>
            </a:r>
          </a:p>
          <a:p>
            <a:pPr marL="365125" marR="0" lvl="0" indent="-255588" algn="l" defTabSz="457200" rtl="0" eaLnBrk="1" fontAlgn="base" latinLnBrk="0" hangingPunct="1">
              <a:lnSpc>
                <a:spcPct val="90000"/>
              </a:lnSpc>
              <a:spcBef>
                <a:spcPct val="20000"/>
              </a:spcBef>
              <a:spcAft>
                <a:spcPct val="0"/>
              </a:spcAft>
              <a:buClrTx/>
              <a:buSzTx/>
              <a:buFont typeface="Wingdings" pitchFamily="2" charset="2"/>
              <a:buChar char="ü"/>
              <a:tabLst/>
              <a:defRPr/>
            </a:pPr>
            <a:r>
              <a:rPr kumimoji="0" lang="ru-RU" sz="1600" b="0" i="0" u="none" strike="noStrike" kern="1200" cap="none" spc="0" normalizeH="0" baseline="0" noProof="0" dirty="0">
                <a:ln>
                  <a:noFill/>
                </a:ln>
                <a:effectLst/>
                <a:uLnTx/>
                <a:uFillTx/>
                <a:latin typeface="+mn-lt"/>
                <a:ea typeface="ＭＳ Ｐゴシック" charset="-128"/>
                <a:cs typeface="ＭＳ Ｐゴシック" charset="-128"/>
              </a:rPr>
              <a:t>  Электропневматические тормоза,</a:t>
            </a:r>
          </a:p>
          <a:p>
            <a:pPr marL="365125" marR="0" lvl="0" indent="-255588" algn="l" defTabSz="457200" rtl="0" eaLnBrk="1" fontAlgn="base" latinLnBrk="0" hangingPunct="1">
              <a:lnSpc>
                <a:spcPct val="90000"/>
              </a:lnSpc>
              <a:spcBef>
                <a:spcPct val="20000"/>
              </a:spcBef>
              <a:spcAft>
                <a:spcPct val="0"/>
              </a:spcAft>
              <a:buClrTx/>
              <a:buSzTx/>
              <a:buFont typeface="Wingdings" pitchFamily="2" charset="2"/>
              <a:buChar char="ü"/>
              <a:tabLst/>
              <a:defRPr/>
            </a:pPr>
            <a:r>
              <a:rPr kumimoji="0" lang="ru-RU" sz="1600" b="0" i="0" u="none" strike="noStrike" kern="1200" cap="none" spc="0" normalizeH="0" baseline="0" noProof="0" dirty="0">
                <a:ln>
                  <a:noFill/>
                </a:ln>
                <a:effectLst/>
                <a:uLnTx/>
                <a:uFillTx/>
                <a:latin typeface="+mn-lt"/>
                <a:ea typeface="ＭＳ Ｐゴシック" charset="-128"/>
                <a:cs typeface="ＭＳ Ｐゴシック" charset="-128"/>
              </a:rPr>
              <a:t>  Цепи управления локомотива.</a:t>
            </a:r>
          </a:p>
        </p:txBody>
      </p:sp>
      <p:sp>
        <p:nvSpPr>
          <p:cNvPr id="11" name="Заголовок 1"/>
          <p:cNvSpPr txBox="1">
            <a:spLocks/>
          </p:cNvSpPr>
          <p:nvPr/>
        </p:nvSpPr>
        <p:spPr>
          <a:xfrm>
            <a:off x="4542028" y="4192394"/>
            <a:ext cx="4767072" cy="532006"/>
          </a:xfrm>
          <a:prstGeom prst="rect">
            <a:avLst/>
          </a:prstGeom>
        </p:spPr>
        <p:txBody>
          <a:bodyPr anchor="ctr">
            <a:normAutofit/>
            <a:scene3d>
              <a:camera prst="orthographicFront"/>
              <a:lightRig rig="soft" dir="t"/>
            </a:scene3d>
            <a:sp3d prstMaterial="softEdge">
              <a:bevelT w="25400" h="25400"/>
            </a:sp3d>
          </a:bodyPr>
          <a:lstStyle/>
          <a:p>
            <a:pPr fontAlgn="auto">
              <a:spcAft>
                <a:spcPts val="0"/>
              </a:spcAft>
              <a:defRPr/>
            </a:pPr>
            <a:r>
              <a:rPr lang="ru-RU" b="1" dirty="0">
                <a:effectLst>
                  <a:outerShdw blurRad="31750" dist="25400" dir="5400000" algn="tl" rotWithShape="0">
                    <a:srgbClr val="000000">
                      <a:alpha val="25000"/>
                    </a:srgbClr>
                  </a:outerShdw>
                </a:effectLst>
                <a:latin typeface="+mj-lt"/>
                <a:ea typeface="+mj-ea"/>
                <a:cs typeface="+mj-cs"/>
              </a:rPr>
              <a:t>САУТ выдаёт информацию на:</a:t>
            </a:r>
          </a:p>
        </p:txBody>
      </p:sp>
      <p:sp>
        <p:nvSpPr>
          <p:cNvPr id="12" name="Содержимое 2"/>
          <p:cNvSpPr txBox="1">
            <a:spLocks/>
          </p:cNvSpPr>
          <p:nvPr/>
        </p:nvSpPr>
        <p:spPr>
          <a:xfrm>
            <a:off x="4430713" y="5010151"/>
            <a:ext cx="5005387" cy="1365250"/>
          </a:xfrm>
          <a:prstGeom prst="rect">
            <a:avLst/>
          </a:prstGeom>
        </p:spPr>
        <p:txBody>
          <a:bodyPr>
            <a:normAutofit/>
          </a:bodyPr>
          <a:lstStyle/>
          <a:p>
            <a:pPr marL="365760" indent="-256032" fontAlgn="auto">
              <a:spcBef>
                <a:spcPts val="400"/>
              </a:spcBef>
              <a:spcAft>
                <a:spcPts val="0"/>
              </a:spcAft>
              <a:buClr>
                <a:schemeClr val="accent1"/>
              </a:buClr>
              <a:buSzPct val="68000"/>
              <a:buFont typeface="Wingdings 3"/>
              <a:buChar char=""/>
              <a:defRPr/>
            </a:pPr>
            <a:r>
              <a:rPr lang="ru-RU" sz="1600" dirty="0">
                <a:latin typeface="+mn-lt"/>
              </a:rPr>
              <a:t>Динамик,</a:t>
            </a:r>
          </a:p>
          <a:p>
            <a:pPr marL="365760" indent="-256032" fontAlgn="auto">
              <a:spcBef>
                <a:spcPts val="400"/>
              </a:spcBef>
              <a:spcAft>
                <a:spcPts val="0"/>
              </a:spcAft>
              <a:buClr>
                <a:schemeClr val="accent1"/>
              </a:buClr>
              <a:buSzPct val="68000"/>
              <a:buFont typeface="Wingdings 3"/>
              <a:buChar char=""/>
              <a:defRPr/>
            </a:pPr>
            <a:r>
              <a:rPr lang="ru-RU" sz="1600" dirty="0">
                <a:latin typeface="+mn-lt"/>
              </a:rPr>
              <a:t>Пульт машиниста,</a:t>
            </a:r>
          </a:p>
          <a:p>
            <a:pPr marL="365760" indent="-256032" fontAlgn="auto">
              <a:spcBef>
                <a:spcPts val="400"/>
              </a:spcBef>
              <a:spcAft>
                <a:spcPts val="0"/>
              </a:spcAft>
              <a:buClr>
                <a:schemeClr val="accent1"/>
              </a:buClr>
              <a:buSzPct val="68000"/>
              <a:buFont typeface="Wingdings 3"/>
              <a:buChar char=""/>
              <a:defRPr/>
            </a:pPr>
            <a:r>
              <a:rPr lang="ru-RU" sz="1600" dirty="0">
                <a:latin typeface="+mn-lt"/>
              </a:rPr>
              <a:t>Скоростемерную ленту,</a:t>
            </a:r>
          </a:p>
          <a:p>
            <a:pPr marL="365760" indent="-256032" fontAlgn="auto">
              <a:spcBef>
                <a:spcPts val="400"/>
              </a:spcBef>
              <a:spcAft>
                <a:spcPts val="0"/>
              </a:spcAft>
              <a:buClr>
                <a:schemeClr val="accent1"/>
              </a:buClr>
              <a:buSzPct val="68000"/>
              <a:buFont typeface="Wingdings 3"/>
              <a:buChar char=""/>
              <a:defRPr/>
            </a:pPr>
            <a:r>
              <a:rPr lang="ru-RU" sz="1600" dirty="0">
                <a:latin typeface="+mn-lt"/>
              </a:rPr>
              <a:t>Устройства КЛУБ-У.</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Система автоматического управления торможением поезда  САУТ-ЦМ-485</a:t>
            </a:r>
          </a:p>
        </p:txBody>
      </p:sp>
      <p:sp>
        <p:nvSpPr>
          <p:cNvPr id="3" name="Содержимое 2"/>
          <p:cNvSpPr>
            <a:spLocks noGrp="1"/>
          </p:cNvSpPr>
          <p:nvPr>
            <p:ph idx="1"/>
          </p:nvPr>
        </p:nvSpPr>
        <p:spPr>
          <a:xfrm>
            <a:off x="244224" y="1294685"/>
            <a:ext cx="8529889" cy="4958633"/>
          </a:xfrm>
        </p:spPr>
        <p:txBody>
          <a:bodyPr/>
          <a:lstStyle/>
          <a:p>
            <a:r>
              <a:rPr lang="ru-RU" sz="1400" dirty="0"/>
              <a:t>Комплекс аппаратуры САУТ обеспечивает:</a:t>
            </a:r>
          </a:p>
          <a:p>
            <a:pPr marL="342900" indent="-342900">
              <a:buAutoNum type="arabicPeriod"/>
            </a:pPr>
            <a:r>
              <a:rPr lang="ru-RU" sz="1400" dirty="0"/>
              <a:t>ограничение скорости движения поезда в зависимости от показания локомотивного светофора, расстояния до конца </a:t>
            </a:r>
            <a:r>
              <a:rPr lang="ru-RU" sz="1400" dirty="0" err="1"/>
              <a:t>болк-участка</a:t>
            </a:r>
            <a:r>
              <a:rPr lang="ru-RU" sz="1400" dirty="0"/>
              <a:t>, допустимых скоростей движения и приведённого (среднего) уклона, </a:t>
            </a:r>
            <a:r>
              <a:rPr lang="ru-RU" sz="1400" i="1" dirty="0"/>
              <a:t>методом предупреждения, отключения тяги, применения автотормозов.</a:t>
            </a:r>
          </a:p>
          <a:p>
            <a:pPr marL="342900" indent="-342900">
              <a:buAutoNum type="arabicPeriod"/>
            </a:pPr>
            <a:r>
              <a:rPr lang="ru-RU" sz="1400" dirty="0"/>
              <a:t>при  движении  поезда  к  закрытому светофору предупреждает  превышение    установленного  ограничения  скорости, отключает тягу а  на расстоянии  необходимого  тормозного  пути,  автоматически  служебным торможением останавливает  поезд в точке прицельной остановки с точностью  от +10 до минус 100 м. </a:t>
            </a:r>
          </a:p>
          <a:p>
            <a:pPr marL="342900" indent="-342900">
              <a:buAutoNum type="arabicPeriod"/>
            </a:pPr>
            <a:r>
              <a:rPr lang="ru-RU" sz="1400" dirty="0"/>
              <a:t>позволяет  проследовать  путевой  светофор  с  запрещающим показанием  после нажатия машинистом кнопки К20 на пульте управления  САУТ</a:t>
            </a:r>
          </a:p>
          <a:p>
            <a:pPr marL="342900" indent="-342900">
              <a:buAutoNum type="arabicPeriod"/>
            </a:pPr>
            <a:r>
              <a:rPr lang="ru-RU" sz="1400" dirty="0"/>
              <a:t>обеспечивает  контроль  самопроизвольного  движения  поезда.  Речевое сообщение:  "Внимание!  Начало  движения"  воспроизводится сразу после начала движения. Далее дается выдержка по времени 1 секунда и выдержка  по  пути 3  м.  После  этого  выполняется  ступень  служебного торможения.</a:t>
            </a:r>
          </a:p>
          <a:p>
            <a:pPr marL="342900" indent="-342900">
              <a:buAutoNum type="arabicPeriod"/>
            </a:pPr>
            <a:r>
              <a:rPr lang="ru-RU" sz="1400" dirty="0"/>
              <a:t>осуществляет контроль и регулирование скорости поезда при  движении  по  участкам  пути  с  постоянными  ограничениями  скорости.</a:t>
            </a:r>
          </a:p>
          <a:p>
            <a:pPr marL="342900" indent="-342900">
              <a:buAutoNum type="arabicPeriod"/>
            </a:pPr>
            <a:r>
              <a:rPr lang="ru-RU" sz="1400" dirty="0"/>
              <a:t>обеспечивает  регистрацию  на  ленте  локомотивного скоростемера включенного состояния локомотивной аппаратуры САУТ-ЦМ и регистрацию  исправной  работы  путевых  устройств  на  каждом  перегоне  и станции,  а  также  нажатие  кнопок  на  ПУ-САУТ,  приводящие  к  изменению программной скорости.</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68"/>
          <p:cNvSpPr>
            <a:spLocks noChangeArrowheads="1"/>
          </p:cNvSpPr>
          <p:nvPr/>
        </p:nvSpPr>
        <p:spPr bwMode="auto">
          <a:xfrm>
            <a:off x="603250" y="5354638"/>
            <a:ext cx="1885950" cy="1081087"/>
          </a:xfrm>
          <a:prstGeom prst="rect">
            <a:avLst/>
          </a:prstGeom>
          <a:gradFill rotWithShape="1">
            <a:gsLst>
              <a:gs pos="0">
                <a:srgbClr val="FBEAC7"/>
              </a:gs>
              <a:gs pos="53000">
                <a:srgbClr val="FBEAC7"/>
              </a:gs>
              <a:gs pos="78999">
                <a:srgbClr val="FCFBD9"/>
              </a:gs>
              <a:gs pos="100000">
                <a:srgbClr val="746C5C"/>
              </a:gs>
            </a:gsLst>
            <a:path path="shape">
              <a:fillToRect l="50000" t="50000" r="50000" b="50000"/>
            </a:path>
          </a:gradFill>
          <a:ln w="9525" algn="ctr">
            <a:noFill/>
            <a:miter lim="800000"/>
            <a:headEnd/>
            <a:tailEnd/>
          </a:ln>
        </p:spPr>
        <p:txBody>
          <a:bodyPr anchor="ctr"/>
          <a:lstStyle/>
          <a:p>
            <a:pPr algn="ctr"/>
            <a:r>
              <a:rPr lang="ru-RU" sz="2000" dirty="0">
                <a:latin typeface="Calibri" pitchFamily="34" charset="0"/>
              </a:rPr>
              <a:t>Путевые устройства САУТ</a:t>
            </a:r>
          </a:p>
        </p:txBody>
      </p:sp>
      <p:sp>
        <p:nvSpPr>
          <p:cNvPr id="35844" name="AutoShape 71"/>
          <p:cNvSpPr>
            <a:spLocks noChangeArrowheads="1"/>
          </p:cNvSpPr>
          <p:nvPr/>
        </p:nvSpPr>
        <p:spPr bwMode="auto">
          <a:xfrm>
            <a:off x="6072188" y="3965575"/>
            <a:ext cx="812800" cy="420688"/>
          </a:xfrm>
          <a:prstGeom prst="leftRightArrow">
            <a:avLst>
              <a:gd name="adj1" fmla="val 50000"/>
              <a:gd name="adj2" fmla="val 38641"/>
            </a:avLst>
          </a:prstGeom>
          <a:solidFill>
            <a:schemeClr val="accent1"/>
          </a:solidFill>
          <a:ln w="9525">
            <a:solidFill>
              <a:schemeClr val="tx1"/>
            </a:solidFill>
            <a:miter lim="800000"/>
            <a:headEnd/>
            <a:tailEnd/>
          </a:ln>
        </p:spPr>
        <p:txBody>
          <a:bodyPr wrap="none" anchor="ctr"/>
          <a:lstStyle/>
          <a:p>
            <a:endParaRPr lang="ru-RU"/>
          </a:p>
        </p:txBody>
      </p:sp>
      <p:sp>
        <p:nvSpPr>
          <p:cNvPr id="35845" name="AutoShape 73"/>
          <p:cNvSpPr>
            <a:spLocks noChangeArrowheads="1"/>
          </p:cNvSpPr>
          <p:nvPr/>
        </p:nvSpPr>
        <p:spPr bwMode="auto">
          <a:xfrm rot="10800000">
            <a:off x="3371850" y="3948113"/>
            <a:ext cx="812800" cy="420687"/>
          </a:xfrm>
          <a:prstGeom prst="leftRightArrow">
            <a:avLst>
              <a:gd name="adj1" fmla="val 50000"/>
              <a:gd name="adj2" fmla="val 38642"/>
            </a:avLst>
          </a:prstGeom>
          <a:solidFill>
            <a:schemeClr val="accent1"/>
          </a:solidFill>
          <a:ln w="9525">
            <a:solidFill>
              <a:schemeClr val="tx1"/>
            </a:solidFill>
            <a:miter lim="800000"/>
            <a:headEnd/>
            <a:tailEnd/>
          </a:ln>
        </p:spPr>
        <p:txBody>
          <a:bodyPr wrap="none" anchor="ctr"/>
          <a:lstStyle/>
          <a:p>
            <a:endParaRPr lang="ru-RU"/>
          </a:p>
        </p:txBody>
      </p:sp>
      <p:sp>
        <p:nvSpPr>
          <p:cNvPr id="35846" name="AutoShape 76"/>
          <p:cNvSpPr>
            <a:spLocks noChangeArrowheads="1"/>
          </p:cNvSpPr>
          <p:nvPr/>
        </p:nvSpPr>
        <p:spPr bwMode="auto">
          <a:xfrm rot="-5400000">
            <a:off x="1128713" y="4760913"/>
            <a:ext cx="798512" cy="392112"/>
          </a:xfrm>
          <a:prstGeom prst="rightArrow">
            <a:avLst>
              <a:gd name="adj1" fmla="val 50000"/>
              <a:gd name="adj2" fmla="val 50911"/>
            </a:avLst>
          </a:prstGeom>
          <a:solidFill>
            <a:schemeClr val="accent1"/>
          </a:solidFill>
          <a:ln w="9525">
            <a:solidFill>
              <a:schemeClr val="tx1"/>
            </a:solidFill>
            <a:miter lim="800000"/>
            <a:headEnd/>
            <a:tailEnd/>
          </a:ln>
        </p:spPr>
        <p:txBody>
          <a:bodyPr wrap="none" anchor="ctr"/>
          <a:lstStyle/>
          <a:p>
            <a:endParaRPr lang="ru-RU"/>
          </a:p>
        </p:txBody>
      </p:sp>
      <p:pic>
        <p:nvPicPr>
          <p:cNvPr id="35847" name="Рисунок 12" descr="ВЛ11к_две секции.bmp"/>
          <p:cNvPicPr>
            <a:picLocks noChangeAspect="1"/>
          </p:cNvPicPr>
          <p:nvPr/>
        </p:nvPicPr>
        <p:blipFill>
          <a:blip r:embed="rId2" cstate="print"/>
          <a:srcRect/>
          <a:stretch>
            <a:fillRect/>
          </a:stretch>
        </p:blipFill>
        <p:spPr bwMode="auto">
          <a:xfrm>
            <a:off x="974725" y="2947988"/>
            <a:ext cx="8035925" cy="1582737"/>
          </a:xfrm>
          <a:prstGeom prst="rect">
            <a:avLst/>
          </a:prstGeom>
          <a:noFill/>
          <a:ln w="9525">
            <a:noFill/>
            <a:miter lim="800000"/>
            <a:headEnd/>
            <a:tailEnd/>
          </a:ln>
        </p:spPr>
      </p:pic>
      <p:cxnSp>
        <p:nvCxnSpPr>
          <p:cNvPr id="16" name="Прямая соединительная линия 15"/>
          <p:cNvCxnSpPr/>
          <p:nvPr/>
        </p:nvCxnSpPr>
        <p:spPr>
          <a:xfrm rot="10800000">
            <a:off x="150813" y="4518025"/>
            <a:ext cx="8788400" cy="1588"/>
          </a:xfrm>
          <a:prstGeom prst="line">
            <a:avLst/>
          </a:prstGeom>
          <a:ln w="5715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rot="10800000">
            <a:off x="152400" y="4560888"/>
            <a:ext cx="8788400" cy="1587"/>
          </a:xfrm>
          <a:prstGeom prst="line">
            <a:avLst/>
          </a:prstGeom>
          <a:ln w="57150">
            <a:solidFill>
              <a:schemeClr val="bg2">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5850" name="Rectangle 67"/>
          <p:cNvSpPr>
            <a:spLocks noChangeArrowheads="1"/>
          </p:cNvSpPr>
          <p:nvPr/>
        </p:nvSpPr>
        <p:spPr bwMode="auto">
          <a:xfrm>
            <a:off x="1477963" y="3562350"/>
            <a:ext cx="1874837" cy="790575"/>
          </a:xfrm>
          <a:prstGeom prst="rect">
            <a:avLst/>
          </a:prstGeom>
          <a:solidFill>
            <a:srgbClr val="CCFFFF"/>
          </a:solidFill>
          <a:ln w="9525" algn="ctr">
            <a:noFill/>
            <a:miter lim="800000"/>
            <a:headEnd/>
            <a:tailEnd/>
          </a:ln>
        </p:spPr>
        <p:txBody>
          <a:bodyPr anchor="ctr"/>
          <a:lstStyle/>
          <a:p>
            <a:pPr algn="ctr"/>
            <a:r>
              <a:rPr lang="ru-RU"/>
              <a:t>Локомотивная аппаратура САУТ</a:t>
            </a:r>
          </a:p>
        </p:txBody>
      </p:sp>
      <p:sp>
        <p:nvSpPr>
          <p:cNvPr id="35851" name="TextBox 13"/>
          <p:cNvSpPr txBox="1">
            <a:spLocks noChangeArrowheads="1"/>
          </p:cNvSpPr>
          <p:nvPr/>
        </p:nvSpPr>
        <p:spPr bwMode="auto">
          <a:xfrm>
            <a:off x="3733800" y="4972050"/>
            <a:ext cx="4324350" cy="738664"/>
          </a:xfrm>
          <a:prstGeom prst="rect">
            <a:avLst/>
          </a:prstGeom>
          <a:noFill/>
          <a:ln w="9525">
            <a:noFill/>
            <a:miter lim="800000"/>
            <a:headEnd/>
            <a:tailEnd/>
          </a:ln>
        </p:spPr>
        <p:txBody>
          <a:bodyPr>
            <a:spAutoFit/>
          </a:bodyPr>
          <a:lstStyle/>
          <a:p>
            <a:r>
              <a:rPr lang="ru-RU" sz="1400" dirty="0">
                <a:latin typeface="+mn-lt"/>
              </a:rPr>
              <a:t>Наличие путевых устройств САУТ позволяет точно передать на локомотив расстояние до точки прицельной остановки.</a:t>
            </a:r>
          </a:p>
        </p:txBody>
      </p:sp>
      <p:sp>
        <p:nvSpPr>
          <p:cNvPr id="12" name="Прямоугольник 11"/>
          <p:cNvSpPr/>
          <p:nvPr/>
        </p:nvSpPr>
        <p:spPr>
          <a:xfrm>
            <a:off x="0" y="1460088"/>
            <a:ext cx="9144000" cy="584775"/>
          </a:xfrm>
          <a:prstGeom prst="rect">
            <a:avLst/>
          </a:prstGeom>
        </p:spPr>
        <p:txBody>
          <a:bodyPr wrap="square">
            <a:spAutoFit/>
          </a:bodyPr>
          <a:lstStyle/>
          <a:p>
            <a:pPr algn="ctr"/>
            <a:r>
              <a:rPr lang="ru-RU" sz="1600" dirty="0">
                <a:latin typeface="+mn-lt"/>
              </a:rPr>
              <a:t>Для реализации этой функции система автоматического управления торможением (САУТ) состоит из путевых и локомотивных устройств</a:t>
            </a:r>
          </a:p>
        </p:txBody>
      </p:sp>
      <p:sp>
        <p:nvSpPr>
          <p:cNvPr id="14" name="Заголовок 13"/>
          <p:cNvSpPr>
            <a:spLocks noGrp="1"/>
          </p:cNvSpPr>
          <p:nvPr>
            <p:ph type="title"/>
          </p:nvPr>
        </p:nvSpPr>
        <p:spPr/>
        <p:txBody>
          <a:bodyPr/>
          <a:lstStyle/>
          <a:p>
            <a:pPr algn="ctr"/>
            <a:r>
              <a:rPr lang="ru-RU" dirty="0"/>
              <a:t>Система автоматического управления торможением поезда  САУТ-ЦМ-485</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2"/>
          <p:cNvSpPr>
            <a:spLocks noGrp="1"/>
          </p:cNvSpPr>
          <p:nvPr>
            <p:ph type="title"/>
          </p:nvPr>
        </p:nvSpPr>
        <p:spPr/>
        <p:txBody>
          <a:bodyPr>
            <a:normAutofit fontScale="90000"/>
          </a:bodyPr>
          <a:lstStyle/>
          <a:p>
            <a:pPr algn="ctr" eaLnBrk="1" hangingPunct="1"/>
            <a:r>
              <a:rPr lang="ru-RU" dirty="0"/>
              <a:t>Система автоматического управления торможением поезда  САУТ-ЦМ-485  </a:t>
            </a:r>
            <a:r>
              <a:rPr lang="ru-RU" sz="2400" dirty="0">
                <a:latin typeface="Calibri" pitchFamily="34" charset="0"/>
              </a:rPr>
              <a:t>Путевые устройства САУТ</a:t>
            </a:r>
            <a:br>
              <a:rPr lang="ru-RU" sz="2400" dirty="0">
                <a:latin typeface="Calibri" pitchFamily="34" charset="0"/>
              </a:rPr>
            </a:br>
            <a:endParaRPr lang="en-US" dirty="0"/>
          </a:p>
        </p:txBody>
      </p:sp>
      <p:pic>
        <p:nvPicPr>
          <p:cNvPr id="5" name="Содержимое 4" descr="фото.JPG"/>
          <p:cNvPicPr>
            <a:picLocks noGrp="1" noChangeAspect="1"/>
          </p:cNvPicPr>
          <p:nvPr>
            <p:ph idx="1"/>
          </p:nvPr>
        </p:nvPicPr>
        <p:blipFill>
          <a:blip r:embed="rId2" cstate="print"/>
          <a:srcRect/>
          <a:stretch>
            <a:fillRect/>
          </a:stretch>
        </p:blipFill>
        <p:spPr>
          <a:xfrm>
            <a:off x="983432" y="3665839"/>
            <a:ext cx="3133179" cy="2351503"/>
          </a:xfrm>
        </p:spPr>
      </p:pic>
      <p:pic>
        <p:nvPicPr>
          <p:cNvPr id="6" name="Содержимое 4" descr="фото САУТ-ЦМ.jpg"/>
          <p:cNvPicPr>
            <a:picLocks noChangeAspect="1"/>
          </p:cNvPicPr>
          <p:nvPr/>
        </p:nvPicPr>
        <p:blipFill>
          <a:blip r:embed="rId3" cstate="print"/>
          <a:srcRect/>
          <a:stretch>
            <a:fillRect/>
          </a:stretch>
        </p:blipFill>
        <p:spPr bwMode="auto">
          <a:xfrm>
            <a:off x="4903634" y="3665839"/>
            <a:ext cx="3134237" cy="2351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619433" y="1587116"/>
            <a:ext cx="7890386" cy="1077218"/>
          </a:xfrm>
          <a:prstGeom prst="rect">
            <a:avLst/>
          </a:prstGeom>
        </p:spPr>
        <p:txBody>
          <a:bodyPr wrap="square">
            <a:spAutoFit/>
          </a:bodyPr>
          <a:lstStyle/>
          <a:p>
            <a:r>
              <a:rPr lang="ru-RU" sz="1600" dirty="0">
                <a:latin typeface="+mn-lt"/>
              </a:rPr>
              <a:t>Путевые устройства </a:t>
            </a:r>
            <a:r>
              <a:rPr lang="ru-RU" sz="1600" b="1" dirty="0">
                <a:latin typeface="+mn-lt"/>
              </a:rPr>
              <a:t>САУТ-ЦМ</a:t>
            </a:r>
            <a:r>
              <a:rPr lang="ru-RU" sz="1600" dirty="0">
                <a:latin typeface="+mn-lt"/>
              </a:rPr>
              <a:t> устанавливаются на </a:t>
            </a:r>
            <a:r>
              <a:rPr lang="ru-RU" sz="1600" dirty="0" err="1">
                <a:latin typeface="+mn-lt"/>
              </a:rPr>
              <a:t>предвходных</a:t>
            </a:r>
            <a:r>
              <a:rPr lang="ru-RU" sz="1600" dirty="0">
                <a:latin typeface="+mn-lt"/>
              </a:rPr>
              <a:t>, входных, маршрутных светофорах и на выходе со станции и передают на локомотив тип генератора, код перегона, номер генератора и номер маршрута приема на станцию</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21" name="Text Box 35"/>
          <p:cNvSpPr txBox="1">
            <a:spLocks noChangeArrowheads="1"/>
          </p:cNvSpPr>
          <p:nvPr/>
        </p:nvSpPr>
        <p:spPr bwMode="auto">
          <a:xfrm>
            <a:off x="0" y="5838825"/>
            <a:ext cx="9144000" cy="352425"/>
          </a:xfrm>
          <a:prstGeom prst="rect">
            <a:avLst/>
          </a:prstGeom>
          <a:solidFill>
            <a:srgbClr val="CCFFFF"/>
          </a:solidFill>
          <a:ln w="9525" algn="ctr">
            <a:noFill/>
            <a:miter lim="800000"/>
            <a:headEnd/>
            <a:tailEnd/>
          </a:ln>
        </p:spPr>
        <p:txBody>
          <a:bodyPr anchor="ctr"/>
          <a:lstStyle/>
          <a:p>
            <a:pPr algn="ctr"/>
            <a:r>
              <a:rPr lang="ru-RU" sz="1600"/>
              <a:t>НПГ – непрограммируемые путевые генераторы</a:t>
            </a:r>
          </a:p>
        </p:txBody>
      </p:sp>
      <p:sp>
        <p:nvSpPr>
          <p:cNvPr id="38931" name="Text Box 59"/>
          <p:cNvSpPr txBox="1">
            <a:spLocks noChangeArrowheads="1"/>
          </p:cNvSpPr>
          <p:nvPr/>
        </p:nvSpPr>
        <p:spPr bwMode="auto">
          <a:xfrm>
            <a:off x="0" y="6151563"/>
            <a:ext cx="9144000" cy="352425"/>
          </a:xfrm>
          <a:prstGeom prst="rect">
            <a:avLst/>
          </a:prstGeom>
          <a:solidFill>
            <a:srgbClr val="CCFFFF"/>
          </a:solidFill>
          <a:ln w="9525" algn="ctr">
            <a:noFill/>
            <a:miter lim="800000"/>
            <a:headEnd/>
            <a:tailEnd/>
          </a:ln>
        </p:spPr>
        <p:txBody>
          <a:bodyPr anchor="ctr"/>
          <a:lstStyle/>
          <a:p>
            <a:pPr algn="ctr"/>
            <a:r>
              <a:rPr lang="ru-RU" sz="1600"/>
              <a:t>ППГ – программируемые путевые генераторы</a:t>
            </a:r>
          </a:p>
        </p:txBody>
      </p:sp>
      <p:grpSp>
        <p:nvGrpSpPr>
          <p:cNvPr id="57" name="Группа 56"/>
          <p:cNvGrpSpPr/>
          <p:nvPr/>
        </p:nvGrpSpPr>
        <p:grpSpPr>
          <a:xfrm>
            <a:off x="63500" y="1489936"/>
            <a:ext cx="9029700" cy="2286000"/>
            <a:chOff x="63500" y="1106488"/>
            <a:chExt cx="9029700" cy="2286000"/>
          </a:xfrm>
        </p:grpSpPr>
        <p:sp>
          <p:nvSpPr>
            <p:cNvPr id="38915" name="Line 5"/>
            <p:cNvSpPr>
              <a:spLocks noChangeShapeType="1"/>
            </p:cNvSpPr>
            <p:nvPr/>
          </p:nvSpPr>
          <p:spPr bwMode="auto">
            <a:xfrm flipV="1">
              <a:off x="989013" y="1439863"/>
              <a:ext cx="7153275" cy="0"/>
            </a:xfrm>
            <a:prstGeom prst="line">
              <a:avLst/>
            </a:prstGeom>
            <a:noFill/>
            <a:ln w="9525">
              <a:solidFill>
                <a:schemeClr val="tx1"/>
              </a:solidFill>
              <a:round/>
              <a:headEnd/>
              <a:tailEnd/>
            </a:ln>
          </p:spPr>
          <p:txBody>
            <a:bodyPr/>
            <a:lstStyle/>
            <a:p>
              <a:endParaRPr lang="ru-RU"/>
            </a:p>
          </p:txBody>
        </p:sp>
        <p:grpSp>
          <p:nvGrpSpPr>
            <p:cNvPr id="2" name="Group 7"/>
            <p:cNvGrpSpPr>
              <a:grpSpLocks/>
            </p:cNvGrpSpPr>
            <p:nvPr/>
          </p:nvGrpSpPr>
          <p:grpSpPr bwMode="auto">
            <a:xfrm>
              <a:off x="2259013" y="1408113"/>
              <a:ext cx="157162" cy="577850"/>
              <a:chOff x="1423" y="768"/>
              <a:chExt cx="99" cy="364"/>
            </a:xfrm>
          </p:grpSpPr>
          <p:sp>
            <p:nvSpPr>
              <p:cNvPr id="38964" name="Line 8"/>
              <p:cNvSpPr>
                <a:spLocks noChangeShapeType="1"/>
              </p:cNvSpPr>
              <p:nvPr/>
            </p:nvSpPr>
            <p:spPr bwMode="auto">
              <a:xfrm>
                <a:off x="1476" y="768"/>
                <a:ext cx="0" cy="40"/>
              </a:xfrm>
              <a:prstGeom prst="line">
                <a:avLst/>
              </a:prstGeom>
              <a:noFill/>
              <a:ln w="9525">
                <a:solidFill>
                  <a:schemeClr val="tx1"/>
                </a:solidFill>
                <a:round/>
                <a:headEnd/>
                <a:tailEnd/>
              </a:ln>
            </p:spPr>
            <p:txBody>
              <a:bodyPr/>
              <a:lstStyle/>
              <a:p>
                <a:endParaRPr lang="ru-RU"/>
              </a:p>
            </p:txBody>
          </p:sp>
          <p:sp>
            <p:nvSpPr>
              <p:cNvPr id="38965" name="Line 9"/>
              <p:cNvSpPr>
                <a:spLocks noChangeShapeType="1"/>
              </p:cNvSpPr>
              <p:nvPr/>
            </p:nvSpPr>
            <p:spPr bwMode="auto">
              <a:xfrm>
                <a:off x="1470" y="953"/>
                <a:ext cx="0" cy="179"/>
              </a:xfrm>
              <a:prstGeom prst="line">
                <a:avLst/>
              </a:prstGeom>
              <a:noFill/>
              <a:ln w="9525">
                <a:solidFill>
                  <a:schemeClr val="tx1"/>
                </a:solidFill>
                <a:round/>
                <a:headEnd/>
                <a:tailEnd/>
              </a:ln>
            </p:spPr>
            <p:txBody>
              <a:bodyPr/>
              <a:lstStyle/>
              <a:p>
                <a:endParaRPr lang="ru-RU"/>
              </a:p>
            </p:txBody>
          </p:sp>
          <p:sp>
            <p:nvSpPr>
              <p:cNvPr id="38966" name="Line 10"/>
              <p:cNvSpPr>
                <a:spLocks noChangeShapeType="1"/>
              </p:cNvSpPr>
              <p:nvPr/>
            </p:nvSpPr>
            <p:spPr bwMode="auto">
              <a:xfrm>
                <a:off x="1443" y="1132"/>
                <a:ext cx="53" cy="0"/>
              </a:xfrm>
              <a:prstGeom prst="line">
                <a:avLst/>
              </a:prstGeom>
              <a:noFill/>
              <a:ln w="9525">
                <a:solidFill>
                  <a:schemeClr val="tx1"/>
                </a:solidFill>
                <a:round/>
                <a:headEnd/>
                <a:tailEnd/>
              </a:ln>
            </p:spPr>
            <p:txBody>
              <a:bodyPr/>
              <a:lstStyle/>
              <a:p>
                <a:endParaRPr lang="ru-RU"/>
              </a:p>
            </p:txBody>
          </p:sp>
          <p:sp>
            <p:nvSpPr>
              <p:cNvPr id="38967" name="Oval 11"/>
              <p:cNvSpPr>
                <a:spLocks noChangeArrowheads="1"/>
              </p:cNvSpPr>
              <p:nvPr/>
            </p:nvSpPr>
            <p:spPr bwMode="auto">
              <a:xfrm>
                <a:off x="1423" y="841"/>
                <a:ext cx="99" cy="99"/>
              </a:xfrm>
              <a:prstGeom prst="ellipse">
                <a:avLst/>
              </a:prstGeom>
              <a:solidFill>
                <a:srgbClr val="FFFF00"/>
              </a:solidFill>
              <a:ln w="9525">
                <a:solidFill>
                  <a:schemeClr val="tx1"/>
                </a:solidFill>
                <a:round/>
                <a:headEnd/>
                <a:tailEnd/>
              </a:ln>
            </p:spPr>
            <p:txBody>
              <a:bodyPr wrap="none" anchor="ctr"/>
              <a:lstStyle/>
              <a:p>
                <a:endParaRPr lang="ru-RU"/>
              </a:p>
            </p:txBody>
          </p:sp>
        </p:grpSp>
        <p:grpSp>
          <p:nvGrpSpPr>
            <p:cNvPr id="3" name="Group 12"/>
            <p:cNvGrpSpPr>
              <a:grpSpLocks/>
            </p:cNvGrpSpPr>
            <p:nvPr/>
          </p:nvGrpSpPr>
          <p:grpSpPr bwMode="auto">
            <a:xfrm>
              <a:off x="3678238" y="1408113"/>
              <a:ext cx="157162" cy="577850"/>
              <a:chOff x="1423" y="768"/>
              <a:chExt cx="99" cy="364"/>
            </a:xfrm>
          </p:grpSpPr>
          <p:sp>
            <p:nvSpPr>
              <p:cNvPr id="38960" name="Line 13"/>
              <p:cNvSpPr>
                <a:spLocks noChangeShapeType="1"/>
              </p:cNvSpPr>
              <p:nvPr/>
            </p:nvSpPr>
            <p:spPr bwMode="auto">
              <a:xfrm>
                <a:off x="1476" y="768"/>
                <a:ext cx="0" cy="40"/>
              </a:xfrm>
              <a:prstGeom prst="line">
                <a:avLst/>
              </a:prstGeom>
              <a:noFill/>
              <a:ln w="9525">
                <a:solidFill>
                  <a:schemeClr val="tx1"/>
                </a:solidFill>
                <a:round/>
                <a:headEnd/>
                <a:tailEnd/>
              </a:ln>
            </p:spPr>
            <p:txBody>
              <a:bodyPr/>
              <a:lstStyle/>
              <a:p>
                <a:endParaRPr lang="ru-RU"/>
              </a:p>
            </p:txBody>
          </p:sp>
          <p:sp>
            <p:nvSpPr>
              <p:cNvPr id="38961" name="Line 14"/>
              <p:cNvSpPr>
                <a:spLocks noChangeShapeType="1"/>
              </p:cNvSpPr>
              <p:nvPr/>
            </p:nvSpPr>
            <p:spPr bwMode="auto">
              <a:xfrm>
                <a:off x="1470" y="953"/>
                <a:ext cx="0" cy="179"/>
              </a:xfrm>
              <a:prstGeom prst="line">
                <a:avLst/>
              </a:prstGeom>
              <a:noFill/>
              <a:ln w="9525">
                <a:solidFill>
                  <a:schemeClr val="tx1"/>
                </a:solidFill>
                <a:round/>
                <a:headEnd/>
                <a:tailEnd/>
              </a:ln>
            </p:spPr>
            <p:txBody>
              <a:bodyPr/>
              <a:lstStyle/>
              <a:p>
                <a:endParaRPr lang="ru-RU"/>
              </a:p>
            </p:txBody>
          </p:sp>
          <p:sp>
            <p:nvSpPr>
              <p:cNvPr id="38962" name="Line 15"/>
              <p:cNvSpPr>
                <a:spLocks noChangeShapeType="1"/>
              </p:cNvSpPr>
              <p:nvPr/>
            </p:nvSpPr>
            <p:spPr bwMode="auto">
              <a:xfrm>
                <a:off x="1443" y="1132"/>
                <a:ext cx="53" cy="0"/>
              </a:xfrm>
              <a:prstGeom prst="line">
                <a:avLst/>
              </a:prstGeom>
              <a:noFill/>
              <a:ln w="9525">
                <a:solidFill>
                  <a:schemeClr val="tx1"/>
                </a:solidFill>
                <a:round/>
                <a:headEnd/>
                <a:tailEnd/>
              </a:ln>
            </p:spPr>
            <p:txBody>
              <a:bodyPr/>
              <a:lstStyle/>
              <a:p>
                <a:endParaRPr lang="ru-RU"/>
              </a:p>
            </p:txBody>
          </p:sp>
          <p:sp>
            <p:nvSpPr>
              <p:cNvPr id="38963" name="Oval 16"/>
              <p:cNvSpPr>
                <a:spLocks noChangeArrowheads="1"/>
              </p:cNvSpPr>
              <p:nvPr/>
            </p:nvSpPr>
            <p:spPr bwMode="auto">
              <a:xfrm>
                <a:off x="1423" y="841"/>
                <a:ext cx="99" cy="99"/>
              </a:xfrm>
              <a:prstGeom prst="ellipse">
                <a:avLst/>
              </a:prstGeom>
              <a:solidFill>
                <a:srgbClr val="FE0202"/>
              </a:solidFill>
              <a:ln w="9525">
                <a:solidFill>
                  <a:schemeClr val="tx1"/>
                </a:solidFill>
                <a:round/>
                <a:headEnd/>
                <a:tailEnd/>
              </a:ln>
            </p:spPr>
            <p:txBody>
              <a:bodyPr wrap="none" anchor="ctr"/>
              <a:lstStyle/>
              <a:p>
                <a:endParaRPr lang="ru-RU"/>
              </a:p>
            </p:txBody>
          </p:sp>
        </p:grpSp>
        <p:grpSp>
          <p:nvGrpSpPr>
            <p:cNvPr id="4" name="Group 17"/>
            <p:cNvGrpSpPr>
              <a:grpSpLocks/>
            </p:cNvGrpSpPr>
            <p:nvPr/>
          </p:nvGrpSpPr>
          <p:grpSpPr bwMode="auto">
            <a:xfrm>
              <a:off x="5559425" y="1408113"/>
              <a:ext cx="157163" cy="577850"/>
              <a:chOff x="1423" y="768"/>
              <a:chExt cx="99" cy="364"/>
            </a:xfrm>
          </p:grpSpPr>
          <p:sp>
            <p:nvSpPr>
              <p:cNvPr id="38956" name="Line 18"/>
              <p:cNvSpPr>
                <a:spLocks noChangeShapeType="1"/>
              </p:cNvSpPr>
              <p:nvPr/>
            </p:nvSpPr>
            <p:spPr bwMode="auto">
              <a:xfrm>
                <a:off x="1476" y="768"/>
                <a:ext cx="0" cy="40"/>
              </a:xfrm>
              <a:prstGeom prst="line">
                <a:avLst/>
              </a:prstGeom>
              <a:noFill/>
              <a:ln w="9525">
                <a:solidFill>
                  <a:schemeClr val="tx1"/>
                </a:solidFill>
                <a:round/>
                <a:headEnd/>
                <a:tailEnd/>
              </a:ln>
            </p:spPr>
            <p:txBody>
              <a:bodyPr/>
              <a:lstStyle/>
              <a:p>
                <a:endParaRPr lang="ru-RU"/>
              </a:p>
            </p:txBody>
          </p:sp>
          <p:sp>
            <p:nvSpPr>
              <p:cNvPr id="38957" name="Line 19"/>
              <p:cNvSpPr>
                <a:spLocks noChangeShapeType="1"/>
              </p:cNvSpPr>
              <p:nvPr/>
            </p:nvSpPr>
            <p:spPr bwMode="auto">
              <a:xfrm>
                <a:off x="1470" y="953"/>
                <a:ext cx="0" cy="179"/>
              </a:xfrm>
              <a:prstGeom prst="line">
                <a:avLst/>
              </a:prstGeom>
              <a:noFill/>
              <a:ln w="9525">
                <a:solidFill>
                  <a:schemeClr val="tx1"/>
                </a:solidFill>
                <a:round/>
                <a:headEnd/>
                <a:tailEnd/>
              </a:ln>
            </p:spPr>
            <p:txBody>
              <a:bodyPr/>
              <a:lstStyle/>
              <a:p>
                <a:endParaRPr lang="ru-RU"/>
              </a:p>
            </p:txBody>
          </p:sp>
          <p:sp>
            <p:nvSpPr>
              <p:cNvPr id="38958" name="Line 20"/>
              <p:cNvSpPr>
                <a:spLocks noChangeShapeType="1"/>
              </p:cNvSpPr>
              <p:nvPr/>
            </p:nvSpPr>
            <p:spPr bwMode="auto">
              <a:xfrm>
                <a:off x="1443" y="1132"/>
                <a:ext cx="53" cy="0"/>
              </a:xfrm>
              <a:prstGeom prst="line">
                <a:avLst/>
              </a:prstGeom>
              <a:noFill/>
              <a:ln w="9525">
                <a:solidFill>
                  <a:schemeClr val="tx1"/>
                </a:solidFill>
                <a:round/>
                <a:headEnd/>
                <a:tailEnd/>
              </a:ln>
            </p:spPr>
            <p:txBody>
              <a:bodyPr/>
              <a:lstStyle/>
              <a:p>
                <a:endParaRPr lang="ru-RU"/>
              </a:p>
            </p:txBody>
          </p:sp>
          <p:sp>
            <p:nvSpPr>
              <p:cNvPr id="38959" name="Oval 21"/>
              <p:cNvSpPr>
                <a:spLocks noChangeArrowheads="1"/>
              </p:cNvSpPr>
              <p:nvPr/>
            </p:nvSpPr>
            <p:spPr bwMode="auto">
              <a:xfrm>
                <a:off x="1423" y="841"/>
                <a:ext cx="99" cy="99"/>
              </a:xfrm>
              <a:prstGeom prst="ellipse">
                <a:avLst/>
              </a:prstGeom>
              <a:solidFill>
                <a:srgbClr val="FE0202"/>
              </a:solidFill>
              <a:ln w="9525">
                <a:solidFill>
                  <a:schemeClr val="tx1"/>
                </a:solidFill>
                <a:round/>
                <a:headEnd/>
                <a:tailEnd/>
              </a:ln>
            </p:spPr>
            <p:txBody>
              <a:bodyPr wrap="none" anchor="ctr"/>
              <a:lstStyle/>
              <a:p>
                <a:endParaRPr lang="ru-RU"/>
              </a:p>
            </p:txBody>
          </p:sp>
        </p:grpSp>
        <p:sp>
          <p:nvSpPr>
            <p:cNvPr id="38919" name="Line 23"/>
            <p:cNvSpPr>
              <a:spLocks noChangeShapeType="1"/>
            </p:cNvSpPr>
            <p:nvPr/>
          </p:nvSpPr>
          <p:spPr bwMode="auto">
            <a:xfrm>
              <a:off x="7134225" y="1408113"/>
              <a:ext cx="0" cy="63500"/>
            </a:xfrm>
            <a:prstGeom prst="line">
              <a:avLst/>
            </a:prstGeom>
            <a:noFill/>
            <a:ln w="9525">
              <a:solidFill>
                <a:schemeClr val="tx1"/>
              </a:solidFill>
              <a:round/>
              <a:headEnd/>
              <a:tailEnd/>
            </a:ln>
          </p:spPr>
          <p:txBody>
            <a:bodyPr/>
            <a:lstStyle/>
            <a:p>
              <a:endParaRPr lang="ru-RU"/>
            </a:p>
          </p:txBody>
        </p:sp>
        <p:pic>
          <p:nvPicPr>
            <p:cNvPr id="38920" name="Picture 34" descr="рисунок ВЛ8 для презентаций"/>
            <p:cNvPicPr>
              <a:picLocks noChangeAspect="1" noChangeArrowheads="1"/>
            </p:cNvPicPr>
            <p:nvPr/>
          </p:nvPicPr>
          <p:blipFill>
            <a:blip r:embed="rId2" cstate="print"/>
            <a:srcRect/>
            <a:stretch>
              <a:fillRect/>
            </a:stretch>
          </p:blipFill>
          <p:spPr bwMode="auto">
            <a:xfrm>
              <a:off x="5908675" y="1201738"/>
              <a:ext cx="977900" cy="236537"/>
            </a:xfrm>
            <a:prstGeom prst="rect">
              <a:avLst/>
            </a:prstGeom>
            <a:noFill/>
            <a:ln w="9525">
              <a:noFill/>
              <a:miter lim="800000"/>
              <a:headEnd/>
              <a:tailEnd/>
            </a:ln>
          </p:spPr>
        </p:pic>
        <p:grpSp>
          <p:nvGrpSpPr>
            <p:cNvPr id="5" name="Group 39"/>
            <p:cNvGrpSpPr>
              <a:grpSpLocks/>
            </p:cNvGrpSpPr>
            <p:nvPr/>
          </p:nvGrpSpPr>
          <p:grpSpPr bwMode="auto">
            <a:xfrm>
              <a:off x="7050088" y="1528763"/>
              <a:ext cx="157162" cy="469900"/>
              <a:chOff x="4521" y="1532"/>
              <a:chExt cx="99" cy="296"/>
            </a:xfrm>
          </p:grpSpPr>
          <p:sp>
            <p:nvSpPr>
              <p:cNvPr id="38951" name="Line 24"/>
              <p:cNvSpPr>
                <a:spLocks noChangeShapeType="1"/>
              </p:cNvSpPr>
              <p:nvPr/>
            </p:nvSpPr>
            <p:spPr bwMode="auto">
              <a:xfrm>
                <a:off x="4570" y="1729"/>
                <a:ext cx="0" cy="86"/>
              </a:xfrm>
              <a:prstGeom prst="line">
                <a:avLst/>
              </a:prstGeom>
              <a:noFill/>
              <a:ln w="9525">
                <a:solidFill>
                  <a:schemeClr val="tx1"/>
                </a:solidFill>
                <a:round/>
                <a:headEnd/>
                <a:tailEnd/>
              </a:ln>
            </p:spPr>
            <p:txBody>
              <a:bodyPr/>
              <a:lstStyle/>
              <a:p>
                <a:endParaRPr lang="ru-RU"/>
              </a:p>
            </p:txBody>
          </p:sp>
          <p:sp>
            <p:nvSpPr>
              <p:cNvPr id="38952" name="Line 25"/>
              <p:cNvSpPr>
                <a:spLocks noChangeShapeType="1"/>
              </p:cNvSpPr>
              <p:nvPr/>
            </p:nvSpPr>
            <p:spPr bwMode="auto">
              <a:xfrm>
                <a:off x="4544" y="1828"/>
                <a:ext cx="53" cy="0"/>
              </a:xfrm>
              <a:prstGeom prst="line">
                <a:avLst/>
              </a:prstGeom>
              <a:noFill/>
              <a:ln w="9525">
                <a:solidFill>
                  <a:schemeClr val="tx1"/>
                </a:solidFill>
                <a:round/>
                <a:headEnd/>
                <a:tailEnd/>
              </a:ln>
            </p:spPr>
            <p:txBody>
              <a:bodyPr/>
              <a:lstStyle/>
              <a:p>
                <a:endParaRPr lang="ru-RU"/>
              </a:p>
            </p:txBody>
          </p:sp>
          <p:grpSp>
            <p:nvGrpSpPr>
              <p:cNvPr id="6" name="Group 38"/>
              <p:cNvGrpSpPr>
                <a:grpSpLocks/>
              </p:cNvGrpSpPr>
              <p:nvPr/>
            </p:nvGrpSpPr>
            <p:grpSpPr bwMode="auto">
              <a:xfrm flipH="1" flipV="1">
                <a:off x="4521" y="1532"/>
                <a:ext cx="99" cy="200"/>
                <a:chOff x="4521" y="1532"/>
                <a:chExt cx="99" cy="200"/>
              </a:xfrm>
            </p:grpSpPr>
            <p:sp>
              <p:nvSpPr>
                <p:cNvPr id="38954" name="Oval 26"/>
                <p:cNvSpPr>
                  <a:spLocks noChangeArrowheads="1"/>
                </p:cNvSpPr>
                <p:nvPr/>
              </p:nvSpPr>
              <p:spPr bwMode="auto">
                <a:xfrm>
                  <a:off x="4521" y="1633"/>
                  <a:ext cx="99" cy="99"/>
                </a:xfrm>
                <a:prstGeom prst="ellipse">
                  <a:avLst/>
                </a:prstGeom>
                <a:solidFill>
                  <a:srgbClr val="0CFC29"/>
                </a:solidFill>
                <a:ln w="9525">
                  <a:solidFill>
                    <a:schemeClr val="tx1"/>
                  </a:solidFill>
                  <a:round/>
                  <a:headEnd/>
                  <a:tailEnd/>
                </a:ln>
              </p:spPr>
              <p:txBody>
                <a:bodyPr wrap="none" anchor="ctr"/>
                <a:lstStyle/>
                <a:p>
                  <a:endParaRPr lang="ru-RU"/>
                </a:p>
              </p:txBody>
            </p:sp>
            <p:sp>
              <p:nvSpPr>
                <p:cNvPr id="38955" name="Oval 37"/>
                <p:cNvSpPr>
                  <a:spLocks noChangeArrowheads="1"/>
                </p:cNvSpPr>
                <p:nvPr/>
              </p:nvSpPr>
              <p:spPr bwMode="auto">
                <a:xfrm>
                  <a:off x="4521" y="1532"/>
                  <a:ext cx="99" cy="99"/>
                </a:xfrm>
                <a:prstGeom prst="ellipse">
                  <a:avLst/>
                </a:prstGeom>
                <a:solidFill>
                  <a:schemeClr val="bg1"/>
                </a:solidFill>
                <a:ln w="9525">
                  <a:solidFill>
                    <a:schemeClr val="tx1"/>
                  </a:solidFill>
                  <a:round/>
                  <a:headEnd/>
                  <a:tailEnd/>
                </a:ln>
              </p:spPr>
              <p:txBody>
                <a:bodyPr wrap="none" anchor="ctr"/>
                <a:lstStyle/>
                <a:p>
                  <a:endParaRPr lang="ru-RU"/>
                </a:p>
              </p:txBody>
            </p:sp>
          </p:grpSp>
        </p:grpSp>
        <p:grpSp>
          <p:nvGrpSpPr>
            <p:cNvPr id="7" name="Group 42"/>
            <p:cNvGrpSpPr>
              <a:grpSpLocks/>
            </p:cNvGrpSpPr>
            <p:nvPr/>
          </p:nvGrpSpPr>
          <p:grpSpPr bwMode="auto">
            <a:xfrm>
              <a:off x="71438" y="1344613"/>
              <a:ext cx="966787" cy="211137"/>
              <a:chOff x="245" y="1416"/>
              <a:chExt cx="609" cy="133"/>
            </a:xfrm>
          </p:grpSpPr>
          <p:sp>
            <p:nvSpPr>
              <p:cNvPr id="38948" name="AutoShape 3"/>
              <p:cNvSpPr>
                <a:spLocks noChangeArrowheads="1"/>
              </p:cNvSpPr>
              <p:nvPr/>
            </p:nvSpPr>
            <p:spPr bwMode="auto">
              <a:xfrm>
                <a:off x="245" y="1416"/>
                <a:ext cx="609" cy="133"/>
              </a:xfrm>
              <a:prstGeom prst="hexagon">
                <a:avLst>
                  <a:gd name="adj" fmla="val 49626"/>
                  <a:gd name="vf" fmla="val 115470"/>
                </a:avLst>
              </a:prstGeom>
              <a:solidFill>
                <a:schemeClr val="accent1"/>
              </a:solidFill>
              <a:ln w="9525">
                <a:solidFill>
                  <a:schemeClr val="tx1"/>
                </a:solidFill>
                <a:miter lim="800000"/>
                <a:headEnd/>
                <a:tailEnd/>
              </a:ln>
            </p:spPr>
            <p:txBody>
              <a:bodyPr wrap="none" anchor="ctr"/>
              <a:lstStyle/>
              <a:p>
                <a:endParaRPr lang="ru-RU"/>
              </a:p>
            </p:txBody>
          </p:sp>
          <p:sp>
            <p:nvSpPr>
              <p:cNvPr id="38949" name="Line 40"/>
              <p:cNvSpPr>
                <a:spLocks noChangeShapeType="1"/>
              </p:cNvSpPr>
              <p:nvPr/>
            </p:nvSpPr>
            <p:spPr bwMode="auto">
              <a:xfrm>
                <a:off x="273" y="1456"/>
                <a:ext cx="560" cy="0"/>
              </a:xfrm>
              <a:prstGeom prst="line">
                <a:avLst/>
              </a:prstGeom>
              <a:noFill/>
              <a:ln w="9525">
                <a:solidFill>
                  <a:schemeClr val="tx1"/>
                </a:solidFill>
                <a:round/>
                <a:headEnd/>
                <a:tailEnd/>
              </a:ln>
            </p:spPr>
            <p:txBody>
              <a:bodyPr/>
              <a:lstStyle/>
              <a:p>
                <a:endParaRPr lang="ru-RU"/>
              </a:p>
            </p:txBody>
          </p:sp>
          <p:sp>
            <p:nvSpPr>
              <p:cNvPr id="38950" name="Line 41"/>
              <p:cNvSpPr>
                <a:spLocks noChangeShapeType="1"/>
              </p:cNvSpPr>
              <p:nvPr/>
            </p:nvSpPr>
            <p:spPr bwMode="auto">
              <a:xfrm>
                <a:off x="273" y="1503"/>
                <a:ext cx="560" cy="0"/>
              </a:xfrm>
              <a:prstGeom prst="line">
                <a:avLst/>
              </a:prstGeom>
              <a:noFill/>
              <a:ln w="9525">
                <a:solidFill>
                  <a:schemeClr val="tx1"/>
                </a:solidFill>
                <a:round/>
                <a:headEnd/>
                <a:tailEnd/>
              </a:ln>
            </p:spPr>
            <p:txBody>
              <a:bodyPr/>
              <a:lstStyle/>
              <a:p>
                <a:endParaRPr lang="ru-RU"/>
              </a:p>
            </p:txBody>
          </p:sp>
        </p:grpSp>
        <p:grpSp>
          <p:nvGrpSpPr>
            <p:cNvPr id="8" name="Group 43"/>
            <p:cNvGrpSpPr>
              <a:grpSpLocks/>
            </p:cNvGrpSpPr>
            <p:nvPr/>
          </p:nvGrpSpPr>
          <p:grpSpPr bwMode="auto">
            <a:xfrm>
              <a:off x="8126413" y="1331913"/>
              <a:ext cx="966787" cy="211137"/>
              <a:chOff x="245" y="1416"/>
              <a:chExt cx="609" cy="133"/>
            </a:xfrm>
          </p:grpSpPr>
          <p:sp>
            <p:nvSpPr>
              <p:cNvPr id="38945" name="AutoShape 44"/>
              <p:cNvSpPr>
                <a:spLocks noChangeArrowheads="1"/>
              </p:cNvSpPr>
              <p:nvPr/>
            </p:nvSpPr>
            <p:spPr bwMode="auto">
              <a:xfrm>
                <a:off x="245" y="1416"/>
                <a:ext cx="609" cy="133"/>
              </a:xfrm>
              <a:prstGeom prst="hexagon">
                <a:avLst>
                  <a:gd name="adj" fmla="val 49626"/>
                  <a:gd name="vf" fmla="val 115470"/>
                </a:avLst>
              </a:prstGeom>
              <a:solidFill>
                <a:schemeClr val="accent1"/>
              </a:solidFill>
              <a:ln w="9525">
                <a:solidFill>
                  <a:schemeClr val="tx1"/>
                </a:solidFill>
                <a:miter lim="800000"/>
                <a:headEnd/>
                <a:tailEnd/>
              </a:ln>
            </p:spPr>
            <p:txBody>
              <a:bodyPr wrap="none" anchor="ctr"/>
              <a:lstStyle/>
              <a:p>
                <a:endParaRPr lang="ru-RU"/>
              </a:p>
            </p:txBody>
          </p:sp>
          <p:sp>
            <p:nvSpPr>
              <p:cNvPr id="38946" name="Line 45"/>
              <p:cNvSpPr>
                <a:spLocks noChangeShapeType="1"/>
              </p:cNvSpPr>
              <p:nvPr/>
            </p:nvSpPr>
            <p:spPr bwMode="auto">
              <a:xfrm>
                <a:off x="273" y="1456"/>
                <a:ext cx="560" cy="0"/>
              </a:xfrm>
              <a:prstGeom prst="line">
                <a:avLst/>
              </a:prstGeom>
              <a:noFill/>
              <a:ln w="9525">
                <a:solidFill>
                  <a:schemeClr val="tx1"/>
                </a:solidFill>
                <a:round/>
                <a:headEnd/>
                <a:tailEnd/>
              </a:ln>
            </p:spPr>
            <p:txBody>
              <a:bodyPr/>
              <a:lstStyle/>
              <a:p>
                <a:endParaRPr lang="ru-RU"/>
              </a:p>
            </p:txBody>
          </p:sp>
          <p:sp>
            <p:nvSpPr>
              <p:cNvPr id="38947" name="Line 46"/>
              <p:cNvSpPr>
                <a:spLocks noChangeShapeType="1"/>
              </p:cNvSpPr>
              <p:nvPr/>
            </p:nvSpPr>
            <p:spPr bwMode="auto">
              <a:xfrm>
                <a:off x="273" y="1503"/>
                <a:ext cx="560" cy="0"/>
              </a:xfrm>
              <a:prstGeom prst="line">
                <a:avLst/>
              </a:prstGeom>
              <a:noFill/>
              <a:ln w="9525">
                <a:solidFill>
                  <a:schemeClr val="tx1"/>
                </a:solidFill>
                <a:round/>
                <a:headEnd/>
                <a:tailEnd/>
              </a:ln>
            </p:spPr>
            <p:txBody>
              <a:bodyPr/>
              <a:lstStyle/>
              <a:p>
                <a:endParaRPr lang="ru-RU"/>
              </a:p>
            </p:txBody>
          </p:sp>
        </p:grpSp>
        <p:sp>
          <p:nvSpPr>
            <p:cNvPr id="38925" name="Line 47"/>
            <p:cNvSpPr>
              <a:spLocks noChangeShapeType="1"/>
            </p:cNvSpPr>
            <p:nvPr/>
          </p:nvSpPr>
          <p:spPr bwMode="auto">
            <a:xfrm>
              <a:off x="1062038" y="1395413"/>
              <a:ext cx="0" cy="111125"/>
            </a:xfrm>
            <a:prstGeom prst="line">
              <a:avLst/>
            </a:prstGeom>
            <a:noFill/>
            <a:ln w="9525">
              <a:solidFill>
                <a:schemeClr val="tx1"/>
              </a:solidFill>
              <a:round/>
              <a:headEnd/>
              <a:tailEnd/>
            </a:ln>
          </p:spPr>
          <p:txBody>
            <a:bodyPr/>
            <a:lstStyle/>
            <a:p>
              <a:endParaRPr lang="ru-RU"/>
            </a:p>
          </p:txBody>
        </p:sp>
        <p:grpSp>
          <p:nvGrpSpPr>
            <p:cNvPr id="9" name="Group 48"/>
            <p:cNvGrpSpPr>
              <a:grpSpLocks/>
            </p:cNvGrpSpPr>
            <p:nvPr/>
          </p:nvGrpSpPr>
          <p:grpSpPr bwMode="auto">
            <a:xfrm>
              <a:off x="885825" y="1554163"/>
              <a:ext cx="157163" cy="469900"/>
              <a:chOff x="4521" y="1532"/>
              <a:chExt cx="99" cy="296"/>
            </a:xfrm>
          </p:grpSpPr>
          <p:sp>
            <p:nvSpPr>
              <p:cNvPr id="38940" name="Line 49"/>
              <p:cNvSpPr>
                <a:spLocks noChangeShapeType="1"/>
              </p:cNvSpPr>
              <p:nvPr/>
            </p:nvSpPr>
            <p:spPr bwMode="auto">
              <a:xfrm>
                <a:off x="4570" y="1729"/>
                <a:ext cx="0" cy="86"/>
              </a:xfrm>
              <a:prstGeom prst="line">
                <a:avLst/>
              </a:prstGeom>
              <a:noFill/>
              <a:ln w="9525">
                <a:solidFill>
                  <a:schemeClr val="tx1"/>
                </a:solidFill>
                <a:round/>
                <a:headEnd/>
                <a:tailEnd/>
              </a:ln>
            </p:spPr>
            <p:txBody>
              <a:bodyPr/>
              <a:lstStyle/>
              <a:p>
                <a:endParaRPr lang="ru-RU"/>
              </a:p>
            </p:txBody>
          </p:sp>
          <p:sp>
            <p:nvSpPr>
              <p:cNvPr id="38941" name="Line 50"/>
              <p:cNvSpPr>
                <a:spLocks noChangeShapeType="1"/>
              </p:cNvSpPr>
              <p:nvPr/>
            </p:nvSpPr>
            <p:spPr bwMode="auto">
              <a:xfrm>
                <a:off x="4544" y="1828"/>
                <a:ext cx="53" cy="0"/>
              </a:xfrm>
              <a:prstGeom prst="line">
                <a:avLst/>
              </a:prstGeom>
              <a:noFill/>
              <a:ln w="9525">
                <a:solidFill>
                  <a:schemeClr val="tx1"/>
                </a:solidFill>
                <a:round/>
                <a:headEnd/>
                <a:tailEnd/>
              </a:ln>
            </p:spPr>
            <p:txBody>
              <a:bodyPr/>
              <a:lstStyle/>
              <a:p>
                <a:endParaRPr lang="ru-RU"/>
              </a:p>
            </p:txBody>
          </p:sp>
          <p:grpSp>
            <p:nvGrpSpPr>
              <p:cNvPr id="10" name="Group 51"/>
              <p:cNvGrpSpPr>
                <a:grpSpLocks/>
              </p:cNvGrpSpPr>
              <p:nvPr/>
            </p:nvGrpSpPr>
            <p:grpSpPr bwMode="auto">
              <a:xfrm flipH="1" flipV="1">
                <a:off x="4521" y="1532"/>
                <a:ext cx="99" cy="200"/>
                <a:chOff x="4521" y="1532"/>
                <a:chExt cx="99" cy="200"/>
              </a:xfrm>
            </p:grpSpPr>
            <p:sp>
              <p:nvSpPr>
                <p:cNvPr id="38943" name="Oval 52"/>
                <p:cNvSpPr>
                  <a:spLocks noChangeArrowheads="1"/>
                </p:cNvSpPr>
                <p:nvPr/>
              </p:nvSpPr>
              <p:spPr bwMode="auto">
                <a:xfrm>
                  <a:off x="4521" y="1633"/>
                  <a:ext cx="99" cy="99"/>
                </a:xfrm>
                <a:prstGeom prst="ellipse">
                  <a:avLst/>
                </a:prstGeom>
                <a:solidFill>
                  <a:srgbClr val="00FF00"/>
                </a:solidFill>
                <a:ln w="9525">
                  <a:solidFill>
                    <a:schemeClr val="tx1"/>
                  </a:solidFill>
                  <a:round/>
                  <a:headEnd/>
                  <a:tailEnd/>
                </a:ln>
              </p:spPr>
              <p:txBody>
                <a:bodyPr wrap="none" anchor="ctr"/>
                <a:lstStyle/>
                <a:p>
                  <a:endParaRPr lang="ru-RU"/>
                </a:p>
              </p:txBody>
            </p:sp>
            <p:sp>
              <p:nvSpPr>
                <p:cNvPr id="38944" name="Oval 53"/>
                <p:cNvSpPr>
                  <a:spLocks noChangeArrowheads="1"/>
                </p:cNvSpPr>
                <p:nvPr/>
              </p:nvSpPr>
              <p:spPr bwMode="auto">
                <a:xfrm>
                  <a:off x="4521" y="1532"/>
                  <a:ext cx="99" cy="99"/>
                </a:xfrm>
                <a:prstGeom prst="ellipse">
                  <a:avLst/>
                </a:prstGeom>
                <a:solidFill>
                  <a:schemeClr val="bg1"/>
                </a:solidFill>
                <a:ln w="9525">
                  <a:solidFill>
                    <a:schemeClr val="tx1"/>
                  </a:solidFill>
                  <a:round/>
                  <a:headEnd/>
                  <a:tailEnd/>
                </a:ln>
              </p:spPr>
              <p:txBody>
                <a:bodyPr wrap="none" anchor="ctr"/>
                <a:lstStyle/>
                <a:p>
                  <a:endParaRPr lang="ru-RU"/>
                </a:p>
              </p:txBody>
            </p:sp>
          </p:grpSp>
        </p:grpSp>
        <p:sp>
          <p:nvSpPr>
            <p:cNvPr id="38927" name="Text Box 54"/>
            <p:cNvSpPr txBox="1">
              <a:spLocks noChangeArrowheads="1"/>
            </p:cNvSpPr>
            <p:nvPr/>
          </p:nvSpPr>
          <p:spPr bwMode="auto">
            <a:xfrm>
              <a:off x="63500" y="1604963"/>
              <a:ext cx="814388" cy="204787"/>
            </a:xfrm>
            <a:prstGeom prst="rect">
              <a:avLst/>
            </a:prstGeom>
            <a:noFill/>
            <a:ln w="9525">
              <a:noFill/>
              <a:miter lim="800000"/>
              <a:headEnd/>
              <a:tailEnd/>
            </a:ln>
          </p:spPr>
          <p:txBody>
            <a:bodyPr lIns="18000" tIns="10800" rIns="18000" bIns="10800">
              <a:spAutoFit/>
            </a:bodyPr>
            <a:lstStyle/>
            <a:p>
              <a:pPr>
                <a:spcBef>
                  <a:spcPct val="50000"/>
                </a:spcBef>
              </a:pPr>
              <a:r>
                <a:rPr lang="ru-RU" sz="1200"/>
                <a:t>Станция А</a:t>
              </a:r>
            </a:p>
          </p:txBody>
        </p:sp>
        <p:sp>
          <p:nvSpPr>
            <p:cNvPr id="38928" name="Text Box 55"/>
            <p:cNvSpPr txBox="1">
              <a:spLocks noChangeArrowheads="1"/>
            </p:cNvSpPr>
            <p:nvPr/>
          </p:nvSpPr>
          <p:spPr bwMode="auto">
            <a:xfrm>
              <a:off x="8115300" y="1568450"/>
              <a:ext cx="863600" cy="204788"/>
            </a:xfrm>
            <a:prstGeom prst="rect">
              <a:avLst/>
            </a:prstGeom>
            <a:noFill/>
            <a:ln w="9525">
              <a:noFill/>
              <a:miter lim="800000"/>
              <a:headEnd/>
              <a:tailEnd/>
            </a:ln>
          </p:spPr>
          <p:txBody>
            <a:bodyPr lIns="18000" tIns="10800" rIns="18000" bIns="10800">
              <a:spAutoFit/>
            </a:bodyPr>
            <a:lstStyle/>
            <a:p>
              <a:pPr>
                <a:spcBef>
                  <a:spcPct val="50000"/>
                </a:spcBef>
              </a:pPr>
              <a:r>
                <a:rPr lang="ru-RU" sz="1200"/>
                <a:t>Станция Б</a:t>
              </a:r>
            </a:p>
          </p:txBody>
        </p:sp>
        <p:pic>
          <p:nvPicPr>
            <p:cNvPr id="38929" name="Picture 56" descr="рисунок ВЛ23 для презентаций"/>
            <p:cNvPicPr>
              <a:picLocks noChangeAspect="1" noChangeArrowheads="1"/>
            </p:cNvPicPr>
            <p:nvPr/>
          </p:nvPicPr>
          <p:blipFill>
            <a:blip r:embed="rId3" cstate="print"/>
            <a:srcRect/>
            <a:stretch>
              <a:fillRect/>
            </a:stretch>
          </p:blipFill>
          <p:spPr bwMode="auto">
            <a:xfrm>
              <a:off x="4297363" y="1193800"/>
              <a:ext cx="741362" cy="239713"/>
            </a:xfrm>
            <a:prstGeom prst="rect">
              <a:avLst/>
            </a:prstGeom>
            <a:noFill/>
            <a:ln w="9525">
              <a:noFill/>
              <a:miter lim="800000"/>
              <a:headEnd/>
              <a:tailEnd/>
            </a:ln>
          </p:spPr>
        </p:pic>
        <p:pic>
          <p:nvPicPr>
            <p:cNvPr id="38930" name="Picture 57" descr="рисунок ВЛ23 для презентаций"/>
            <p:cNvPicPr>
              <a:picLocks noChangeAspect="1" noChangeArrowheads="1"/>
            </p:cNvPicPr>
            <p:nvPr/>
          </p:nvPicPr>
          <p:blipFill>
            <a:blip r:embed="rId3" cstate="print"/>
            <a:srcRect/>
            <a:stretch>
              <a:fillRect/>
            </a:stretch>
          </p:blipFill>
          <p:spPr bwMode="auto">
            <a:xfrm>
              <a:off x="182563" y="1106488"/>
              <a:ext cx="741362" cy="239712"/>
            </a:xfrm>
            <a:prstGeom prst="rect">
              <a:avLst/>
            </a:prstGeom>
            <a:noFill/>
            <a:ln w="9525">
              <a:noFill/>
              <a:miter lim="800000"/>
              <a:headEnd/>
              <a:tailEnd/>
            </a:ln>
          </p:spPr>
        </p:pic>
        <p:sp>
          <p:nvSpPr>
            <p:cNvPr id="38932" name="Text Box 32"/>
            <p:cNvSpPr txBox="1">
              <a:spLocks noChangeArrowheads="1"/>
            </p:cNvSpPr>
            <p:nvPr/>
          </p:nvSpPr>
          <p:spPr bwMode="auto">
            <a:xfrm>
              <a:off x="554038" y="2398713"/>
              <a:ext cx="1544637" cy="993775"/>
            </a:xfrm>
            <a:prstGeom prst="rect">
              <a:avLst/>
            </a:prstGeom>
            <a:noFill/>
            <a:ln w="9525">
              <a:solidFill>
                <a:schemeClr val="tx1"/>
              </a:solidFill>
              <a:miter lim="800000"/>
              <a:headEnd/>
              <a:tailEnd/>
            </a:ln>
          </p:spPr>
          <p:txBody>
            <a:bodyPr lIns="18000" tIns="10800" rIns="18000" bIns="10800">
              <a:spAutoFit/>
            </a:bodyPr>
            <a:lstStyle/>
            <a:p>
              <a:pPr algn="ctr">
                <a:spcBef>
                  <a:spcPct val="50000"/>
                </a:spcBef>
              </a:pPr>
              <a:r>
                <a:rPr lang="ru-RU" dirty="0"/>
                <a:t>ППГ</a:t>
              </a:r>
            </a:p>
            <a:p>
              <a:pPr algn="ctr">
                <a:spcBef>
                  <a:spcPct val="50000"/>
                </a:spcBef>
              </a:pPr>
              <a:r>
                <a:rPr lang="ru-RU" dirty="0"/>
                <a:t>(САУТ-Ц или САУТ-ЦМ)</a:t>
              </a:r>
            </a:p>
          </p:txBody>
        </p:sp>
        <p:sp>
          <p:nvSpPr>
            <p:cNvPr id="38933" name="Line 54"/>
            <p:cNvSpPr>
              <a:spLocks noChangeShapeType="1"/>
            </p:cNvSpPr>
            <p:nvPr/>
          </p:nvSpPr>
          <p:spPr bwMode="auto">
            <a:xfrm flipH="1" flipV="1">
              <a:off x="1303338" y="1438275"/>
              <a:ext cx="0" cy="982663"/>
            </a:xfrm>
            <a:prstGeom prst="line">
              <a:avLst/>
            </a:prstGeom>
            <a:noFill/>
            <a:ln w="9525">
              <a:solidFill>
                <a:schemeClr val="tx1"/>
              </a:solidFill>
              <a:round/>
              <a:headEnd/>
              <a:tailEnd type="triangle" w="med" len="med"/>
            </a:ln>
          </p:spPr>
          <p:txBody>
            <a:bodyPr/>
            <a:lstStyle/>
            <a:p>
              <a:endParaRPr lang="ru-RU"/>
            </a:p>
          </p:txBody>
        </p:sp>
        <p:sp>
          <p:nvSpPr>
            <p:cNvPr id="38934" name="Text Box 32"/>
            <p:cNvSpPr txBox="1">
              <a:spLocks noChangeArrowheads="1"/>
            </p:cNvSpPr>
            <p:nvPr/>
          </p:nvSpPr>
          <p:spPr bwMode="auto">
            <a:xfrm>
              <a:off x="4900613" y="2398713"/>
              <a:ext cx="1544637" cy="993775"/>
            </a:xfrm>
            <a:prstGeom prst="rect">
              <a:avLst/>
            </a:prstGeom>
            <a:noFill/>
            <a:ln w="9525">
              <a:solidFill>
                <a:schemeClr val="tx1"/>
              </a:solidFill>
              <a:miter lim="800000"/>
              <a:headEnd/>
              <a:tailEnd/>
            </a:ln>
          </p:spPr>
          <p:txBody>
            <a:bodyPr lIns="18000" tIns="10800" rIns="18000" bIns="10800">
              <a:spAutoFit/>
            </a:bodyPr>
            <a:lstStyle/>
            <a:p>
              <a:pPr algn="ctr">
                <a:spcBef>
                  <a:spcPct val="50000"/>
                </a:spcBef>
              </a:pPr>
              <a:r>
                <a:rPr lang="ru-RU"/>
                <a:t>НПГ (САУТ-У)</a:t>
              </a:r>
            </a:p>
            <a:p>
              <a:pPr algn="ctr">
                <a:spcBef>
                  <a:spcPct val="50000"/>
                </a:spcBef>
              </a:pPr>
              <a:r>
                <a:rPr lang="ru-RU"/>
                <a:t> или ППГ  (САУТ-ЦМ)</a:t>
              </a:r>
            </a:p>
          </p:txBody>
        </p:sp>
        <p:sp>
          <p:nvSpPr>
            <p:cNvPr id="38935" name="Line 56"/>
            <p:cNvSpPr>
              <a:spLocks noChangeShapeType="1"/>
            </p:cNvSpPr>
            <p:nvPr/>
          </p:nvSpPr>
          <p:spPr bwMode="auto">
            <a:xfrm flipH="1" flipV="1">
              <a:off x="5726113" y="1425575"/>
              <a:ext cx="0" cy="982663"/>
            </a:xfrm>
            <a:prstGeom prst="line">
              <a:avLst/>
            </a:prstGeom>
            <a:noFill/>
            <a:ln w="9525">
              <a:solidFill>
                <a:schemeClr val="tx1"/>
              </a:solidFill>
              <a:round/>
              <a:headEnd/>
              <a:tailEnd type="triangle" w="med" len="med"/>
            </a:ln>
          </p:spPr>
          <p:txBody>
            <a:bodyPr/>
            <a:lstStyle/>
            <a:p>
              <a:endParaRPr lang="ru-RU"/>
            </a:p>
          </p:txBody>
        </p:sp>
        <p:sp>
          <p:nvSpPr>
            <p:cNvPr id="38936" name="Text Box 32"/>
            <p:cNvSpPr txBox="1">
              <a:spLocks noChangeArrowheads="1"/>
            </p:cNvSpPr>
            <p:nvPr/>
          </p:nvSpPr>
          <p:spPr bwMode="auto">
            <a:xfrm>
              <a:off x="6602413" y="2398713"/>
              <a:ext cx="1589087" cy="992187"/>
            </a:xfrm>
            <a:prstGeom prst="rect">
              <a:avLst/>
            </a:prstGeom>
            <a:noFill/>
            <a:ln w="9525">
              <a:solidFill>
                <a:schemeClr val="tx1"/>
              </a:solidFill>
              <a:miter lim="800000"/>
              <a:headEnd/>
              <a:tailEnd/>
            </a:ln>
          </p:spPr>
          <p:txBody>
            <a:bodyPr lIns="18000" tIns="10800" rIns="18000" bIns="10800">
              <a:spAutoFit/>
            </a:bodyPr>
            <a:lstStyle/>
            <a:p>
              <a:pPr algn="ctr">
                <a:spcBef>
                  <a:spcPct val="50000"/>
                </a:spcBef>
              </a:pPr>
              <a:r>
                <a:rPr lang="ru-RU"/>
                <a:t>НПГ (САУТ-У)</a:t>
              </a:r>
            </a:p>
            <a:p>
              <a:pPr algn="ctr">
                <a:spcBef>
                  <a:spcPct val="50000"/>
                </a:spcBef>
              </a:pPr>
              <a:r>
                <a:rPr lang="ru-RU"/>
                <a:t> или ППГ (САУТ-ЦМ)</a:t>
              </a:r>
            </a:p>
          </p:txBody>
        </p:sp>
        <p:sp>
          <p:nvSpPr>
            <p:cNvPr id="38937" name="Line 58"/>
            <p:cNvSpPr>
              <a:spLocks noChangeShapeType="1"/>
            </p:cNvSpPr>
            <p:nvPr/>
          </p:nvSpPr>
          <p:spPr bwMode="auto">
            <a:xfrm flipH="1" flipV="1">
              <a:off x="7192963" y="1425575"/>
              <a:ext cx="0" cy="982663"/>
            </a:xfrm>
            <a:prstGeom prst="line">
              <a:avLst/>
            </a:prstGeom>
            <a:noFill/>
            <a:ln w="9525">
              <a:solidFill>
                <a:schemeClr val="tx1"/>
              </a:solidFill>
              <a:round/>
              <a:headEnd/>
              <a:tailEnd type="triangle" w="med" len="med"/>
            </a:ln>
          </p:spPr>
          <p:txBody>
            <a:bodyPr/>
            <a:lstStyle/>
            <a:p>
              <a:endParaRPr lang="ru-RU"/>
            </a:p>
          </p:txBody>
        </p:sp>
      </p:grpSp>
      <p:sp>
        <p:nvSpPr>
          <p:cNvPr id="38938" name="Text Box 35"/>
          <p:cNvSpPr txBox="1">
            <a:spLocks noChangeArrowheads="1"/>
          </p:cNvSpPr>
          <p:nvPr/>
        </p:nvSpPr>
        <p:spPr bwMode="auto">
          <a:xfrm>
            <a:off x="4491341" y="3840260"/>
            <a:ext cx="4641850" cy="2032000"/>
          </a:xfrm>
          <a:prstGeom prst="rect">
            <a:avLst/>
          </a:prstGeom>
          <a:solidFill>
            <a:srgbClr val="CCFFFF"/>
          </a:solidFill>
          <a:ln w="9525" algn="ctr">
            <a:noFill/>
            <a:miter lim="800000"/>
            <a:headEnd/>
            <a:tailEnd/>
          </a:ln>
        </p:spPr>
        <p:txBody>
          <a:bodyPr anchor="ctr"/>
          <a:lstStyle/>
          <a:p>
            <a:r>
              <a:rPr lang="ru-RU" sz="1600" dirty="0"/>
              <a:t>НПГ (путевые устройства САУТ-У) передают информацию:</a:t>
            </a:r>
          </a:p>
          <a:p>
            <a:pPr>
              <a:buFontTx/>
              <a:buChar char="•"/>
            </a:pPr>
            <a:r>
              <a:rPr lang="ru-RU" sz="1600" dirty="0"/>
              <a:t>   </a:t>
            </a:r>
            <a:r>
              <a:rPr lang="en-US" sz="1600" dirty="0"/>
              <a:t>S1</a:t>
            </a:r>
            <a:r>
              <a:rPr lang="ru-RU" sz="1600" dirty="0"/>
              <a:t> – расстояние до точки прицельной остановки (до ближайшего светофора),</a:t>
            </a:r>
          </a:p>
          <a:p>
            <a:pPr>
              <a:buFontTx/>
              <a:buChar char="•"/>
            </a:pPr>
            <a:r>
              <a:rPr lang="ru-RU" sz="1600" dirty="0"/>
              <a:t>   </a:t>
            </a:r>
            <a:r>
              <a:rPr lang="en-US" sz="1600" dirty="0"/>
              <a:t>S</a:t>
            </a:r>
            <a:r>
              <a:rPr lang="ru-RU" sz="1600" dirty="0"/>
              <a:t>2 – приведенная длина следующего </a:t>
            </a:r>
            <a:r>
              <a:rPr lang="ru-RU" sz="1600" dirty="0" err="1"/>
              <a:t>блок-участка</a:t>
            </a:r>
            <a:r>
              <a:rPr lang="ru-RU" sz="1600" dirty="0"/>
              <a:t>,</a:t>
            </a:r>
          </a:p>
          <a:p>
            <a:pPr>
              <a:buFontTx/>
              <a:buChar char="•"/>
            </a:pPr>
            <a:r>
              <a:rPr lang="ru-RU" sz="1600" dirty="0"/>
              <a:t>   уклон на текущем </a:t>
            </a:r>
            <a:r>
              <a:rPr lang="ru-RU" sz="1600" dirty="0" err="1"/>
              <a:t>блок-участке</a:t>
            </a:r>
            <a:r>
              <a:rPr lang="ru-RU" sz="1600" dirty="0"/>
              <a:t>.</a:t>
            </a:r>
          </a:p>
        </p:txBody>
      </p:sp>
      <p:sp>
        <p:nvSpPr>
          <p:cNvPr id="38939" name="Text Box 35"/>
          <p:cNvSpPr txBox="1">
            <a:spLocks noChangeArrowheads="1"/>
          </p:cNvSpPr>
          <p:nvPr/>
        </p:nvSpPr>
        <p:spPr bwMode="auto">
          <a:xfrm>
            <a:off x="-3987" y="3821876"/>
            <a:ext cx="3794125" cy="2032000"/>
          </a:xfrm>
          <a:prstGeom prst="rect">
            <a:avLst/>
          </a:prstGeom>
          <a:solidFill>
            <a:srgbClr val="CCFFFF"/>
          </a:solidFill>
          <a:ln w="9525" algn="ctr">
            <a:noFill/>
            <a:miter lim="800000"/>
            <a:headEnd/>
            <a:tailEnd/>
          </a:ln>
        </p:spPr>
        <p:txBody>
          <a:bodyPr anchor="ctr"/>
          <a:lstStyle/>
          <a:p>
            <a:r>
              <a:rPr lang="ru-RU" sz="1600" dirty="0"/>
              <a:t>ППГ (путевые устройства САУТ-Ц и САУТ-ЦМ) передают информацию:</a:t>
            </a:r>
          </a:p>
          <a:p>
            <a:pPr>
              <a:buFontTx/>
              <a:buChar char="•"/>
            </a:pPr>
            <a:r>
              <a:rPr lang="ru-RU" sz="1600" dirty="0"/>
              <a:t>   </a:t>
            </a:r>
            <a:r>
              <a:rPr lang="en-US" sz="1600" dirty="0"/>
              <a:t>S1</a:t>
            </a:r>
            <a:r>
              <a:rPr lang="ru-RU" sz="1600" dirty="0"/>
              <a:t> – расстояние до первого проходного светофора,</a:t>
            </a:r>
          </a:p>
          <a:p>
            <a:pPr>
              <a:buFontTx/>
              <a:buChar char="•"/>
            </a:pPr>
            <a:r>
              <a:rPr lang="ru-RU" sz="1600" dirty="0"/>
              <a:t>   номер перегона,</a:t>
            </a:r>
          </a:p>
          <a:p>
            <a:pPr>
              <a:buFontTx/>
              <a:buChar char="•"/>
            </a:pPr>
            <a:r>
              <a:rPr lang="ru-RU" sz="1600" dirty="0"/>
              <a:t>   номер маршрута приема на станцию.</a:t>
            </a:r>
          </a:p>
        </p:txBody>
      </p:sp>
      <p:sp>
        <p:nvSpPr>
          <p:cNvPr id="56" name="Title 2"/>
          <p:cNvSpPr txBox="1">
            <a:spLocks/>
          </p:cNvSpPr>
          <p:nvPr/>
        </p:nvSpPr>
        <p:spPr>
          <a:xfrm>
            <a:off x="230731" y="345190"/>
            <a:ext cx="8543382" cy="1023235"/>
          </a:xfrm>
          <a:prstGeom prst="rect">
            <a:avLst/>
          </a:prstGeom>
        </p:spPr>
        <p:txBody>
          <a:bodyPr>
            <a:normAutofit fontScale="90000" lnSpcReduction="10000"/>
          </a:body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ru-RU" sz="2200" b="0" i="0" u="none" strike="noStrike" kern="1200" cap="none" spc="0" normalizeH="0" baseline="0" noProof="0" dirty="0">
                <a:ln>
                  <a:noFill/>
                </a:ln>
                <a:solidFill>
                  <a:schemeClr val="tx1"/>
                </a:solidFill>
                <a:effectLst/>
                <a:uLnTx/>
                <a:uFillTx/>
                <a:latin typeface="+mj-lt"/>
                <a:ea typeface="ＭＳ Ｐゴシック" charset="-128"/>
                <a:cs typeface="ＭＳ Ｐゴシック" charset="-128"/>
              </a:rPr>
              <a:t>Система автоматического управления торможением поезда  САУТ-ЦМ-485  </a:t>
            </a:r>
            <a:r>
              <a:rPr kumimoji="0" lang="ru-RU" sz="2400" b="0" i="0" u="none" strike="noStrike" kern="1200" cap="none" spc="0" normalizeH="0" baseline="0" noProof="0" dirty="0">
                <a:ln>
                  <a:noFill/>
                </a:ln>
                <a:solidFill>
                  <a:schemeClr val="tx1"/>
                </a:solidFill>
                <a:effectLst/>
                <a:uLnTx/>
                <a:uFillTx/>
                <a:latin typeface="Calibri" pitchFamily="34" charset="0"/>
                <a:ea typeface="ＭＳ Ｐゴシック" charset="-128"/>
                <a:cs typeface="ＭＳ Ｐゴシック" charset="-128"/>
              </a:rPr>
              <a:t>Путевые устройства САУТ</a:t>
            </a:r>
            <a:br>
              <a:rPr kumimoji="0" lang="ru-RU" sz="2400" b="0" i="0" u="none" strike="noStrike" kern="1200" cap="none" spc="0" normalizeH="0" baseline="0" noProof="0" dirty="0">
                <a:ln>
                  <a:noFill/>
                </a:ln>
                <a:solidFill>
                  <a:schemeClr val="tx1"/>
                </a:solidFill>
                <a:effectLst/>
                <a:uLnTx/>
                <a:uFillTx/>
                <a:latin typeface="Calibri" pitchFamily="34" charset="0"/>
                <a:ea typeface="ＭＳ Ｐゴシック" charset="-128"/>
                <a:cs typeface="ＭＳ Ｐゴシック" charset="-128"/>
              </a:rPr>
            </a:br>
            <a:endParaRPr kumimoji="0" lang="en-US" sz="2200" b="0" i="0" u="none" strike="noStrike" kern="1200" cap="none" spc="0" normalizeH="0" baseline="0" noProof="0" dirty="0">
              <a:ln>
                <a:noFill/>
              </a:ln>
              <a:solidFill>
                <a:schemeClr val="tx1"/>
              </a:solidFill>
              <a:effectLst/>
              <a:uLnTx/>
              <a:uFillTx/>
              <a:latin typeface="+mj-lt"/>
              <a:ea typeface="ＭＳ Ｐゴシック" charset="-128"/>
              <a:cs typeface="ＭＳ Ｐゴシック" charset="-12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itle 2"/>
          <p:cNvSpPr txBox="1">
            <a:spLocks/>
          </p:cNvSpPr>
          <p:nvPr/>
        </p:nvSpPr>
        <p:spPr>
          <a:xfrm>
            <a:off x="230731" y="345190"/>
            <a:ext cx="8543382" cy="1023235"/>
          </a:xfrm>
          <a:prstGeom prst="rect">
            <a:avLst/>
          </a:prstGeom>
        </p:spPr>
        <p:txBody>
          <a:bodyPr>
            <a:normAutofit fontScale="90000" lnSpcReduction="10000"/>
          </a:body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ru-RU" sz="2200" b="0" i="0" u="none" strike="noStrike" kern="1200" cap="none" spc="0" normalizeH="0" baseline="0" noProof="0" dirty="0">
                <a:ln>
                  <a:noFill/>
                </a:ln>
                <a:solidFill>
                  <a:schemeClr val="tx1"/>
                </a:solidFill>
                <a:effectLst/>
                <a:uLnTx/>
                <a:uFillTx/>
                <a:latin typeface="+mj-lt"/>
                <a:ea typeface="ＭＳ Ｐゴシック" charset="-128"/>
                <a:cs typeface="ＭＳ Ｐゴシック" charset="-128"/>
              </a:rPr>
              <a:t>Система автоматического управления торможением поезда  САУТ-ЦМ-485  </a:t>
            </a:r>
            <a:r>
              <a:rPr kumimoji="0" lang="ru-RU" sz="2400" b="0" i="0" u="none" strike="noStrike" kern="1200" cap="none" spc="0" normalizeH="0" baseline="0" noProof="0" dirty="0">
                <a:ln>
                  <a:noFill/>
                </a:ln>
                <a:solidFill>
                  <a:schemeClr val="tx1"/>
                </a:solidFill>
                <a:effectLst/>
                <a:uLnTx/>
                <a:uFillTx/>
                <a:latin typeface="Calibri" pitchFamily="34" charset="0"/>
                <a:ea typeface="ＭＳ Ｐゴシック" charset="-128"/>
                <a:cs typeface="ＭＳ Ｐゴシック" charset="-128"/>
              </a:rPr>
              <a:t>Локомотивные устройства САУТ</a:t>
            </a:r>
            <a:br>
              <a:rPr kumimoji="0" lang="ru-RU" sz="2400" b="0" i="0" u="none" strike="noStrike" kern="1200" cap="none" spc="0" normalizeH="0" baseline="0" noProof="0" dirty="0">
                <a:ln>
                  <a:noFill/>
                </a:ln>
                <a:solidFill>
                  <a:schemeClr val="tx1"/>
                </a:solidFill>
                <a:effectLst/>
                <a:uLnTx/>
                <a:uFillTx/>
                <a:latin typeface="Calibri" pitchFamily="34" charset="0"/>
                <a:ea typeface="ＭＳ Ｐゴシック" charset="-128"/>
                <a:cs typeface="ＭＳ Ｐゴシック" charset="-128"/>
              </a:rPr>
            </a:br>
            <a:endParaRPr kumimoji="0" lang="en-US" sz="2200" b="0" i="0" u="none" strike="noStrike" kern="1200" cap="none" spc="0" normalizeH="0" baseline="0" noProof="0" dirty="0">
              <a:ln>
                <a:noFill/>
              </a:ln>
              <a:solidFill>
                <a:schemeClr val="tx1"/>
              </a:solidFill>
              <a:effectLst/>
              <a:uLnTx/>
              <a:uFillTx/>
              <a:latin typeface="+mj-lt"/>
              <a:ea typeface="ＭＳ Ｐゴシック" charset="-128"/>
              <a:cs typeface="ＭＳ Ｐゴシック" charset="-128"/>
            </a:endParaRPr>
          </a:p>
        </p:txBody>
      </p:sp>
      <p:pic>
        <p:nvPicPr>
          <p:cNvPr id="59" name="Рисунок 58" descr="ЛС-З.JPG"/>
          <p:cNvPicPr>
            <a:picLocks noChangeAspect="1"/>
          </p:cNvPicPr>
          <p:nvPr/>
        </p:nvPicPr>
        <p:blipFill>
          <a:blip r:embed="rId2" cstate="print"/>
          <a:stretch>
            <a:fillRect/>
          </a:stretch>
        </p:blipFill>
        <p:spPr>
          <a:xfrm>
            <a:off x="8401592" y="1710918"/>
            <a:ext cx="483499" cy="1108745"/>
          </a:xfrm>
          <a:prstGeom prst="rect">
            <a:avLst/>
          </a:prstGeom>
        </p:spPr>
      </p:pic>
      <p:pic>
        <p:nvPicPr>
          <p:cNvPr id="60" name="Рисунок 149" descr="БС-ЦКР вид.jpg"/>
          <p:cNvPicPr>
            <a:picLocks noChangeAspect="1"/>
          </p:cNvPicPr>
          <p:nvPr/>
        </p:nvPicPr>
        <p:blipFill>
          <a:blip r:embed="rId3" cstate="print"/>
          <a:srcRect/>
          <a:stretch>
            <a:fillRect/>
          </a:stretch>
        </p:blipFill>
        <p:spPr bwMode="auto">
          <a:xfrm rot="6593694">
            <a:off x="2407721" y="2303675"/>
            <a:ext cx="564285" cy="836195"/>
          </a:xfrm>
          <a:prstGeom prst="rect">
            <a:avLst/>
          </a:prstGeom>
          <a:noFill/>
          <a:ln w="9525">
            <a:noFill/>
            <a:miter lim="800000"/>
            <a:headEnd/>
            <a:tailEnd/>
          </a:ln>
        </p:spPr>
      </p:pic>
      <p:pic>
        <p:nvPicPr>
          <p:cNvPr id="61" name="Picture 72" descr="ктм"/>
          <p:cNvPicPr>
            <a:picLocks noChangeAspect="1" noChangeArrowheads="1"/>
          </p:cNvPicPr>
          <p:nvPr/>
        </p:nvPicPr>
        <p:blipFill>
          <a:blip r:embed="rId4" cstate="print"/>
          <a:srcRect/>
          <a:stretch>
            <a:fillRect/>
          </a:stretch>
        </p:blipFill>
        <p:spPr bwMode="auto">
          <a:xfrm>
            <a:off x="3559656" y="1523102"/>
            <a:ext cx="905450" cy="1437486"/>
          </a:xfrm>
          <a:prstGeom prst="rect">
            <a:avLst/>
          </a:prstGeom>
          <a:noFill/>
          <a:ln w="9525">
            <a:noFill/>
            <a:miter lim="800000"/>
            <a:headEnd/>
            <a:tailEnd/>
          </a:ln>
        </p:spPr>
      </p:pic>
      <p:sp>
        <p:nvSpPr>
          <p:cNvPr id="62" name="Rectangle 10"/>
          <p:cNvSpPr>
            <a:spLocks noChangeArrowheads="1"/>
          </p:cNvSpPr>
          <p:nvPr/>
        </p:nvSpPr>
        <p:spPr bwMode="auto">
          <a:xfrm>
            <a:off x="468313" y="3251114"/>
            <a:ext cx="8316000" cy="263788"/>
          </a:xfrm>
          <a:prstGeom prst="rect">
            <a:avLst/>
          </a:prstGeom>
          <a:solidFill>
            <a:srgbClr val="0000FF"/>
          </a:solidFill>
          <a:ln w="9525">
            <a:noFill/>
            <a:miter lim="800000"/>
            <a:headEnd/>
            <a:tailEnd/>
          </a:ln>
        </p:spPr>
        <p:txBody>
          <a:bodyPr wrap="none" anchor="ctr"/>
          <a:lstStyle/>
          <a:p>
            <a:endParaRPr lang="ru-RU" dirty="0"/>
          </a:p>
        </p:txBody>
      </p:sp>
      <p:sp>
        <p:nvSpPr>
          <p:cNvPr id="63" name="Text Box 11"/>
          <p:cNvSpPr txBox="1">
            <a:spLocks noChangeArrowheads="1"/>
          </p:cNvSpPr>
          <p:nvPr/>
        </p:nvSpPr>
        <p:spPr bwMode="auto">
          <a:xfrm>
            <a:off x="4437063" y="3251114"/>
            <a:ext cx="946150" cy="252193"/>
          </a:xfrm>
          <a:prstGeom prst="rect">
            <a:avLst/>
          </a:prstGeom>
          <a:solidFill>
            <a:srgbClr val="0000FF"/>
          </a:solidFill>
          <a:ln w="9525">
            <a:noFill/>
            <a:miter lim="800000"/>
            <a:headEnd/>
            <a:tailEnd/>
          </a:ln>
        </p:spPr>
        <p:txBody>
          <a:bodyPr lIns="0" tIns="0" rIns="0" bIns="0">
            <a:spAutoFit/>
          </a:bodyPr>
          <a:lstStyle/>
          <a:p>
            <a:pPr algn="ctr">
              <a:spcBef>
                <a:spcPct val="50000"/>
              </a:spcBef>
            </a:pPr>
            <a:r>
              <a:rPr lang="en-US" dirty="0">
                <a:solidFill>
                  <a:schemeClr val="bg1"/>
                </a:solidFill>
              </a:rPr>
              <a:t>RS-485</a:t>
            </a:r>
            <a:endParaRPr lang="ru-RU" dirty="0">
              <a:solidFill>
                <a:schemeClr val="bg1"/>
              </a:solidFill>
            </a:endParaRPr>
          </a:p>
        </p:txBody>
      </p:sp>
      <p:sp>
        <p:nvSpPr>
          <p:cNvPr id="64" name="Text Box 37"/>
          <p:cNvSpPr txBox="1">
            <a:spLocks noChangeArrowheads="1"/>
          </p:cNvSpPr>
          <p:nvPr/>
        </p:nvSpPr>
        <p:spPr bwMode="auto">
          <a:xfrm>
            <a:off x="3909319" y="5201672"/>
            <a:ext cx="302072" cy="169578"/>
          </a:xfrm>
          <a:prstGeom prst="rect">
            <a:avLst/>
          </a:prstGeom>
          <a:noFill/>
          <a:ln w="9525">
            <a:noFill/>
            <a:miter lim="800000"/>
            <a:headEnd/>
            <a:tailEnd/>
          </a:ln>
        </p:spPr>
        <p:txBody>
          <a:bodyPr wrap="square" lIns="0" tIns="0" rIns="0" bIns="0">
            <a:spAutoFit/>
          </a:bodyPr>
          <a:lstStyle/>
          <a:p>
            <a:pPr>
              <a:spcBef>
                <a:spcPct val="50000"/>
              </a:spcBef>
            </a:pPr>
            <a:r>
              <a:rPr lang="ru-RU" sz="1200" dirty="0">
                <a:latin typeface="Calibri" pitchFamily="34" charset="0"/>
              </a:rPr>
              <a:t>ЭПТ</a:t>
            </a:r>
          </a:p>
        </p:txBody>
      </p:sp>
      <p:sp>
        <p:nvSpPr>
          <p:cNvPr id="65" name="Line 70"/>
          <p:cNvSpPr>
            <a:spLocks noChangeShapeType="1"/>
          </p:cNvSpPr>
          <p:nvPr/>
        </p:nvSpPr>
        <p:spPr bwMode="auto">
          <a:xfrm>
            <a:off x="3012645" y="2357388"/>
            <a:ext cx="1008000" cy="0"/>
          </a:xfrm>
          <a:prstGeom prst="line">
            <a:avLst/>
          </a:prstGeom>
          <a:noFill/>
          <a:ln w="19050">
            <a:solidFill>
              <a:schemeClr val="tx1"/>
            </a:solidFill>
            <a:round/>
            <a:headEnd/>
            <a:tailEnd/>
          </a:ln>
        </p:spPr>
        <p:txBody>
          <a:bodyPr/>
          <a:lstStyle/>
          <a:p>
            <a:endParaRPr lang="ru-RU" dirty="0"/>
          </a:p>
        </p:txBody>
      </p:sp>
      <p:sp>
        <p:nvSpPr>
          <p:cNvPr id="66" name="Line 72"/>
          <p:cNvSpPr>
            <a:spLocks noChangeShapeType="1"/>
          </p:cNvSpPr>
          <p:nvPr/>
        </p:nvSpPr>
        <p:spPr bwMode="auto">
          <a:xfrm>
            <a:off x="2941209" y="2164736"/>
            <a:ext cx="0" cy="394232"/>
          </a:xfrm>
          <a:prstGeom prst="line">
            <a:avLst/>
          </a:prstGeom>
          <a:noFill/>
          <a:ln w="19050">
            <a:solidFill>
              <a:schemeClr val="tx1"/>
            </a:solidFill>
            <a:round/>
            <a:headEnd/>
            <a:tailEnd type="triangle" w="med" len="med"/>
          </a:ln>
        </p:spPr>
        <p:txBody>
          <a:bodyPr/>
          <a:lstStyle/>
          <a:p>
            <a:endParaRPr lang="ru-RU" dirty="0"/>
          </a:p>
        </p:txBody>
      </p:sp>
      <p:sp>
        <p:nvSpPr>
          <p:cNvPr id="67" name="Line 73"/>
          <p:cNvSpPr>
            <a:spLocks noChangeShapeType="1"/>
          </p:cNvSpPr>
          <p:nvPr/>
        </p:nvSpPr>
        <p:spPr bwMode="auto">
          <a:xfrm>
            <a:off x="2941209" y="2172921"/>
            <a:ext cx="1080000" cy="0"/>
          </a:xfrm>
          <a:prstGeom prst="line">
            <a:avLst/>
          </a:prstGeom>
          <a:noFill/>
          <a:ln w="19050">
            <a:solidFill>
              <a:schemeClr val="tx1"/>
            </a:solidFill>
            <a:round/>
            <a:headEnd/>
            <a:tailEnd/>
          </a:ln>
        </p:spPr>
        <p:txBody>
          <a:bodyPr/>
          <a:lstStyle/>
          <a:p>
            <a:endParaRPr lang="ru-RU" dirty="0"/>
          </a:p>
        </p:txBody>
      </p:sp>
      <p:sp>
        <p:nvSpPr>
          <p:cNvPr id="68" name="Line 74"/>
          <p:cNvSpPr>
            <a:spLocks noChangeShapeType="1"/>
          </p:cNvSpPr>
          <p:nvPr/>
        </p:nvSpPr>
        <p:spPr bwMode="auto">
          <a:xfrm rot="10800000">
            <a:off x="3062807" y="2777825"/>
            <a:ext cx="936000" cy="0"/>
          </a:xfrm>
          <a:prstGeom prst="line">
            <a:avLst/>
          </a:prstGeom>
          <a:noFill/>
          <a:ln w="19050">
            <a:solidFill>
              <a:schemeClr val="tx1"/>
            </a:solidFill>
            <a:round/>
            <a:headEnd/>
            <a:tailEnd type="triangle" w="med" len="med"/>
          </a:ln>
        </p:spPr>
        <p:txBody>
          <a:bodyPr/>
          <a:lstStyle/>
          <a:p>
            <a:endParaRPr lang="ru-RU" dirty="0"/>
          </a:p>
        </p:txBody>
      </p:sp>
      <p:sp>
        <p:nvSpPr>
          <p:cNvPr id="69" name="Line 75"/>
          <p:cNvSpPr>
            <a:spLocks noChangeShapeType="1"/>
          </p:cNvSpPr>
          <p:nvPr/>
        </p:nvSpPr>
        <p:spPr bwMode="auto">
          <a:xfrm>
            <a:off x="3012646" y="2349203"/>
            <a:ext cx="0" cy="229003"/>
          </a:xfrm>
          <a:prstGeom prst="line">
            <a:avLst/>
          </a:prstGeom>
          <a:noFill/>
          <a:ln w="19050">
            <a:solidFill>
              <a:schemeClr val="tx1"/>
            </a:solidFill>
            <a:round/>
            <a:headEnd/>
            <a:tailEnd type="triangle" w="med" len="med"/>
          </a:ln>
        </p:spPr>
        <p:txBody>
          <a:bodyPr/>
          <a:lstStyle/>
          <a:p>
            <a:endParaRPr lang="ru-RU" dirty="0"/>
          </a:p>
        </p:txBody>
      </p:sp>
      <p:sp>
        <p:nvSpPr>
          <p:cNvPr id="70" name="Text Box 77"/>
          <p:cNvSpPr txBox="1">
            <a:spLocks noChangeArrowheads="1"/>
          </p:cNvSpPr>
          <p:nvPr/>
        </p:nvSpPr>
        <p:spPr bwMode="auto">
          <a:xfrm>
            <a:off x="3503580" y="2193746"/>
            <a:ext cx="402944" cy="168600"/>
          </a:xfrm>
          <a:prstGeom prst="rect">
            <a:avLst/>
          </a:prstGeom>
          <a:noFill/>
          <a:ln w="9525">
            <a:noFill/>
            <a:miter lim="800000"/>
            <a:headEnd/>
            <a:tailEnd/>
          </a:ln>
        </p:spPr>
        <p:txBody>
          <a:bodyPr wrap="square" lIns="0" tIns="0" rIns="0" bIns="0">
            <a:spAutoFit/>
          </a:bodyPr>
          <a:lstStyle/>
          <a:p>
            <a:pPr>
              <a:spcBef>
                <a:spcPct val="50000"/>
              </a:spcBef>
            </a:pPr>
            <a:r>
              <a:rPr lang="ru-RU" sz="1200" dirty="0">
                <a:latin typeface="Calibri" pitchFamily="34" charset="0"/>
              </a:rPr>
              <a:t>ЭДТ</a:t>
            </a:r>
          </a:p>
        </p:txBody>
      </p:sp>
      <p:sp>
        <p:nvSpPr>
          <p:cNvPr id="71" name="Text Box 78"/>
          <p:cNvSpPr txBox="1">
            <a:spLocks noChangeArrowheads="1"/>
          </p:cNvSpPr>
          <p:nvPr/>
        </p:nvSpPr>
        <p:spPr bwMode="auto">
          <a:xfrm>
            <a:off x="3485636" y="2616897"/>
            <a:ext cx="322262" cy="168600"/>
          </a:xfrm>
          <a:prstGeom prst="rect">
            <a:avLst/>
          </a:prstGeom>
          <a:noFill/>
          <a:ln w="9525">
            <a:noFill/>
            <a:miter lim="800000"/>
            <a:headEnd/>
            <a:tailEnd/>
          </a:ln>
        </p:spPr>
        <p:txBody>
          <a:bodyPr wrap="square" lIns="0" tIns="0" rIns="0" bIns="0">
            <a:spAutoFit/>
          </a:bodyPr>
          <a:lstStyle/>
          <a:p>
            <a:pPr>
              <a:spcBef>
                <a:spcPct val="50000"/>
              </a:spcBef>
            </a:pPr>
            <a:r>
              <a:rPr lang="ru-RU" sz="1200" dirty="0">
                <a:latin typeface="Calibri" pitchFamily="34" charset="0"/>
              </a:rPr>
              <a:t>ХВП </a:t>
            </a:r>
          </a:p>
        </p:txBody>
      </p:sp>
      <p:grpSp>
        <p:nvGrpSpPr>
          <p:cNvPr id="72" name="Группа 76"/>
          <p:cNvGrpSpPr>
            <a:grpSpLocks/>
          </p:cNvGrpSpPr>
          <p:nvPr/>
        </p:nvGrpSpPr>
        <p:grpSpPr bwMode="auto">
          <a:xfrm rot="16200000" flipH="1" flipV="1">
            <a:off x="2045311" y="1505008"/>
            <a:ext cx="569609" cy="930275"/>
            <a:chOff x="90153" y="1236371"/>
            <a:chExt cx="793641" cy="1118016"/>
          </a:xfrm>
        </p:grpSpPr>
        <p:pic>
          <p:nvPicPr>
            <p:cNvPr id="278" name="Рисунок 77" descr="ДД ТЦ (1-1).jpg"/>
            <p:cNvPicPr>
              <a:picLocks noChangeAspect="1"/>
            </p:cNvPicPr>
            <p:nvPr/>
          </p:nvPicPr>
          <p:blipFill>
            <a:blip r:embed="rId5" cstate="print"/>
            <a:srcRect/>
            <a:stretch>
              <a:fillRect/>
            </a:stretch>
          </p:blipFill>
          <p:spPr bwMode="auto">
            <a:xfrm>
              <a:off x="90153" y="1236371"/>
              <a:ext cx="412075" cy="976348"/>
            </a:xfrm>
            <a:prstGeom prst="rect">
              <a:avLst/>
            </a:prstGeom>
            <a:noFill/>
            <a:ln w="9525">
              <a:noFill/>
              <a:miter lim="800000"/>
              <a:headEnd/>
              <a:tailEnd/>
            </a:ln>
          </p:spPr>
        </p:pic>
        <p:pic>
          <p:nvPicPr>
            <p:cNvPr id="279" name="Рисунок 78" descr="ДД ТЦ (1-1).jpg"/>
            <p:cNvPicPr>
              <a:picLocks noChangeAspect="1"/>
            </p:cNvPicPr>
            <p:nvPr/>
          </p:nvPicPr>
          <p:blipFill>
            <a:blip r:embed="rId5" cstate="print"/>
            <a:srcRect/>
            <a:stretch>
              <a:fillRect/>
            </a:stretch>
          </p:blipFill>
          <p:spPr bwMode="auto">
            <a:xfrm>
              <a:off x="471719" y="1378039"/>
              <a:ext cx="412075" cy="976348"/>
            </a:xfrm>
            <a:prstGeom prst="rect">
              <a:avLst/>
            </a:prstGeom>
            <a:noFill/>
            <a:ln w="9525">
              <a:noFill/>
              <a:miter lim="800000"/>
              <a:headEnd/>
              <a:tailEnd/>
            </a:ln>
          </p:spPr>
        </p:pic>
      </p:grpSp>
      <p:sp>
        <p:nvSpPr>
          <p:cNvPr id="73" name="Text Box 11"/>
          <p:cNvSpPr txBox="1">
            <a:spLocks noChangeArrowheads="1"/>
          </p:cNvSpPr>
          <p:nvPr/>
        </p:nvSpPr>
        <p:spPr bwMode="auto">
          <a:xfrm>
            <a:off x="3563938" y="4278728"/>
            <a:ext cx="806450" cy="244945"/>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600" dirty="0">
                <a:latin typeface="Calibri" pitchFamily="34" charset="0"/>
              </a:rPr>
              <a:t>БС-ЦКР</a:t>
            </a:r>
          </a:p>
        </p:txBody>
      </p:sp>
      <p:sp>
        <p:nvSpPr>
          <p:cNvPr id="74" name="Rectangle 68"/>
          <p:cNvSpPr>
            <a:spLocks noChangeArrowheads="1"/>
          </p:cNvSpPr>
          <p:nvPr/>
        </p:nvSpPr>
        <p:spPr bwMode="auto">
          <a:xfrm>
            <a:off x="1323975" y="5248365"/>
            <a:ext cx="1289050" cy="1049354"/>
          </a:xfrm>
          <a:prstGeom prst="rect">
            <a:avLst/>
          </a:prstGeom>
          <a:noFill/>
          <a:ln w="9525">
            <a:noFill/>
            <a:miter lim="800000"/>
            <a:headEnd/>
            <a:tailEnd/>
          </a:ln>
        </p:spPr>
        <p:txBody>
          <a:bodyPr wrap="none" anchor="ctr"/>
          <a:lstStyle/>
          <a:p>
            <a:endParaRPr lang="ru-RU" dirty="0"/>
          </a:p>
        </p:txBody>
      </p:sp>
      <p:sp>
        <p:nvSpPr>
          <p:cNvPr id="75" name="Line 43"/>
          <p:cNvSpPr>
            <a:spLocks noChangeShapeType="1"/>
          </p:cNvSpPr>
          <p:nvPr/>
        </p:nvSpPr>
        <p:spPr bwMode="auto">
          <a:xfrm>
            <a:off x="6632575" y="5357069"/>
            <a:ext cx="252413" cy="0"/>
          </a:xfrm>
          <a:prstGeom prst="line">
            <a:avLst/>
          </a:prstGeom>
          <a:noFill/>
          <a:ln w="28575">
            <a:solidFill>
              <a:srgbClr val="EF692D"/>
            </a:solidFill>
            <a:round/>
            <a:headEnd/>
            <a:tailEnd type="stealth" w="lg" len="lg"/>
          </a:ln>
        </p:spPr>
        <p:txBody>
          <a:bodyPr/>
          <a:lstStyle/>
          <a:p>
            <a:endParaRPr lang="ru-RU" dirty="0"/>
          </a:p>
        </p:txBody>
      </p:sp>
      <p:pic>
        <p:nvPicPr>
          <p:cNvPr id="76" name="Рисунок 150" descr="Д__ЛБПП.JPG"/>
          <p:cNvPicPr>
            <a:picLocks noChangeAspect="1"/>
          </p:cNvPicPr>
          <p:nvPr/>
        </p:nvPicPr>
        <p:blipFill>
          <a:blip r:embed="rId6" cstate="print"/>
          <a:srcRect l="2534" t="2562" r="2534" b="3601"/>
          <a:stretch>
            <a:fillRect/>
          </a:stretch>
        </p:blipFill>
        <p:spPr bwMode="auto">
          <a:xfrm>
            <a:off x="402585" y="1705834"/>
            <a:ext cx="855985" cy="576830"/>
          </a:xfrm>
          <a:prstGeom prst="rect">
            <a:avLst/>
          </a:prstGeom>
          <a:noFill/>
          <a:ln w="9525">
            <a:noFill/>
            <a:miter lim="800000"/>
            <a:headEnd/>
            <a:tailEnd/>
          </a:ln>
        </p:spPr>
      </p:pic>
      <p:grpSp>
        <p:nvGrpSpPr>
          <p:cNvPr id="77" name="Группа 153"/>
          <p:cNvGrpSpPr>
            <a:grpSpLocks/>
          </p:cNvGrpSpPr>
          <p:nvPr/>
        </p:nvGrpSpPr>
        <p:grpSpPr bwMode="auto">
          <a:xfrm>
            <a:off x="401782" y="2440776"/>
            <a:ext cx="1731818" cy="537457"/>
            <a:chOff x="5442913" y="0"/>
            <a:chExt cx="1979574" cy="665952"/>
          </a:xfrm>
        </p:grpSpPr>
        <p:pic>
          <p:nvPicPr>
            <p:cNvPr id="276" name="Рисунок 154" descr="ПМ-САУТ-ЦМ-485 на ВЛ11к-067.jpg"/>
            <p:cNvPicPr>
              <a:picLocks noChangeAspect="1"/>
            </p:cNvPicPr>
            <p:nvPr/>
          </p:nvPicPr>
          <p:blipFill>
            <a:blip r:embed="rId7" cstate="print"/>
            <a:srcRect/>
            <a:stretch>
              <a:fillRect/>
            </a:stretch>
          </p:blipFill>
          <p:spPr bwMode="auto">
            <a:xfrm>
              <a:off x="5442913" y="0"/>
              <a:ext cx="1979574" cy="665952"/>
            </a:xfrm>
            <a:prstGeom prst="rect">
              <a:avLst/>
            </a:prstGeom>
            <a:noFill/>
            <a:ln w="9525">
              <a:noFill/>
              <a:miter lim="800000"/>
              <a:headEnd/>
              <a:tailEnd/>
            </a:ln>
          </p:spPr>
        </p:pic>
        <p:sp>
          <p:nvSpPr>
            <p:cNvPr id="277" name="Text Box 48"/>
            <p:cNvSpPr txBox="1">
              <a:spLocks noChangeArrowheads="1"/>
            </p:cNvSpPr>
            <p:nvPr/>
          </p:nvSpPr>
          <p:spPr bwMode="auto">
            <a:xfrm>
              <a:off x="5458898" y="0"/>
              <a:ext cx="452505" cy="267685"/>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600" dirty="0">
                  <a:solidFill>
                    <a:schemeClr val="bg1"/>
                  </a:solidFill>
                  <a:latin typeface="Calibri" pitchFamily="34" charset="0"/>
                </a:rPr>
                <a:t>ПМ</a:t>
              </a:r>
            </a:p>
          </p:txBody>
        </p:sp>
      </p:grpSp>
      <p:cxnSp>
        <p:nvCxnSpPr>
          <p:cNvPr id="78" name="AutoShape 53"/>
          <p:cNvCxnSpPr>
            <a:cxnSpLocks noChangeShapeType="1"/>
          </p:cNvCxnSpPr>
          <p:nvPr/>
        </p:nvCxnSpPr>
        <p:spPr bwMode="auto">
          <a:xfrm rot="5400000" flipV="1">
            <a:off x="2412974" y="2160387"/>
            <a:ext cx="723094" cy="0"/>
          </a:xfrm>
          <a:prstGeom prst="straightConnector1">
            <a:avLst/>
          </a:prstGeom>
          <a:noFill/>
          <a:ln w="19050">
            <a:solidFill>
              <a:schemeClr val="tx1"/>
            </a:solidFill>
            <a:round/>
            <a:headEnd/>
            <a:tailEnd type="triangle" w="med" len="med"/>
          </a:ln>
        </p:spPr>
      </p:cxnSp>
      <p:cxnSp>
        <p:nvCxnSpPr>
          <p:cNvPr id="79" name="AutoShape 53"/>
          <p:cNvCxnSpPr>
            <a:cxnSpLocks noChangeShapeType="1"/>
          </p:cNvCxnSpPr>
          <p:nvPr/>
        </p:nvCxnSpPr>
        <p:spPr bwMode="auto">
          <a:xfrm rot="5400000" flipV="1">
            <a:off x="2477861" y="2304390"/>
            <a:ext cx="394415" cy="0"/>
          </a:xfrm>
          <a:prstGeom prst="straightConnector1">
            <a:avLst/>
          </a:prstGeom>
          <a:noFill/>
          <a:ln w="19050">
            <a:solidFill>
              <a:schemeClr val="tx1"/>
            </a:solidFill>
            <a:round/>
            <a:headEnd/>
            <a:tailEnd type="triangle" w="med" len="med"/>
          </a:ln>
        </p:spPr>
      </p:cxnSp>
      <p:sp>
        <p:nvSpPr>
          <p:cNvPr id="80" name="Line 12"/>
          <p:cNvSpPr>
            <a:spLocks noChangeShapeType="1"/>
          </p:cNvSpPr>
          <p:nvPr/>
        </p:nvSpPr>
        <p:spPr bwMode="auto">
          <a:xfrm rot="16200000" flipV="1">
            <a:off x="2344903" y="3090958"/>
            <a:ext cx="329011" cy="0"/>
          </a:xfrm>
          <a:prstGeom prst="line">
            <a:avLst/>
          </a:prstGeom>
          <a:noFill/>
          <a:ln w="76200">
            <a:solidFill>
              <a:srgbClr val="0000FF"/>
            </a:solidFill>
            <a:round/>
            <a:headEnd type="triangle" w="sm" len="sm"/>
            <a:tailEnd type="triangle" w="sm" len="sm"/>
          </a:ln>
        </p:spPr>
        <p:txBody>
          <a:bodyPr/>
          <a:lstStyle/>
          <a:p>
            <a:endParaRPr lang="ru-RU" dirty="0"/>
          </a:p>
        </p:txBody>
      </p:sp>
      <p:sp>
        <p:nvSpPr>
          <p:cNvPr id="81" name="Line 12"/>
          <p:cNvSpPr>
            <a:spLocks noChangeShapeType="1"/>
          </p:cNvSpPr>
          <p:nvPr/>
        </p:nvSpPr>
        <p:spPr bwMode="auto">
          <a:xfrm rot="16200000" flipV="1">
            <a:off x="1029294" y="3102553"/>
            <a:ext cx="329011" cy="0"/>
          </a:xfrm>
          <a:prstGeom prst="line">
            <a:avLst/>
          </a:prstGeom>
          <a:noFill/>
          <a:ln w="76200">
            <a:solidFill>
              <a:srgbClr val="0000FF"/>
            </a:solidFill>
            <a:round/>
            <a:headEnd type="triangle" w="sm" len="sm"/>
            <a:tailEnd type="triangle" w="sm" len="sm"/>
          </a:ln>
        </p:spPr>
        <p:txBody>
          <a:bodyPr/>
          <a:lstStyle/>
          <a:p>
            <a:endParaRPr lang="ru-RU" dirty="0"/>
          </a:p>
        </p:txBody>
      </p:sp>
      <p:pic>
        <p:nvPicPr>
          <p:cNvPr id="82" name="Рисунок 190" descr="питание САУТ вкл обр для пр.jpg"/>
          <p:cNvPicPr>
            <a:picLocks noChangeAspect="1"/>
          </p:cNvPicPr>
          <p:nvPr/>
        </p:nvPicPr>
        <p:blipFill>
          <a:blip r:embed="rId8" cstate="print"/>
          <a:srcRect/>
          <a:stretch>
            <a:fillRect/>
          </a:stretch>
        </p:blipFill>
        <p:spPr bwMode="auto">
          <a:xfrm>
            <a:off x="5907186" y="4807290"/>
            <a:ext cx="350773" cy="320255"/>
          </a:xfrm>
          <a:prstGeom prst="rect">
            <a:avLst/>
          </a:prstGeom>
          <a:noFill/>
          <a:ln w="9525">
            <a:noFill/>
            <a:miter lim="800000"/>
            <a:headEnd/>
            <a:tailEnd/>
          </a:ln>
        </p:spPr>
      </p:pic>
      <p:sp>
        <p:nvSpPr>
          <p:cNvPr id="83" name="Text Box 11"/>
          <p:cNvSpPr txBox="1">
            <a:spLocks noChangeArrowheads="1"/>
          </p:cNvSpPr>
          <p:nvPr/>
        </p:nvSpPr>
        <p:spPr bwMode="auto">
          <a:xfrm>
            <a:off x="356326" y="5001431"/>
            <a:ext cx="828675" cy="442063"/>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i="1" dirty="0">
                <a:latin typeface="+mn-lt"/>
              </a:rPr>
              <a:t>19,6КГц…</a:t>
            </a:r>
          </a:p>
          <a:p>
            <a:pPr algn="ctr">
              <a:spcBef>
                <a:spcPct val="50000"/>
              </a:spcBef>
            </a:pPr>
            <a:r>
              <a:rPr lang="ru-RU" sz="1200" i="1" dirty="0">
                <a:latin typeface="+mn-lt"/>
              </a:rPr>
              <a:t>…31КГц</a:t>
            </a:r>
          </a:p>
        </p:txBody>
      </p:sp>
      <p:sp>
        <p:nvSpPr>
          <p:cNvPr id="84" name="Text Box 31"/>
          <p:cNvSpPr txBox="1">
            <a:spLocks noChangeArrowheads="1"/>
          </p:cNvSpPr>
          <p:nvPr/>
        </p:nvSpPr>
        <p:spPr bwMode="auto">
          <a:xfrm>
            <a:off x="3611563" y="5582509"/>
            <a:ext cx="558655" cy="168655"/>
          </a:xfrm>
          <a:prstGeom prst="rect">
            <a:avLst/>
          </a:prstGeom>
          <a:noFill/>
          <a:ln w="9525">
            <a:noFill/>
            <a:miter lim="800000"/>
            <a:headEnd/>
            <a:tailEnd/>
          </a:ln>
        </p:spPr>
        <p:txBody>
          <a:bodyPr wrap="square" lIns="0" tIns="0" rIns="0" bIns="0">
            <a:spAutoFit/>
          </a:bodyPr>
          <a:lstStyle/>
          <a:p>
            <a:pPr>
              <a:spcBef>
                <a:spcPct val="50000"/>
              </a:spcBef>
            </a:pPr>
            <a:r>
              <a:rPr lang="ru-RU" sz="1200" dirty="0">
                <a:latin typeface="Calibri" pitchFamily="34" charset="0"/>
              </a:rPr>
              <a:t>О. Тяги</a:t>
            </a:r>
          </a:p>
        </p:txBody>
      </p:sp>
      <p:sp>
        <p:nvSpPr>
          <p:cNvPr id="85" name="Text Box 31"/>
          <p:cNvSpPr txBox="1">
            <a:spLocks noChangeArrowheads="1"/>
          </p:cNvSpPr>
          <p:nvPr/>
        </p:nvSpPr>
        <p:spPr bwMode="auto">
          <a:xfrm>
            <a:off x="2750510" y="3775214"/>
            <a:ext cx="357822" cy="337199"/>
          </a:xfrm>
          <a:prstGeom prst="rect">
            <a:avLst/>
          </a:prstGeom>
          <a:noFill/>
          <a:ln w="9525">
            <a:noFill/>
            <a:miter lim="800000"/>
            <a:headEnd/>
            <a:tailEnd/>
          </a:ln>
        </p:spPr>
        <p:txBody>
          <a:bodyPr wrap="square" lIns="0" tIns="0" rIns="0" bIns="0">
            <a:spAutoFit/>
          </a:bodyPr>
          <a:lstStyle/>
          <a:p>
            <a:pPr>
              <a:spcBef>
                <a:spcPct val="50000"/>
              </a:spcBef>
            </a:pPr>
            <a:r>
              <a:rPr lang="ru-RU" sz="1200" dirty="0">
                <a:latin typeface="Calibri" pitchFamily="34" charset="0"/>
              </a:rPr>
              <a:t>Упр. ЭПК</a:t>
            </a:r>
          </a:p>
        </p:txBody>
      </p:sp>
      <p:sp>
        <p:nvSpPr>
          <p:cNvPr id="86" name="Text Box 31"/>
          <p:cNvSpPr txBox="1">
            <a:spLocks noChangeArrowheads="1"/>
          </p:cNvSpPr>
          <p:nvPr/>
        </p:nvSpPr>
        <p:spPr bwMode="auto">
          <a:xfrm>
            <a:off x="2620695" y="5202374"/>
            <a:ext cx="284162" cy="168129"/>
          </a:xfrm>
          <a:prstGeom prst="rect">
            <a:avLst/>
          </a:prstGeom>
          <a:noFill/>
          <a:ln w="9525">
            <a:noFill/>
            <a:miter lim="800000"/>
            <a:headEnd/>
            <a:tailEnd/>
          </a:ln>
        </p:spPr>
        <p:txBody>
          <a:bodyPr lIns="0" tIns="0" rIns="0" bIns="0">
            <a:spAutoFit/>
          </a:bodyPr>
          <a:lstStyle/>
          <a:p>
            <a:pPr>
              <a:spcBef>
                <a:spcPct val="50000"/>
              </a:spcBef>
            </a:pPr>
            <a:r>
              <a:rPr lang="ru-RU" sz="1200" dirty="0">
                <a:latin typeface="Calibri" pitchFamily="34" charset="0"/>
              </a:rPr>
              <a:t>Рур</a:t>
            </a:r>
          </a:p>
        </p:txBody>
      </p:sp>
      <p:sp>
        <p:nvSpPr>
          <p:cNvPr id="87" name="Text Box 31"/>
          <p:cNvSpPr txBox="1">
            <a:spLocks noChangeArrowheads="1"/>
          </p:cNvSpPr>
          <p:nvPr/>
        </p:nvSpPr>
        <p:spPr bwMode="auto">
          <a:xfrm>
            <a:off x="2700754" y="1841804"/>
            <a:ext cx="313196" cy="168600"/>
          </a:xfrm>
          <a:prstGeom prst="rect">
            <a:avLst/>
          </a:prstGeom>
          <a:noFill/>
          <a:ln w="9525">
            <a:noFill/>
            <a:miter lim="800000"/>
            <a:headEnd/>
            <a:tailEnd/>
          </a:ln>
        </p:spPr>
        <p:txBody>
          <a:bodyPr wrap="square" lIns="0" tIns="0" rIns="0" bIns="0">
            <a:spAutoFit/>
          </a:bodyPr>
          <a:lstStyle/>
          <a:p>
            <a:pPr algn="r">
              <a:spcBef>
                <a:spcPct val="50000"/>
              </a:spcBef>
            </a:pPr>
            <a:r>
              <a:rPr lang="ru-RU" sz="1200" dirty="0">
                <a:latin typeface="Calibri" pitchFamily="34" charset="0"/>
              </a:rPr>
              <a:t>Ртц</a:t>
            </a:r>
          </a:p>
        </p:txBody>
      </p:sp>
      <p:sp>
        <p:nvSpPr>
          <p:cNvPr id="88" name="Text Box 11"/>
          <p:cNvSpPr txBox="1">
            <a:spLocks noChangeArrowheads="1"/>
          </p:cNvSpPr>
          <p:nvPr/>
        </p:nvSpPr>
        <p:spPr bwMode="auto">
          <a:xfrm>
            <a:off x="340300" y="2697449"/>
            <a:ext cx="1931843" cy="188513"/>
          </a:xfrm>
          <a:prstGeom prst="rect">
            <a:avLst/>
          </a:prstGeom>
          <a:noFill/>
          <a:ln w="12700" algn="ctr">
            <a:noFill/>
            <a:miter lim="800000"/>
            <a:headEnd/>
            <a:tailEnd/>
          </a:ln>
        </p:spPr>
        <p:txBody>
          <a:bodyPr wrap="square" lIns="18000" tIns="10800" rIns="18000" bIns="10800">
            <a:spAutoFit/>
          </a:bodyPr>
          <a:lstStyle/>
          <a:p>
            <a:pPr algn="ctr">
              <a:spcBef>
                <a:spcPct val="50000"/>
              </a:spcBef>
            </a:pPr>
            <a:r>
              <a:rPr lang="en-US" sz="1200" i="1" dirty="0">
                <a:solidFill>
                  <a:srgbClr val="77FFD2"/>
                </a:solidFill>
                <a:latin typeface="Calibri" pitchFamily="34" charset="0"/>
              </a:rPr>
              <a:t>S, V</a:t>
            </a:r>
            <a:r>
              <a:rPr lang="ru-RU" sz="1200" i="1" dirty="0">
                <a:solidFill>
                  <a:srgbClr val="77FFD2"/>
                </a:solidFill>
                <a:latin typeface="Calibri" pitchFamily="34" charset="0"/>
              </a:rPr>
              <a:t>пр, </a:t>
            </a:r>
            <a:r>
              <a:rPr lang="en-US" sz="1200" i="1" dirty="0">
                <a:solidFill>
                  <a:srgbClr val="77FFD2"/>
                </a:solidFill>
                <a:latin typeface="Calibri" pitchFamily="34" charset="0"/>
              </a:rPr>
              <a:t>V</a:t>
            </a:r>
            <a:r>
              <a:rPr lang="ru-RU" sz="1200" i="1" dirty="0">
                <a:solidFill>
                  <a:srgbClr val="77FFD2"/>
                </a:solidFill>
                <a:latin typeface="Calibri" pitchFamily="34" charset="0"/>
              </a:rPr>
              <a:t>Ф, </a:t>
            </a:r>
            <a:r>
              <a:rPr lang="el-GR" sz="1200" i="1" dirty="0">
                <a:solidFill>
                  <a:srgbClr val="77FFD2"/>
                </a:solidFill>
                <a:latin typeface="Calibri" pitchFamily="34" charset="0"/>
              </a:rPr>
              <a:t>θ</a:t>
            </a:r>
            <a:r>
              <a:rPr lang="ru-RU" sz="1200" i="1" dirty="0">
                <a:solidFill>
                  <a:srgbClr val="77FFD2"/>
                </a:solidFill>
                <a:latin typeface="Calibri" pitchFamily="34" charset="0"/>
              </a:rPr>
              <a:t>р, запр.Отп.</a:t>
            </a:r>
          </a:p>
        </p:txBody>
      </p:sp>
      <p:sp>
        <p:nvSpPr>
          <p:cNvPr id="89" name="Text Box 11"/>
          <p:cNvSpPr txBox="1">
            <a:spLocks noChangeArrowheads="1"/>
          </p:cNvSpPr>
          <p:nvPr/>
        </p:nvSpPr>
        <p:spPr bwMode="auto">
          <a:xfrm>
            <a:off x="369163" y="1881060"/>
            <a:ext cx="863600" cy="188420"/>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i="1" dirty="0"/>
              <a:t>Д-ЛБПП</a:t>
            </a:r>
          </a:p>
        </p:txBody>
      </p:sp>
      <p:sp>
        <p:nvSpPr>
          <p:cNvPr id="90" name="Text Box 37"/>
          <p:cNvSpPr txBox="1">
            <a:spLocks noChangeArrowheads="1"/>
          </p:cNvSpPr>
          <p:nvPr/>
        </p:nvSpPr>
        <p:spPr bwMode="auto">
          <a:xfrm>
            <a:off x="3881521" y="4830576"/>
            <a:ext cx="427903" cy="337199"/>
          </a:xfrm>
          <a:prstGeom prst="rect">
            <a:avLst/>
          </a:prstGeom>
          <a:noFill/>
          <a:ln w="9525">
            <a:noFill/>
            <a:miter lim="800000"/>
            <a:headEnd/>
            <a:tailEnd/>
          </a:ln>
        </p:spPr>
        <p:txBody>
          <a:bodyPr wrap="square" lIns="0" tIns="0" rIns="0" bIns="0">
            <a:spAutoFit/>
          </a:bodyPr>
          <a:lstStyle/>
          <a:p>
            <a:pPr>
              <a:spcBef>
                <a:spcPct val="50000"/>
              </a:spcBef>
            </a:pPr>
            <a:r>
              <a:rPr lang="ru-RU" sz="1200" dirty="0">
                <a:latin typeface="Calibri" pitchFamily="34" charset="0"/>
              </a:rPr>
              <a:t>Тэпт, Пэпт</a:t>
            </a:r>
          </a:p>
        </p:txBody>
      </p:sp>
      <p:sp>
        <p:nvSpPr>
          <p:cNvPr id="91" name="Text Box 31"/>
          <p:cNvSpPr txBox="1">
            <a:spLocks noChangeArrowheads="1"/>
          </p:cNvSpPr>
          <p:nvPr/>
        </p:nvSpPr>
        <p:spPr bwMode="auto">
          <a:xfrm>
            <a:off x="4780532" y="4417644"/>
            <a:ext cx="574675" cy="169578"/>
          </a:xfrm>
          <a:prstGeom prst="rect">
            <a:avLst/>
          </a:prstGeom>
          <a:noFill/>
          <a:ln w="9525">
            <a:noFill/>
            <a:miter lim="800000"/>
            <a:headEnd/>
            <a:tailEnd/>
          </a:ln>
        </p:spPr>
        <p:txBody>
          <a:bodyPr lIns="0" tIns="0" rIns="0" bIns="0">
            <a:spAutoFit/>
          </a:bodyPr>
          <a:lstStyle/>
          <a:p>
            <a:pPr>
              <a:spcBef>
                <a:spcPct val="50000"/>
              </a:spcBef>
            </a:pPr>
            <a:r>
              <a:rPr lang="ru-RU" sz="1200" dirty="0">
                <a:latin typeface="Calibri" pitchFamily="34" charset="0"/>
              </a:rPr>
              <a:t>Упр.ЭПК</a:t>
            </a:r>
          </a:p>
        </p:txBody>
      </p:sp>
      <p:sp>
        <p:nvSpPr>
          <p:cNvPr id="92" name="Text Box 31"/>
          <p:cNvSpPr txBox="1">
            <a:spLocks noChangeArrowheads="1"/>
          </p:cNvSpPr>
          <p:nvPr/>
        </p:nvSpPr>
        <p:spPr bwMode="auto">
          <a:xfrm>
            <a:off x="6121147" y="4585530"/>
            <a:ext cx="381000" cy="172476"/>
          </a:xfrm>
          <a:prstGeom prst="rect">
            <a:avLst/>
          </a:prstGeom>
          <a:noFill/>
          <a:ln w="9525">
            <a:noFill/>
            <a:miter lim="800000"/>
            <a:headEnd/>
            <a:tailEnd/>
          </a:ln>
        </p:spPr>
        <p:txBody>
          <a:bodyPr lIns="0" tIns="0" rIns="0" bIns="0">
            <a:spAutoFit/>
          </a:bodyPr>
          <a:lstStyle/>
          <a:p>
            <a:pPr>
              <a:spcBef>
                <a:spcPct val="50000"/>
              </a:spcBef>
            </a:pPr>
            <a:r>
              <a:rPr lang="ru-RU" sz="1200" dirty="0">
                <a:latin typeface="Calibri" pitchFamily="34" charset="0"/>
              </a:rPr>
              <a:t>Твкл</a:t>
            </a:r>
          </a:p>
        </p:txBody>
      </p:sp>
      <p:sp>
        <p:nvSpPr>
          <p:cNvPr id="93" name="Text Box 48"/>
          <p:cNvSpPr txBox="1">
            <a:spLocks noChangeArrowheads="1"/>
          </p:cNvSpPr>
          <p:nvPr/>
        </p:nvSpPr>
        <p:spPr bwMode="auto">
          <a:xfrm>
            <a:off x="2501476" y="2976877"/>
            <a:ext cx="749300" cy="188513"/>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dirty="0">
                <a:latin typeface="Calibri" pitchFamily="34" charset="0"/>
              </a:rPr>
              <a:t>БС-ЦКР</a:t>
            </a:r>
          </a:p>
        </p:txBody>
      </p:sp>
      <p:sp>
        <p:nvSpPr>
          <p:cNvPr id="94" name="Text Box 31"/>
          <p:cNvSpPr txBox="1">
            <a:spLocks noChangeArrowheads="1"/>
          </p:cNvSpPr>
          <p:nvPr/>
        </p:nvSpPr>
        <p:spPr bwMode="auto">
          <a:xfrm>
            <a:off x="460663" y="3909267"/>
            <a:ext cx="598488" cy="673963"/>
          </a:xfrm>
          <a:prstGeom prst="rect">
            <a:avLst/>
          </a:prstGeom>
          <a:noFill/>
          <a:ln w="9525">
            <a:noFill/>
            <a:miter lim="800000"/>
            <a:headEnd/>
            <a:tailEnd/>
          </a:ln>
        </p:spPr>
        <p:txBody>
          <a:bodyPr lIns="0" tIns="0" rIns="0" bIns="0">
            <a:spAutoFit/>
          </a:bodyPr>
          <a:lstStyle/>
          <a:p>
            <a:pPr algn="r">
              <a:spcBef>
                <a:spcPct val="50000"/>
              </a:spcBef>
            </a:pPr>
            <a:r>
              <a:rPr lang="ru-RU" sz="1200" dirty="0">
                <a:latin typeface="Calibri" pitchFamily="34" charset="0"/>
              </a:rPr>
              <a:t>К20, ОТПРАВ, ПОДТЯГ, ОС</a:t>
            </a:r>
          </a:p>
        </p:txBody>
      </p:sp>
      <p:pic>
        <p:nvPicPr>
          <p:cNvPr id="95" name="Рисунок 365" descr="02 ДК на стенде.jpg"/>
          <p:cNvPicPr>
            <a:picLocks noChangeAspect="1"/>
          </p:cNvPicPr>
          <p:nvPr/>
        </p:nvPicPr>
        <p:blipFill>
          <a:blip r:embed="rId9" cstate="print"/>
          <a:srcRect/>
          <a:stretch>
            <a:fillRect/>
          </a:stretch>
        </p:blipFill>
        <p:spPr bwMode="auto">
          <a:xfrm flipH="1">
            <a:off x="5693935" y="1421775"/>
            <a:ext cx="930777" cy="843395"/>
          </a:xfrm>
          <a:prstGeom prst="rect">
            <a:avLst/>
          </a:prstGeom>
          <a:noFill/>
          <a:ln w="9525">
            <a:noFill/>
            <a:miter lim="800000"/>
            <a:headEnd/>
            <a:tailEnd/>
          </a:ln>
        </p:spPr>
      </p:pic>
      <p:pic>
        <p:nvPicPr>
          <p:cNvPr id="96" name="Рисунок 245" descr="БС-АЛС вид.bmp"/>
          <p:cNvPicPr>
            <a:picLocks noChangeAspect="1"/>
          </p:cNvPicPr>
          <p:nvPr/>
        </p:nvPicPr>
        <p:blipFill>
          <a:blip r:embed="rId10" cstate="print"/>
          <a:srcRect l="3850" t="462" r="4695" b="1669"/>
          <a:stretch>
            <a:fillRect/>
          </a:stretch>
        </p:blipFill>
        <p:spPr bwMode="auto">
          <a:xfrm>
            <a:off x="7525904" y="2530769"/>
            <a:ext cx="732993" cy="556202"/>
          </a:xfrm>
          <a:prstGeom prst="rect">
            <a:avLst/>
          </a:prstGeom>
          <a:noFill/>
          <a:ln w="9525">
            <a:noFill/>
            <a:miter lim="800000"/>
            <a:headEnd/>
            <a:tailEnd/>
          </a:ln>
        </p:spPr>
      </p:pic>
      <p:sp>
        <p:nvSpPr>
          <p:cNvPr id="97" name="Line 36"/>
          <p:cNvSpPr>
            <a:spLocks noChangeShapeType="1"/>
          </p:cNvSpPr>
          <p:nvPr/>
        </p:nvSpPr>
        <p:spPr bwMode="auto">
          <a:xfrm rot="16200000" flipH="1">
            <a:off x="6795830" y="2169558"/>
            <a:ext cx="0" cy="1620000"/>
          </a:xfrm>
          <a:prstGeom prst="line">
            <a:avLst/>
          </a:prstGeom>
          <a:noFill/>
          <a:ln w="19050">
            <a:solidFill>
              <a:schemeClr val="tx1"/>
            </a:solidFill>
            <a:round/>
            <a:headEnd/>
            <a:tailEnd type="triangle" w="med" len="med"/>
          </a:ln>
        </p:spPr>
        <p:txBody>
          <a:bodyPr/>
          <a:lstStyle/>
          <a:p>
            <a:endParaRPr lang="ru-RU" dirty="0"/>
          </a:p>
        </p:txBody>
      </p:sp>
      <p:sp>
        <p:nvSpPr>
          <p:cNvPr id="98" name="Line 36"/>
          <p:cNvSpPr>
            <a:spLocks noChangeShapeType="1"/>
          </p:cNvSpPr>
          <p:nvPr/>
        </p:nvSpPr>
        <p:spPr bwMode="auto">
          <a:xfrm rot="10800000" flipH="1">
            <a:off x="5991278" y="2217792"/>
            <a:ext cx="0" cy="328679"/>
          </a:xfrm>
          <a:prstGeom prst="line">
            <a:avLst/>
          </a:prstGeom>
          <a:noFill/>
          <a:ln w="19050">
            <a:solidFill>
              <a:schemeClr val="tx1"/>
            </a:solidFill>
            <a:round/>
            <a:headEnd/>
            <a:tailEnd type="triangle" w="med" len="med"/>
          </a:ln>
        </p:spPr>
        <p:txBody>
          <a:bodyPr/>
          <a:lstStyle/>
          <a:p>
            <a:endParaRPr lang="ru-RU" dirty="0"/>
          </a:p>
        </p:txBody>
      </p:sp>
      <p:sp>
        <p:nvSpPr>
          <p:cNvPr id="99" name="Line 12"/>
          <p:cNvSpPr>
            <a:spLocks noChangeShapeType="1"/>
          </p:cNvSpPr>
          <p:nvPr/>
        </p:nvSpPr>
        <p:spPr bwMode="auto">
          <a:xfrm rot="5400000" flipH="1" flipV="1">
            <a:off x="7985435" y="3107995"/>
            <a:ext cx="329011" cy="0"/>
          </a:xfrm>
          <a:prstGeom prst="line">
            <a:avLst/>
          </a:prstGeom>
          <a:noFill/>
          <a:ln w="76200">
            <a:solidFill>
              <a:srgbClr val="0000FF"/>
            </a:solidFill>
            <a:round/>
            <a:headEnd type="triangle" w="sm" len="sm"/>
            <a:tailEnd type="triangle" w="sm" len="sm"/>
          </a:ln>
        </p:spPr>
        <p:txBody>
          <a:bodyPr/>
          <a:lstStyle/>
          <a:p>
            <a:endParaRPr lang="ru-RU" dirty="0"/>
          </a:p>
        </p:txBody>
      </p:sp>
      <p:sp>
        <p:nvSpPr>
          <p:cNvPr id="100" name="Text Box 31"/>
          <p:cNvSpPr txBox="1">
            <a:spLocks noChangeArrowheads="1"/>
          </p:cNvSpPr>
          <p:nvPr/>
        </p:nvSpPr>
        <p:spPr bwMode="auto">
          <a:xfrm flipH="1">
            <a:off x="7358495" y="1765636"/>
            <a:ext cx="862013" cy="169578"/>
          </a:xfrm>
          <a:prstGeom prst="rect">
            <a:avLst/>
          </a:prstGeom>
          <a:noFill/>
          <a:ln w="9525">
            <a:noFill/>
            <a:miter lim="800000"/>
            <a:headEnd/>
            <a:tailEnd/>
          </a:ln>
        </p:spPr>
        <p:txBody>
          <a:bodyPr lIns="0" tIns="0" rIns="0" bIns="0">
            <a:spAutoFit/>
          </a:bodyPr>
          <a:lstStyle/>
          <a:p>
            <a:pPr>
              <a:spcBef>
                <a:spcPct val="50000"/>
              </a:spcBef>
            </a:pPr>
            <a:r>
              <a:rPr lang="ru-RU" sz="1200" dirty="0">
                <a:latin typeface="Calibri" pitchFamily="34" charset="0"/>
              </a:rPr>
              <a:t>З, Ж, КЖ, К, Б</a:t>
            </a:r>
          </a:p>
        </p:txBody>
      </p:sp>
      <p:sp>
        <p:nvSpPr>
          <p:cNvPr id="101" name="Text Box 31"/>
          <p:cNvSpPr txBox="1">
            <a:spLocks noChangeArrowheads="1"/>
          </p:cNvSpPr>
          <p:nvPr/>
        </p:nvSpPr>
        <p:spPr bwMode="auto">
          <a:xfrm flipH="1">
            <a:off x="6014080" y="2809502"/>
            <a:ext cx="350786" cy="168129"/>
          </a:xfrm>
          <a:prstGeom prst="rect">
            <a:avLst/>
          </a:prstGeom>
          <a:noFill/>
          <a:ln w="9525">
            <a:noFill/>
            <a:miter lim="800000"/>
            <a:headEnd/>
            <a:tailEnd/>
          </a:ln>
        </p:spPr>
        <p:txBody>
          <a:bodyPr wrap="square" lIns="0" tIns="0" rIns="0" bIns="0">
            <a:spAutoFit/>
          </a:bodyPr>
          <a:lstStyle/>
          <a:p>
            <a:pPr>
              <a:spcBef>
                <a:spcPct val="50000"/>
              </a:spcBef>
            </a:pPr>
            <a:r>
              <a:rPr lang="ru-RU" sz="1200" dirty="0">
                <a:latin typeface="Calibri" pitchFamily="34" charset="0"/>
              </a:rPr>
              <a:t>РБ-3</a:t>
            </a:r>
          </a:p>
        </p:txBody>
      </p:sp>
      <p:sp>
        <p:nvSpPr>
          <p:cNvPr id="102" name="Text Box 31"/>
          <p:cNvSpPr txBox="1">
            <a:spLocks noChangeArrowheads="1"/>
          </p:cNvSpPr>
          <p:nvPr/>
        </p:nvSpPr>
        <p:spPr bwMode="auto">
          <a:xfrm flipH="1">
            <a:off x="7167393" y="2070444"/>
            <a:ext cx="254211" cy="168600"/>
          </a:xfrm>
          <a:prstGeom prst="rect">
            <a:avLst/>
          </a:prstGeom>
          <a:noFill/>
          <a:ln w="9525">
            <a:noFill/>
            <a:miter lim="800000"/>
            <a:headEnd/>
            <a:tailEnd/>
          </a:ln>
        </p:spPr>
        <p:txBody>
          <a:bodyPr wrap="square" lIns="0" tIns="0" rIns="0" bIns="0">
            <a:spAutoFit/>
          </a:bodyPr>
          <a:lstStyle/>
          <a:p>
            <a:pPr>
              <a:spcBef>
                <a:spcPct val="50000"/>
              </a:spcBef>
            </a:pPr>
            <a:r>
              <a:rPr lang="ru-RU" sz="1200" dirty="0">
                <a:latin typeface="Calibri" pitchFamily="34" charset="0"/>
              </a:rPr>
              <a:t>ИФ</a:t>
            </a:r>
          </a:p>
        </p:txBody>
      </p:sp>
      <p:sp>
        <p:nvSpPr>
          <p:cNvPr id="103" name="Text Box 48"/>
          <p:cNvSpPr txBox="1">
            <a:spLocks noChangeArrowheads="1"/>
          </p:cNvSpPr>
          <p:nvPr/>
        </p:nvSpPr>
        <p:spPr bwMode="auto">
          <a:xfrm flipH="1">
            <a:off x="6539345" y="1535852"/>
            <a:ext cx="749300" cy="243497"/>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600" dirty="0">
                <a:latin typeface="Calibri" pitchFamily="34" charset="0"/>
              </a:rPr>
              <a:t>АЛСН</a:t>
            </a:r>
          </a:p>
        </p:txBody>
      </p:sp>
      <p:sp>
        <p:nvSpPr>
          <p:cNvPr id="104" name="Text Box 48"/>
          <p:cNvSpPr txBox="1">
            <a:spLocks noChangeArrowheads="1"/>
          </p:cNvSpPr>
          <p:nvPr/>
        </p:nvSpPr>
        <p:spPr bwMode="auto">
          <a:xfrm flipH="1">
            <a:off x="7594459" y="2285034"/>
            <a:ext cx="749300" cy="188513"/>
          </a:xfrm>
          <a:prstGeom prst="rect">
            <a:avLst/>
          </a:prstGeom>
          <a:solidFill>
            <a:schemeClr val="bg1"/>
          </a:solidFill>
          <a:ln w="12700" algn="ctr">
            <a:noFill/>
            <a:miter lim="800000"/>
            <a:headEnd/>
            <a:tailEnd/>
          </a:ln>
        </p:spPr>
        <p:txBody>
          <a:bodyPr lIns="18000" tIns="10800" rIns="18000" bIns="10800">
            <a:spAutoFit/>
          </a:bodyPr>
          <a:lstStyle/>
          <a:p>
            <a:pPr algn="ctr">
              <a:spcBef>
                <a:spcPct val="50000"/>
              </a:spcBef>
            </a:pPr>
            <a:r>
              <a:rPr lang="ru-RU" sz="1200" dirty="0">
                <a:latin typeface="Calibri" pitchFamily="34" charset="0"/>
              </a:rPr>
              <a:t>БС-АЛС</a:t>
            </a:r>
          </a:p>
        </p:txBody>
      </p:sp>
      <p:sp>
        <p:nvSpPr>
          <p:cNvPr id="105" name="Овал 104"/>
          <p:cNvSpPr/>
          <p:nvPr/>
        </p:nvSpPr>
        <p:spPr>
          <a:xfrm flipH="1">
            <a:off x="5965040" y="2519657"/>
            <a:ext cx="50989" cy="4655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106" name="Группа 176"/>
          <p:cNvGrpSpPr/>
          <p:nvPr/>
        </p:nvGrpSpPr>
        <p:grpSpPr>
          <a:xfrm>
            <a:off x="6062235" y="2231725"/>
            <a:ext cx="263525" cy="435685"/>
            <a:chOff x="9151794" y="560739"/>
            <a:chExt cx="263525" cy="477203"/>
          </a:xfrm>
        </p:grpSpPr>
        <p:grpSp>
          <p:nvGrpSpPr>
            <p:cNvPr id="263" name="Группа 523"/>
            <p:cNvGrpSpPr>
              <a:grpSpLocks/>
            </p:cNvGrpSpPr>
            <p:nvPr/>
          </p:nvGrpSpPr>
          <p:grpSpPr bwMode="auto">
            <a:xfrm flipH="1">
              <a:off x="9151794" y="704107"/>
              <a:ext cx="263525" cy="333835"/>
              <a:chOff x="4952273" y="1597444"/>
              <a:chExt cx="383177" cy="483904"/>
            </a:xfrm>
          </p:grpSpPr>
          <p:sp>
            <p:nvSpPr>
              <p:cNvPr id="269" name="Выноска со стрелкой вниз 268"/>
              <p:cNvSpPr/>
              <p:nvPr/>
            </p:nvSpPr>
            <p:spPr>
              <a:xfrm>
                <a:off x="4952273" y="1597444"/>
                <a:ext cx="383177" cy="483904"/>
              </a:xfrm>
              <a:prstGeom prst="downArrowCallout">
                <a:avLst>
                  <a:gd name="adj1" fmla="val 21825"/>
                  <a:gd name="adj2" fmla="val 49603"/>
                  <a:gd name="adj3" fmla="val 25000"/>
                  <a:gd name="adj4" fmla="val 82556"/>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nvGrpSpPr>
              <p:cNvPr id="270" name="Группа 506"/>
              <p:cNvGrpSpPr>
                <a:grpSpLocks/>
              </p:cNvGrpSpPr>
              <p:nvPr/>
            </p:nvGrpSpPr>
            <p:grpSpPr bwMode="auto">
              <a:xfrm>
                <a:off x="5026138" y="1680953"/>
                <a:ext cx="235446" cy="55227"/>
                <a:chOff x="5023235" y="1680953"/>
                <a:chExt cx="235446" cy="55227"/>
              </a:xfrm>
            </p:grpSpPr>
            <p:sp>
              <p:nvSpPr>
                <p:cNvPr id="274" name="Овал 273"/>
                <p:cNvSpPr/>
                <p:nvPr/>
              </p:nvSpPr>
              <p:spPr>
                <a:xfrm>
                  <a:off x="5023235" y="1680953"/>
                  <a:ext cx="55399" cy="55227"/>
                </a:xfrm>
                <a:prstGeom prst="ellipse">
                  <a:avLst/>
                </a:prstGeom>
                <a:solidFill>
                  <a:srgbClr val="FFFF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275" name="Овал 274"/>
                <p:cNvSpPr/>
                <p:nvPr/>
              </p:nvSpPr>
              <p:spPr>
                <a:xfrm>
                  <a:off x="5203282" y="1680953"/>
                  <a:ext cx="55399" cy="55227"/>
                </a:xfrm>
                <a:prstGeom prst="ellipse">
                  <a:avLst/>
                </a:prstGeom>
                <a:solidFill>
                  <a:srgbClr val="FFFF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grpSp>
            <p:nvGrpSpPr>
              <p:cNvPr id="271" name="Группа 507"/>
              <p:cNvGrpSpPr>
                <a:grpSpLocks/>
              </p:cNvGrpSpPr>
              <p:nvPr/>
            </p:nvGrpSpPr>
            <p:grpSpPr bwMode="auto">
              <a:xfrm>
                <a:off x="5026138" y="1858140"/>
                <a:ext cx="235446" cy="55227"/>
                <a:chOff x="5023235" y="1681067"/>
                <a:chExt cx="235446" cy="55227"/>
              </a:xfrm>
            </p:grpSpPr>
            <p:sp>
              <p:nvSpPr>
                <p:cNvPr id="272" name="Овал 219"/>
                <p:cNvSpPr/>
                <p:nvPr/>
              </p:nvSpPr>
              <p:spPr>
                <a:xfrm>
                  <a:off x="5023235" y="1681067"/>
                  <a:ext cx="55399" cy="55227"/>
                </a:xfrm>
                <a:prstGeom prst="ellipse">
                  <a:avLst/>
                </a:prstGeom>
                <a:solidFill>
                  <a:srgbClr val="FFFF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273" name="Овал 272"/>
                <p:cNvSpPr/>
                <p:nvPr/>
              </p:nvSpPr>
              <p:spPr>
                <a:xfrm>
                  <a:off x="5203282" y="1681067"/>
                  <a:ext cx="55399" cy="55227"/>
                </a:xfrm>
                <a:prstGeom prst="ellipse">
                  <a:avLst/>
                </a:prstGeom>
                <a:solidFill>
                  <a:srgbClr val="FFFF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grpSp>
        <p:sp>
          <p:nvSpPr>
            <p:cNvPr id="264" name="Прямоугольник 263"/>
            <p:cNvSpPr/>
            <p:nvPr/>
          </p:nvSpPr>
          <p:spPr bwMode="auto">
            <a:xfrm flipH="1">
              <a:off x="9264507" y="580744"/>
              <a:ext cx="41275" cy="377825"/>
            </a:xfrm>
            <a:prstGeom prst="rect">
              <a:avLst/>
            </a:prstGeom>
            <a:gradFill flip="none" rotWithShape="1">
              <a:gsLst>
                <a:gs pos="0">
                  <a:schemeClr val="accent1">
                    <a:shade val="30000"/>
                    <a:satMod val="115000"/>
                  </a:schemeClr>
                </a:gs>
                <a:gs pos="65000">
                  <a:schemeClr val="bg1">
                    <a:lumMod val="95000"/>
                  </a:schemeClr>
                </a:gs>
                <a:gs pos="100000">
                  <a:schemeClr val="bg1">
                    <a:lumMod val="65000"/>
                  </a:schemeClr>
                </a:gs>
              </a:gsLst>
              <a:lin ang="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265" name="Прямоугольник 264"/>
            <p:cNvSpPr/>
            <p:nvPr/>
          </p:nvSpPr>
          <p:spPr bwMode="auto">
            <a:xfrm flipH="1">
              <a:off x="9201007" y="798232"/>
              <a:ext cx="168275" cy="39687"/>
            </a:xfrm>
            <a:prstGeom prst="rect">
              <a:avLst/>
            </a:prstGeom>
            <a:solidFill>
              <a:srgbClr val="FFFF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nvGrpSpPr>
            <p:cNvPr id="266" name="Группа 517"/>
            <p:cNvGrpSpPr>
              <a:grpSpLocks/>
            </p:cNvGrpSpPr>
            <p:nvPr/>
          </p:nvGrpSpPr>
          <p:grpSpPr bwMode="auto">
            <a:xfrm flipH="1">
              <a:off x="9191482" y="560739"/>
              <a:ext cx="187325" cy="100011"/>
              <a:chOff x="4994856" y="1401575"/>
              <a:chExt cx="272052" cy="144853"/>
            </a:xfrm>
          </p:grpSpPr>
          <p:sp>
            <p:nvSpPr>
              <p:cNvPr id="267" name="Дуга 266"/>
              <p:cNvSpPr/>
              <p:nvPr/>
            </p:nvSpPr>
            <p:spPr>
              <a:xfrm flipH="1">
                <a:off x="4994856" y="1401575"/>
                <a:ext cx="272052" cy="144853"/>
              </a:xfrm>
              <a:prstGeom prst="arc">
                <a:avLst>
                  <a:gd name="adj1" fmla="val 10799987"/>
                  <a:gd name="adj2" fmla="val 0"/>
                </a:avLst>
              </a:prstGeom>
              <a:solidFill>
                <a:srgbClr val="800000"/>
              </a:solidFill>
              <a:ln>
                <a:solidFill>
                  <a:srgbClr val="8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dirty="0"/>
              </a:p>
            </p:txBody>
          </p:sp>
          <p:sp>
            <p:nvSpPr>
              <p:cNvPr id="268" name="Прямоугольник 267"/>
              <p:cNvSpPr/>
              <p:nvPr/>
            </p:nvSpPr>
            <p:spPr>
              <a:xfrm flipH="1">
                <a:off x="4994856" y="1461358"/>
                <a:ext cx="272052" cy="45986"/>
              </a:xfrm>
              <a:prstGeom prst="rect">
                <a:avLst/>
              </a:prstGeom>
              <a:solidFill>
                <a:srgbClr val="800000"/>
              </a:solidFill>
              <a:ln>
                <a:solidFill>
                  <a:srgbClr val="8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dirty="0"/>
              </a:p>
            </p:txBody>
          </p:sp>
        </p:grpSp>
      </p:grpSp>
      <p:cxnSp>
        <p:nvCxnSpPr>
          <p:cNvPr id="107" name="Прямая соединительная линия 188"/>
          <p:cNvCxnSpPr>
            <a:cxnSpLocks noChangeShapeType="1"/>
          </p:cNvCxnSpPr>
          <p:nvPr/>
        </p:nvCxnSpPr>
        <p:spPr bwMode="auto">
          <a:xfrm rot="10800000" flipH="1" flipV="1">
            <a:off x="5997354" y="2546911"/>
            <a:ext cx="108000" cy="0"/>
          </a:xfrm>
          <a:prstGeom prst="line">
            <a:avLst/>
          </a:prstGeom>
          <a:noFill/>
          <a:ln w="19050">
            <a:solidFill>
              <a:schemeClr val="tx1"/>
            </a:solidFill>
            <a:round/>
            <a:headEnd/>
            <a:tailEnd/>
          </a:ln>
        </p:spPr>
      </p:cxnSp>
      <p:cxnSp>
        <p:nvCxnSpPr>
          <p:cNvPr id="108" name="Прямая соединительная линия 255"/>
          <p:cNvCxnSpPr>
            <a:cxnSpLocks noChangeShapeType="1"/>
          </p:cNvCxnSpPr>
          <p:nvPr/>
        </p:nvCxnSpPr>
        <p:spPr bwMode="auto">
          <a:xfrm flipH="1" flipV="1">
            <a:off x="6457789" y="1937651"/>
            <a:ext cx="1980000" cy="0"/>
          </a:xfrm>
          <a:prstGeom prst="line">
            <a:avLst/>
          </a:prstGeom>
          <a:noFill/>
          <a:ln w="19050">
            <a:solidFill>
              <a:schemeClr val="tx1"/>
            </a:solidFill>
            <a:round/>
            <a:headEnd type="triangle" w="med" len="med"/>
            <a:tailEnd type="none" w="med" len="med"/>
          </a:ln>
        </p:spPr>
      </p:cxnSp>
      <p:pic>
        <p:nvPicPr>
          <p:cNvPr id="109" name="Рисунок 108" descr="01 УК без стенда.JPG"/>
          <p:cNvPicPr>
            <a:picLocks noChangeAspect="1"/>
          </p:cNvPicPr>
          <p:nvPr/>
        </p:nvPicPr>
        <p:blipFill>
          <a:blip r:embed="rId11" cstate="print"/>
          <a:stretch>
            <a:fillRect/>
          </a:stretch>
        </p:blipFill>
        <p:spPr>
          <a:xfrm>
            <a:off x="6495281" y="2209541"/>
            <a:ext cx="887920" cy="695883"/>
          </a:xfrm>
          <a:prstGeom prst="rect">
            <a:avLst/>
          </a:prstGeom>
        </p:spPr>
      </p:pic>
      <p:cxnSp>
        <p:nvCxnSpPr>
          <p:cNvPr id="110" name="Прямая соединительная линия 251"/>
          <p:cNvCxnSpPr>
            <a:cxnSpLocks noChangeShapeType="1"/>
          </p:cNvCxnSpPr>
          <p:nvPr/>
        </p:nvCxnSpPr>
        <p:spPr bwMode="auto">
          <a:xfrm>
            <a:off x="6971542" y="2821921"/>
            <a:ext cx="576000" cy="0"/>
          </a:xfrm>
          <a:prstGeom prst="line">
            <a:avLst/>
          </a:prstGeom>
          <a:noFill/>
          <a:ln w="19050">
            <a:solidFill>
              <a:schemeClr val="tx1"/>
            </a:solidFill>
            <a:round/>
            <a:headEnd/>
            <a:tailEnd type="triangle" w="med" len="med"/>
          </a:ln>
        </p:spPr>
      </p:cxnSp>
      <p:cxnSp>
        <p:nvCxnSpPr>
          <p:cNvPr id="111" name="Прямая соединительная линия 189"/>
          <p:cNvCxnSpPr>
            <a:cxnSpLocks noChangeShapeType="1"/>
          </p:cNvCxnSpPr>
          <p:nvPr/>
        </p:nvCxnSpPr>
        <p:spPr bwMode="auto">
          <a:xfrm rot="5400000" flipH="1" flipV="1">
            <a:off x="5761423" y="2760794"/>
            <a:ext cx="460151" cy="0"/>
          </a:xfrm>
          <a:prstGeom prst="line">
            <a:avLst/>
          </a:prstGeom>
          <a:noFill/>
          <a:ln w="19050">
            <a:solidFill>
              <a:schemeClr val="tx1"/>
            </a:solidFill>
            <a:round/>
            <a:headEnd/>
            <a:tailEnd/>
          </a:ln>
        </p:spPr>
      </p:cxnSp>
      <p:sp>
        <p:nvSpPr>
          <p:cNvPr id="112" name="Овал 111"/>
          <p:cNvSpPr/>
          <p:nvPr/>
        </p:nvSpPr>
        <p:spPr>
          <a:xfrm flipH="1">
            <a:off x="7385894" y="2798015"/>
            <a:ext cx="50989" cy="4655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113" name="Группа 185"/>
          <p:cNvGrpSpPr/>
          <p:nvPr/>
        </p:nvGrpSpPr>
        <p:grpSpPr>
          <a:xfrm>
            <a:off x="3513073" y="6327293"/>
            <a:ext cx="2593908" cy="338168"/>
            <a:chOff x="6420740" y="6016401"/>
            <a:chExt cx="2532404" cy="361611"/>
          </a:xfrm>
        </p:grpSpPr>
        <p:pic>
          <p:nvPicPr>
            <p:cNvPr id="257" name="Рисунок 256" descr="ВЛ11 одна секция 300311обр.jpg"/>
            <p:cNvPicPr>
              <a:picLocks noChangeAspect="1"/>
            </p:cNvPicPr>
            <p:nvPr/>
          </p:nvPicPr>
          <p:blipFill>
            <a:blip r:embed="rId12" cstate="print"/>
            <a:stretch>
              <a:fillRect/>
            </a:stretch>
          </p:blipFill>
          <p:spPr>
            <a:xfrm>
              <a:off x="8080087" y="6016401"/>
              <a:ext cx="815461" cy="349209"/>
            </a:xfrm>
            <a:prstGeom prst="rect">
              <a:avLst/>
            </a:prstGeom>
          </p:spPr>
        </p:pic>
        <p:pic>
          <p:nvPicPr>
            <p:cNvPr id="258" name="Рисунок 257" descr="ВЛ11 одна секц.bmp"/>
            <p:cNvPicPr>
              <a:picLocks noChangeAspect="1"/>
            </p:cNvPicPr>
            <p:nvPr/>
          </p:nvPicPr>
          <p:blipFill>
            <a:blip r:embed="rId13" cstate="print"/>
            <a:stretch>
              <a:fillRect/>
            </a:stretch>
          </p:blipFill>
          <p:spPr>
            <a:xfrm>
              <a:off x="7257249" y="6016401"/>
              <a:ext cx="824224" cy="347042"/>
            </a:xfrm>
            <a:prstGeom prst="rect">
              <a:avLst/>
            </a:prstGeom>
          </p:spPr>
        </p:pic>
        <p:grpSp>
          <p:nvGrpSpPr>
            <p:cNvPr id="259" name="Группа 40"/>
            <p:cNvGrpSpPr/>
            <p:nvPr/>
          </p:nvGrpSpPr>
          <p:grpSpPr>
            <a:xfrm>
              <a:off x="6420740" y="6366617"/>
              <a:ext cx="2532404" cy="11395"/>
              <a:chOff x="6420740" y="6366617"/>
              <a:chExt cx="2532404" cy="11395"/>
            </a:xfrm>
          </p:grpSpPr>
          <p:cxnSp>
            <p:nvCxnSpPr>
              <p:cNvPr id="261" name="Прямая соединительная линия 260"/>
              <p:cNvCxnSpPr/>
              <p:nvPr/>
            </p:nvCxnSpPr>
            <p:spPr>
              <a:xfrm>
                <a:off x="6420740" y="6366617"/>
                <a:ext cx="2529555" cy="56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2" name="Прямая соединительная линия 191"/>
              <p:cNvCxnSpPr/>
              <p:nvPr/>
            </p:nvCxnSpPr>
            <p:spPr>
              <a:xfrm>
                <a:off x="6423589" y="6372315"/>
                <a:ext cx="2529555" cy="5697"/>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pic>
          <p:nvPicPr>
            <p:cNvPr id="260" name="Рисунок 259" descr="ВЛ11 одна секц.bmp"/>
            <p:cNvPicPr>
              <a:picLocks noChangeAspect="1"/>
            </p:cNvPicPr>
            <p:nvPr/>
          </p:nvPicPr>
          <p:blipFill>
            <a:blip r:embed="rId13" cstate="print"/>
            <a:stretch>
              <a:fillRect/>
            </a:stretch>
          </p:blipFill>
          <p:spPr>
            <a:xfrm>
              <a:off x="6442550" y="6016401"/>
              <a:ext cx="824224" cy="347042"/>
            </a:xfrm>
            <a:prstGeom prst="rect">
              <a:avLst/>
            </a:prstGeom>
          </p:spPr>
        </p:pic>
      </p:grpSp>
      <p:sp>
        <p:nvSpPr>
          <p:cNvPr id="114" name="Line 91"/>
          <p:cNvSpPr>
            <a:spLocks noChangeShapeType="1"/>
          </p:cNvSpPr>
          <p:nvPr/>
        </p:nvSpPr>
        <p:spPr bwMode="auto">
          <a:xfrm rot="5400000" flipH="1">
            <a:off x="746588" y="2347228"/>
            <a:ext cx="197116" cy="0"/>
          </a:xfrm>
          <a:prstGeom prst="line">
            <a:avLst/>
          </a:prstGeom>
          <a:noFill/>
          <a:ln w="19050">
            <a:solidFill>
              <a:schemeClr val="tx1"/>
            </a:solidFill>
            <a:round/>
            <a:headEnd/>
            <a:tailEnd type="triangle" w="med" len="med"/>
          </a:ln>
        </p:spPr>
        <p:txBody>
          <a:bodyPr/>
          <a:lstStyle/>
          <a:p>
            <a:endParaRPr lang="ru-RU" dirty="0"/>
          </a:p>
        </p:txBody>
      </p:sp>
      <p:pic>
        <p:nvPicPr>
          <p:cNvPr id="115" name="Рисунок 114" descr="RD 2 обр.jpg"/>
          <p:cNvPicPr>
            <a:picLocks noChangeAspect="1"/>
          </p:cNvPicPr>
          <p:nvPr/>
        </p:nvPicPr>
        <p:blipFill>
          <a:blip r:embed="rId14" cstate="print"/>
          <a:stretch>
            <a:fillRect/>
          </a:stretch>
        </p:blipFill>
        <p:spPr>
          <a:xfrm rot="5400000">
            <a:off x="3044527" y="2075811"/>
            <a:ext cx="597485" cy="244057"/>
          </a:xfrm>
          <a:prstGeom prst="rect">
            <a:avLst/>
          </a:prstGeom>
        </p:spPr>
      </p:pic>
      <p:pic>
        <p:nvPicPr>
          <p:cNvPr id="116" name="Рисунок 115" descr="RD 1 обр (2).JPG"/>
          <p:cNvPicPr>
            <a:picLocks noChangeAspect="1"/>
          </p:cNvPicPr>
          <p:nvPr/>
        </p:nvPicPr>
        <p:blipFill>
          <a:blip r:embed="rId15" cstate="print"/>
          <a:stretch>
            <a:fillRect/>
          </a:stretch>
        </p:blipFill>
        <p:spPr>
          <a:xfrm rot="5400000">
            <a:off x="3109288" y="2647025"/>
            <a:ext cx="458347" cy="239303"/>
          </a:xfrm>
          <a:prstGeom prst="rect">
            <a:avLst/>
          </a:prstGeom>
        </p:spPr>
      </p:pic>
      <p:sp>
        <p:nvSpPr>
          <p:cNvPr id="117" name="Text Box 48"/>
          <p:cNvSpPr txBox="1">
            <a:spLocks noChangeArrowheads="1"/>
          </p:cNvSpPr>
          <p:nvPr/>
        </p:nvSpPr>
        <p:spPr bwMode="auto">
          <a:xfrm>
            <a:off x="1257561" y="1804540"/>
            <a:ext cx="749300" cy="188513"/>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dirty="0">
                <a:latin typeface="Calibri" pitchFamily="34" charset="0"/>
              </a:rPr>
              <a:t>ДД ТЦ</a:t>
            </a:r>
          </a:p>
        </p:txBody>
      </p:sp>
      <p:sp>
        <p:nvSpPr>
          <p:cNvPr id="118" name="Text Box 55"/>
          <p:cNvSpPr txBox="1">
            <a:spLocks noChangeArrowheads="1"/>
          </p:cNvSpPr>
          <p:nvPr/>
        </p:nvSpPr>
        <p:spPr bwMode="auto">
          <a:xfrm>
            <a:off x="3503576" y="1997311"/>
            <a:ext cx="393973" cy="170556"/>
          </a:xfrm>
          <a:prstGeom prst="rect">
            <a:avLst/>
          </a:prstGeom>
          <a:noFill/>
          <a:ln w="9525">
            <a:noFill/>
            <a:miter lim="800000"/>
            <a:headEnd/>
            <a:tailEnd/>
          </a:ln>
        </p:spPr>
        <p:txBody>
          <a:bodyPr wrap="square" lIns="0" tIns="0" rIns="0" bIns="0">
            <a:spAutoFit/>
          </a:bodyPr>
          <a:lstStyle/>
          <a:p>
            <a:pPr>
              <a:spcBef>
                <a:spcPct val="50000"/>
              </a:spcBef>
            </a:pPr>
            <a:r>
              <a:rPr lang="ru-RU" sz="1200" dirty="0">
                <a:latin typeface="Calibri" pitchFamily="34" charset="0"/>
              </a:rPr>
              <a:t>Тяга</a:t>
            </a:r>
          </a:p>
        </p:txBody>
      </p:sp>
      <p:sp>
        <p:nvSpPr>
          <p:cNvPr id="119" name="Text Box 48"/>
          <p:cNvSpPr txBox="1">
            <a:spLocks noChangeArrowheads="1"/>
          </p:cNvSpPr>
          <p:nvPr/>
        </p:nvSpPr>
        <p:spPr bwMode="auto">
          <a:xfrm>
            <a:off x="3214305" y="1740773"/>
            <a:ext cx="376396" cy="188513"/>
          </a:xfrm>
          <a:prstGeom prst="rect">
            <a:avLst/>
          </a:prstGeom>
          <a:noFill/>
          <a:ln w="12700" algn="ctr">
            <a:noFill/>
            <a:miter lim="800000"/>
            <a:headEnd/>
            <a:tailEnd/>
          </a:ln>
        </p:spPr>
        <p:txBody>
          <a:bodyPr wrap="square" lIns="18000" tIns="10800" rIns="18000" bIns="10800">
            <a:spAutoFit/>
          </a:bodyPr>
          <a:lstStyle/>
          <a:p>
            <a:pPr algn="ctr">
              <a:spcBef>
                <a:spcPct val="50000"/>
              </a:spcBef>
            </a:pPr>
            <a:r>
              <a:rPr lang="en-US" sz="1200" dirty="0">
                <a:latin typeface="Calibri" pitchFamily="34" charset="0"/>
              </a:rPr>
              <a:t>RD1</a:t>
            </a:r>
            <a:endParaRPr lang="ru-RU" sz="1200" dirty="0">
              <a:latin typeface="Calibri" pitchFamily="34" charset="0"/>
            </a:endParaRPr>
          </a:p>
        </p:txBody>
      </p:sp>
      <p:sp>
        <p:nvSpPr>
          <p:cNvPr id="120" name="Text Box 48"/>
          <p:cNvSpPr txBox="1">
            <a:spLocks noChangeArrowheads="1"/>
          </p:cNvSpPr>
          <p:nvPr/>
        </p:nvSpPr>
        <p:spPr bwMode="auto">
          <a:xfrm>
            <a:off x="3453914" y="2814539"/>
            <a:ext cx="376396" cy="188513"/>
          </a:xfrm>
          <a:prstGeom prst="rect">
            <a:avLst/>
          </a:prstGeom>
          <a:noFill/>
          <a:ln w="12700" algn="ctr">
            <a:noFill/>
            <a:miter lim="800000"/>
            <a:headEnd/>
            <a:tailEnd/>
          </a:ln>
        </p:spPr>
        <p:txBody>
          <a:bodyPr wrap="square" lIns="18000" tIns="10800" rIns="18000" bIns="10800">
            <a:spAutoFit/>
          </a:bodyPr>
          <a:lstStyle/>
          <a:p>
            <a:pPr algn="ctr">
              <a:spcBef>
                <a:spcPct val="50000"/>
              </a:spcBef>
            </a:pPr>
            <a:r>
              <a:rPr lang="en-US" sz="1200" dirty="0">
                <a:latin typeface="Calibri" pitchFamily="34" charset="0"/>
              </a:rPr>
              <a:t>RD2</a:t>
            </a:r>
            <a:endParaRPr lang="ru-RU" sz="1200" dirty="0">
              <a:latin typeface="Calibri" pitchFamily="34" charset="0"/>
            </a:endParaRPr>
          </a:p>
        </p:txBody>
      </p:sp>
      <p:grpSp>
        <p:nvGrpSpPr>
          <p:cNvPr id="121" name="Группа 176"/>
          <p:cNvGrpSpPr/>
          <p:nvPr/>
        </p:nvGrpSpPr>
        <p:grpSpPr>
          <a:xfrm>
            <a:off x="7345682" y="3812784"/>
            <a:ext cx="1470459" cy="1080259"/>
            <a:chOff x="7345682" y="3539368"/>
            <a:chExt cx="1470459" cy="1183200"/>
          </a:xfrm>
        </p:grpSpPr>
        <p:grpSp>
          <p:nvGrpSpPr>
            <p:cNvPr id="248" name="Группа 161"/>
            <p:cNvGrpSpPr>
              <a:grpSpLocks/>
            </p:cNvGrpSpPr>
            <p:nvPr/>
          </p:nvGrpSpPr>
          <p:grpSpPr bwMode="auto">
            <a:xfrm>
              <a:off x="7345682" y="3539368"/>
              <a:ext cx="1470459" cy="1183200"/>
              <a:chOff x="6127016" y="4279539"/>
              <a:chExt cx="1550605" cy="1233474"/>
            </a:xfrm>
          </p:grpSpPr>
          <p:pic>
            <p:nvPicPr>
              <p:cNvPr id="255" name="Рисунок 162" descr="БС-ДПС обр для презентаций.bmp"/>
              <p:cNvPicPr>
                <a:picLocks noChangeAspect="1"/>
              </p:cNvPicPr>
              <p:nvPr/>
            </p:nvPicPr>
            <p:blipFill>
              <a:blip r:embed="rId16" cstate="print"/>
              <a:srcRect l="-2206"/>
              <a:stretch>
                <a:fillRect/>
              </a:stretch>
            </p:blipFill>
            <p:spPr bwMode="auto">
              <a:xfrm>
                <a:off x="6127016" y="4279539"/>
                <a:ext cx="1465108" cy="1233474"/>
              </a:xfrm>
              <a:prstGeom prst="rect">
                <a:avLst/>
              </a:prstGeom>
              <a:noFill/>
              <a:ln w="9525">
                <a:noFill/>
                <a:miter lim="800000"/>
                <a:headEnd/>
                <a:tailEnd/>
              </a:ln>
            </p:spPr>
          </p:pic>
          <p:sp>
            <p:nvSpPr>
              <p:cNvPr id="256" name="Text Box 48"/>
              <p:cNvSpPr txBox="1">
                <a:spLocks noChangeArrowheads="1"/>
              </p:cNvSpPr>
              <p:nvPr/>
            </p:nvSpPr>
            <p:spPr bwMode="auto">
              <a:xfrm>
                <a:off x="6733905" y="4716438"/>
                <a:ext cx="943716" cy="215250"/>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dirty="0">
                    <a:latin typeface="Calibri" pitchFamily="34" charset="0"/>
                  </a:rPr>
                  <a:t>БС-ДПС</a:t>
                </a:r>
              </a:p>
            </p:txBody>
          </p:sp>
        </p:grpSp>
        <p:grpSp>
          <p:nvGrpSpPr>
            <p:cNvPr id="249" name="Группа 175"/>
            <p:cNvGrpSpPr/>
            <p:nvPr/>
          </p:nvGrpSpPr>
          <p:grpSpPr>
            <a:xfrm>
              <a:off x="7644836" y="4528296"/>
              <a:ext cx="1116233" cy="178783"/>
              <a:chOff x="7644836" y="4528296"/>
              <a:chExt cx="1116233" cy="178783"/>
            </a:xfrm>
          </p:grpSpPr>
          <p:sp>
            <p:nvSpPr>
              <p:cNvPr id="250" name="Прямоугольник 169"/>
              <p:cNvSpPr/>
              <p:nvPr/>
            </p:nvSpPr>
            <p:spPr>
              <a:xfrm>
                <a:off x="8042551" y="4598105"/>
                <a:ext cx="135466" cy="10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51" name="Прямоугольник 170"/>
              <p:cNvSpPr/>
              <p:nvPr/>
            </p:nvSpPr>
            <p:spPr>
              <a:xfrm>
                <a:off x="7827225" y="4572541"/>
                <a:ext cx="135466" cy="10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52" name="Прямоугольник 171"/>
              <p:cNvSpPr/>
              <p:nvPr/>
            </p:nvSpPr>
            <p:spPr>
              <a:xfrm>
                <a:off x="7644836" y="4605479"/>
                <a:ext cx="135466" cy="10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53" name="Прямоугольник 252"/>
              <p:cNvSpPr/>
              <p:nvPr/>
            </p:nvSpPr>
            <p:spPr>
              <a:xfrm>
                <a:off x="8362591" y="4528296"/>
                <a:ext cx="135466" cy="10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54" name="Прямоугольник 253"/>
              <p:cNvSpPr/>
              <p:nvPr/>
            </p:nvSpPr>
            <p:spPr>
              <a:xfrm>
                <a:off x="8625603" y="4528296"/>
                <a:ext cx="135466" cy="10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sp>
        <p:nvSpPr>
          <p:cNvPr id="122" name="Line 26"/>
          <p:cNvSpPr>
            <a:spLocks noChangeShapeType="1"/>
          </p:cNvSpPr>
          <p:nvPr/>
        </p:nvSpPr>
        <p:spPr bwMode="auto">
          <a:xfrm rot="5400000" flipV="1">
            <a:off x="7809278" y="3719673"/>
            <a:ext cx="451419" cy="1298"/>
          </a:xfrm>
          <a:prstGeom prst="line">
            <a:avLst/>
          </a:prstGeom>
          <a:noFill/>
          <a:ln w="76200">
            <a:solidFill>
              <a:srgbClr val="0000FF"/>
            </a:solidFill>
            <a:round/>
            <a:headEnd type="triangle" w="sm" len="sm"/>
            <a:tailEnd type="triangle" w="sm" len="sm"/>
          </a:ln>
        </p:spPr>
        <p:txBody>
          <a:bodyPr/>
          <a:lstStyle/>
          <a:p>
            <a:endParaRPr lang="ru-RU" dirty="0"/>
          </a:p>
        </p:txBody>
      </p:sp>
      <p:grpSp>
        <p:nvGrpSpPr>
          <p:cNvPr id="123" name="Группа 196"/>
          <p:cNvGrpSpPr/>
          <p:nvPr/>
        </p:nvGrpSpPr>
        <p:grpSpPr>
          <a:xfrm>
            <a:off x="6033752" y="5240800"/>
            <a:ext cx="904922" cy="802318"/>
            <a:chOff x="5914736" y="4561608"/>
            <a:chExt cx="1023938" cy="939800"/>
          </a:xfrm>
        </p:grpSpPr>
        <p:pic>
          <p:nvPicPr>
            <p:cNvPr id="245" name="Рисунок 151" descr="ИПЛЭ обр для пр.bmp"/>
            <p:cNvPicPr>
              <a:picLocks noChangeAspect="1"/>
            </p:cNvPicPr>
            <p:nvPr/>
          </p:nvPicPr>
          <p:blipFill>
            <a:blip r:embed="rId17" cstate="print"/>
            <a:srcRect t="4489" r="59686" b="29666"/>
            <a:stretch>
              <a:fillRect/>
            </a:stretch>
          </p:blipFill>
          <p:spPr bwMode="auto">
            <a:xfrm>
              <a:off x="5914736" y="4561608"/>
              <a:ext cx="1023938" cy="939800"/>
            </a:xfrm>
            <a:prstGeom prst="rect">
              <a:avLst/>
            </a:prstGeom>
            <a:noFill/>
            <a:ln w="9525">
              <a:noFill/>
              <a:miter lim="800000"/>
              <a:headEnd/>
              <a:tailEnd/>
            </a:ln>
          </p:spPr>
        </p:pic>
        <p:sp>
          <p:nvSpPr>
            <p:cNvPr id="246" name="Прямоугольник 245"/>
            <p:cNvSpPr/>
            <p:nvPr/>
          </p:nvSpPr>
          <p:spPr>
            <a:xfrm>
              <a:off x="6124350" y="4752237"/>
              <a:ext cx="203200" cy="1862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47" name="Прямоугольник 246"/>
            <p:cNvSpPr/>
            <p:nvPr/>
          </p:nvSpPr>
          <p:spPr>
            <a:xfrm>
              <a:off x="6234225" y="4708967"/>
              <a:ext cx="203200" cy="1862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cxnSp>
        <p:nvCxnSpPr>
          <p:cNvPr id="124" name="AutoShape 42"/>
          <p:cNvCxnSpPr>
            <a:cxnSpLocks noChangeShapeType="1"/>
            <a:stCxn id="246" idx="0"/>
            <a:endCxn id="82" idx="2"/>
          </p:cNvCxnSpPr>
          <p:nvPr/>
        </p:nvCxnSpPr>
        <p:spPr bwMode="auto">
          <a:xfrm rot="16200000" flipV="1">
            <a:off x="6057684" y="5152433"/>
            <a:ext cx="275997" cy="226220"/>
          </a:xfrm>
          <a:prstGeom prst="bentConnector3">
            <a:avLst>
              <a:gd name="adj1" fmla="val 50000"/>
            </a:avLst>
          </a:prstGeom>
          <a:noFill/>
          <a:ln w="19050">
            <a:solidFill>
              <a:schemeClr val="tx1"/>
            </a:solidFill>
            <a:miter lim="800000"/>
            <a:headEnd/>
            <a:tailEnd type="triangle" w="med" len="med"/>
          </a:ln>
        </p:spPr>
      </p:cxnSp>
      <p:grpSp>
        <p:nvGrpSpPr>
          <p:cNvPr id="125" name="Группа 238"/>
          <p:cNvGrpSpPr/>
          <p:nvPr/>
        </p:nvGrpSpPr>
        <p:grpSpPr>
          <a:xfrm>
            <a:off x="3186538" y="3614619"/>
            <a:ext cx="1588240" cy="932244"/>
            <a:chOff x="3186538" y="3550919"/>
            <a:chExt cx="1588240" cy="1021080"/>
          </a:xfrm>
        </p:grpSpPr>
        <p:grpSp>
          <p:nvGrpSpPr>
            <p:cNvPr id="226" name="Группа 135"/>
            <p:cNvGrpSpPr>
              <a:grpSpLocks/>
            </p:cNvGrpSpPr>
            <p:nvPr/>
          </p:nvGrpSpPr>
          <p:grpSpPr bwMode="auto">
            <a:xfrm>
              <a:off x="3186538" y="3550919"/>
              <a:ext cx="1512701" cy="1021080"/>
              <a:chOff x="1792040" y="1738395"/>
              <a:chExt cx="1453219" cy="1051203"/>
            </a:xfrm>
          </p:grpSpPr>
          <p:pic>
            <p:nvPicPr>
              <p:cNvPr id="243" name="Рисунок 112" descr="БЭК2для презентаций.jpg"/>
              <p:cNvPicPr>
                <a:picLocks noChangeAspect="1"/>
              </p:cNvPicPr>
              <p:nvPr/>
            </p:nvPicPr>
            <p:blipFill>
              <a:blip r:embed="rId18" cstate="print"/>
              <a:srcRect/>
              <a:stretch>
                <a:fillRect/>
              </a:stretch>
            </p:blipFill>
            <p:spPr bwMode="auto">
              <a:xfrm>
                <a:off x="1792040" y="1738395"/>
                <a:ext cx="1453219" cy="1051203"/>
              </a:xfrm>
              <a:prstGeom prst="rect">
                <a:avLst/>
              </a:prstGeom>
              <a:noFill/>
              <a:ln w="9525">
                <a:noFill/>
                <a:miter lim="800000"/>
                <a:headEnd/>
                <a:tailEnd/>
              </a:ln>
            </p:spPr>
          </p:pic>
          <p:sp>
            <p:nvSpPr>
              <p:cNvPr id="244" name="Text Box 67"/>
              <p:cNvSpPr txBox="1">
                <a:spLocks noChangeArrowheads="1"/>
              </p:cNvSpPr>
              <p:nvPr/>
            </p:nvSpPr>
            <p:spPr bwMode="auto">
              <a:xfrm>
                <a:off x="2213431" y="2028378"/>
                <a:ext cx="647370" cy="348542"/>
              </a:xfrm>
              <a:prstGeom prst="rect">
                <a:avLst/>
              </a:prstGeom>
              <a:noFill/>
              <a:ln w="12700" algn="ctr">
                <a:noFill/>
                <a:miter lim="800000"/>
                <a:headEnd/>
                <a:tailEnd/>
              </a:ln>
            </p:spPr>
            <p:txBody>
              <a:bodyPr wrap="square">
                <a:spAutoFit/>
              </a:bodyPr>
              <a:lstStyle/>
              <a:p>
                <a:pPr algn="ctr">
                  <a:spcBef>
                    <a:spcPct val="50000"/>
                  </a:spcBef>
                </a:pPr>
                <a:r>
                  <a:rPr lang="ru-RU" sz="1600" dirty="0">
                    <a:latin typeface="Calibri" pitchFamily="34" charset="0"/>
                  </a:rPr>
                  <a:t>БЭК2</a:t>
                </a:r>
              </a:p>
            </p:txBody>
          </p:sp>
        </p:grpSp>
        <p:grpSp>
          <p:nvGrpSpPr>
            <p:cNvPr id="227" name="Группа 237"/>
            <p:cNvGrpSpPr/>
            <p:nvPr/>
          </p:nvGrpSpPr>
          <p:grpSpPr>
            <a:xfrm>
              <a:off x="3330997" y="4412396"/>
              <a:ext cx="499456" cy="91961"/>
              <a:chOff x="3330997" y="4412396"/>
              <a:chExt cx="499456" cy="91961"/>
            </a:xfrm>
            <a:noFill/>
          </p:grpSpPr>
          <p:sp>
            <p:nvSpPr>
              <p:cNvPr id="236" name="Прямоугольник 235"/>
              <p:cNvSpPr/>
              <p:nvPr/>
            </p:nvSpPr>
            <p:spPr>
              <a:xfrm>
                <a:off x="3462083"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37" name="Прямоугольник 236"/>
              <p:cNvSpPr/>
              <p:nvPr/>
            </p:nvSpPr>
            <p:spPr>
              <a:xfrm>
                <a:off x="3532576"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38" name="Прямоугольник 237"/>
              <p:cNvSpPr/>
              <p:nvPr/>
            </p:nvSpPr>
            <p:spPr>
              <a:xfrm>
                <a:off x="3603069"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39" name="Прямоугольник 238"/>
              <p:cNvSpPr/>
              <p:nvPr/>
            </p:nvSpPr>
            <p:spPr>
              <a:xfrm>
                <a:off x="3673562"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40" name="Прямоугольник 239"/>
              <p:cNvSpPr/>
              <p:nvPr/>
            </p:nvSpPr>
            <p:spPr>
              <a:xfrm>
                <a:off x="3744053"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41" name="Прямоугольник 240"/>
              <p:cNvSpPr/>
              <p:nvPr/>
            </p:nvSpPr>
            <p:spPr>
              <a:xfrm>
                <a:off x="3399682"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42" name="Прямоугольник 241"/>
              <p:cNvSpPr/>
              <p:nvPr/>
            </p:nvSpPr>
            <p:spPr>
              <a:xfrm>
                <a:off x="3330997" y="4417905"/>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228" name="Группа 236"/>
            <p:cNvGrpSpPr/>
            <p:nvPr/>
          </p:nvGrpSpPr>
          <p:grpSpPr>
            <a:xfrm>
              <a:off x="3952842" y="4351233"/>
              <a:ext cx="404596" cy="157580"/>
              <a:chOff x="3952842" y="4351233"/>
              <a:chExt cx="404596" cy="157580"/>
            </a:xfrm>
            <a:noFill/>
          </p:grpSpPr>
          <p:sp>
            <p:nvSpPr>
              <p:cNvPr id="230" name="Прямоугольник 229"/>
              <p:cNvSpPr/>
              <p:nvPr/>
            </p:nvSpPr>
            <p:spPr>
              <a:xfrm>
                <a:off x="4090525" y="4409071"/>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31" name="Прямоугольник 230"/>
              <p:cNvSpPr/>
              <p:nvPr/>
            </p:nvSpPr>
            <p:spPr>
              <a:xfrm>
                <a:off x="4154368" y="4409071"/>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32" name="Прямоугольник 231"/>
              <p:cNvSpPr/>
              <p:nvPr/>
            </p:nvSpPr>
            <p:spPr>
              <a:xfrm>
                <a:off x="4099780" y="4351233"/>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33" name="Прямоугольник 232"/>
              <p:cNvSpPr/>
              <p:nvPr/>
            </p:nvSpPr>
            <p:spPr>
              <a:xfrm>
                <a:off x="4271038" y="4356741"/>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34" name="Прямоугольник 233"/>
              <p:cNvSpPr/>
              <p:nvPr/>
            </p:nvSpPr>
            <p:spPr>
              <a:xfrm>
                <a:off x="4026682" y="4409071"/>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35" name="Прямоугольник 234"/>
              <p:cNvSpPr/>
              <p:nvPr/>
            </p:nvSpPr>
            <p:spPr>
              <a:xfrm>
                <a:off x="3952842" y="4422361"/>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29" name="Прямоугольник 228"/>
            <p:cNvSpPr/>
            <p:nvPr/>
          </p:nvSpPr>
          <p:spPr>
            <a:xfrm>
              <a:off x="4688378" y="4369170"/>
              <a:ext cx="86400" cy="86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26" name="Группа 324"/>
          <p:cNvGrpSpPr/>
          <p:nvPr/>
        </p:nvGrpSpPr>
        <p:grpSpPr>
          <a:xfrm>
            <a:off x="4895621" y="1437589"/>
            <a:ext cx="577261" cy="905633"/>
            <a:chOff x="4918081" y="1717964"/>
            <a:chExt cx="577261" cy="991933"/>
          </a:xfrm>
        </p:grpSpPr>
        <p:pic>
          <p:nvPicPr>
            <p:cNvPr id="224" name="Рисунок 52" descr="16 3СЛ-2м на _ВЛ11_обр.bmp"/>
            <p:cNvPicPr>
              <a:picLocks noChangeAspect="1"/>
            </p:cNvPicPr>
            <p:nvPr/>
          </p:nvPicPr>
          <p:blipFill>
            <a:blip r:embed="rId19" cstate="print"/>
            <a:srcRect/>
            <a:stretch>
              <a:fillRect/>
            </a:stretch>
          </p:blipFill>
          <p:spPr bwMode="auto">
            <a:xfrm>
              <a:off x="4918081" y="1717964"/>
              <a:ext cx="577261" cy="991933"/>
            </a:xfrm>
            <a:prstGeom prst="rect">
              <a:avLst/>
            </a:prstGeom>
            <a:noFill/>
            <a:ln w="9525">
              <a:noFill/>
              <a:miter lim="800000"/>
              <a:headEnd/>
              <a:tailEnd/>
            </a:ln>
          </p:spPr>
        </p:pic>
        <p:sp>
          <p:nvSpPr>
            <p:cNvPr id="225" name="Прямоугольник 224"/>
            <p:cNvSpPr/>
            <p:nvPr/>
          </p:nvSpPr>
          <p:spPr>
            <a:xfrm>
              <a:off x="5351533" y="2201906"/>
              <a:ext cx="86400" cy="86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27" name="Группа 247"/>
          <p:cNvGrpSpPr/>
          <p:nvPr/>
        </p:nvGrpSpPr>
        <p:grpSpPr>
          <a:xfrm>
            <a:off x="1974357" y="3739335"/>
            <a:ext cx="748840" cy="787550"/>
            <a:chOff x="1870365" y="3449782"/>
            <a:chExt cx="890155" cy="1025381"/>
          </a:xfrm>
        </p:grpSpPr>
        <p:grpSp>
          <p:nvGrpSpPr>
            <p:cNvPr id="220" name="Группа 123"/>
            <p:cNvGrpSpPr>
              <a:grpSpLocks/>
            </p:cNvGrpSpPr>
            <p:nvPr/>
          </p:nvGrpSpPr>
          <p:grpSpPr bwMode="auto">
            <a:xfrm>
              <a:off x="1870365" y="3449782"/>
              <a:ext cx="890155" cy="1025381"/>
              <a:chOff x="538862" y="2691332"/>
              <a:chExt cx="965915" cy="1140132"/>
            </a:xfrm>
          </p:grpSpPr>
          <p:pic>
            <p:nvPicPr>
              <p:cNvPr id="222" name="Рисунок 124" descr="ЭПК-150 обр.jpg"/>
              <p:cNvPicPr>
                <a:picLocks noChangeAspect="1"/>
              </p:cNvPicPr>
              <p:nvPr/>
            </p:nvPicPr>
            <p:blipFill>
              <a:blip r:embed="rId20" cstate="print"/>
              <a:srcRect l="1392" t="3339" r="2202"/>
              <a:stretch>
                <a:fillRect/>
              </a:stretch>
            </p:blipFill>
            <p:spPr bwMode="auto">
              <a:xfrm>
                <a:off x="538862" y="2691332"/>
                <a:ext cx="965915" cy="1140132"/>
              </a:xfrm>
              <a:prstGeom prst="rect">
                <a:avLst/>
              </a:prstGeom>
              <a:noFill/>
              <a:ln w="9525">
                <a:noFill/>
                <a:miter lim="800000"/>
                <a:headEnd/>
                <a:tailEnd/>
              </a:ln>
            </p:spPr>
          </p:pic>
          <p:sp>
            <p:nvSpPr>
              <p:cNvPr id="223" name="Text Box 92"/>
              <p:cNvSpPr txBox="1">
                <a:spLocks noChangeArrowheads="1"/>
              </p:cNvSpPr>
              <p:nvPr/>
            </p:nvSpPr>
            <p:spPr bwMode="auto">
              <a:xfrm>
                <a:off x="710907" y="3128807"/>
                <a:ext cx="585787" cy="268032"/>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600" dirty="0">
                    <a:solidFill>
                      <a:schemeClr val="bg1"/>
                    </a:solidFill>
                    <a:latin typeface="Calibri" pitchFamily="34" charset="0"/>
                  </a:rPr>
                  <a:t>ЭПК</a:t>
                </a:r>
              </a:p>
            </p:txBody>
          </p:sp>
        </p:grpSp>
        <p:sp>
          <p:nvSpPr>
            <p:cNvPr id="221" name="Прямоугольник 220"/>
            <p:cNvSpPr/>
            <p:nvPr/>
          </p:nvSpPr>
          <p:spPr>
            <a:xfrm>
              <a:off x="2650215" y="3942828"/>
              <a:ext cx="86400" cy="86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cxnSp>
        <p:nvCxnSpPr>
          <p:cNvPr id="128" name="AutoShape 42"/>
          <p:cNvCxnSpPr>
            <a:cxnSpLocks noChangeShapeType="1"/>
            <a:stCxn id="235" idx="2"/>
            <a:endCxn id="221" idx="3"/>
          </p:cNvCxnSpPr>
          <p:nvPr/>
        </p:nvCxnSpPr>
        <p:spPr bwMode="auto">
          <a:xfrm rot="5400000" flipH="1">
            <a:off x="3180589" y="3673721"/>
            <a:ext cx="337952" cy="1292955"/>
          </a:xfrm>
          <a:prstGeom prst="bentConnector4">
            <a:avLst>
              <a:gd name="adj1" fmla="val -86966"/>
              <a:gd name="adj2" fmla="val 76207"/>
            </a:avLst>
          </a:prstGeom>
          <a:noFill/>
          <a:ln w="19050">
            <a:solidFill>
              <a:schemeClr val="tx1"/>
            </a:solidFill>
            <a:miter lim="800000"/>
            <a:headEnd/>
            <a:tailEnd type="triangle" w="med" len="med"/>
          </a:ln>
        </p:spPr>
      </p:cxnSp>
      <p:cxnSp>
        <p:nvCxnSpPr>
          <p:cNvPr id="129" name="AutoShape 42"/>
          <p:cNvCxnSpPr>
            <a:cxnSpLocks noChangeShapeType="1"/>
            <a:stCxn id="82" idx="0"/>
            <a:endCxn id="239" idx="2"/>
          </p:cNvCxnSpPr>
          <p:nvPr/>
        </p:nvCxnSpPr>
        <p:spPr bwMode="auto">
          <a:xfrm rot="16200000" flipV="1">
            <a:off x="4736062" y="3460777"/>
            <a:ext cx="327214" cy="2365811"/>
          </a:xfrm>
          <a:prstGeom prst="bentConnector3">
            <a:avLst>
              <a:gd name="adj1" fmla="val 50000"/>
            </a:avLst>
          </a:prstGeom>
          <a:noFill/>
          <a:ln w="19050">
            <a:solidFill>
              <a:schemeClr val="tx1"/>
            </a:solidFill>
            <a:miter lim="800000"/>
            <a:headEnd/>
            <a:tailEnd type="triangle" w="med" len="med"/>
          </a:ln>
        </p:spPr>
      </p:cxnSp>
      <p:grpSp>
        <p:nvGrpSpPr>
          <p:cNvPr id="130" name="Группа 294"/>
          <p:cNvGrpSpPr/>
          <p:nvPr/>
        </p:nvGrpSpPr>
        <p:grpSpPr>
          <a:xfrm>
            <a:off x="1052949" y="3780141"/>
            <a:ext cx="589828" cy="1410326"/>
            <a:chOff x="1052949" y="3503614"/>
            <a:chExt cx="589828" cy="1544720"/>
          </a:xfrm>
        </p:grpSpPr>
        <p:grpSp>
          <p:nvGrpSpPr>
            <p:cNvPr id="212" name="Группа 156"/>
            <p:cNvGrpSpPr>
              <a:grpSpLocks/>
            </p:cNvGrpSpPr>
            <p:nvPr/>
          </p:nvGrpSpPr>
          <p:grpSpPr bwMode="auto">
            <a:xfrm>
              <a:off x="1052949" y="3503614"/>
              <a:ext cx="589828" cy="1544720"/>
              <a:chOff x="5577699" y="1958366"/>
              <a:chExt cx="720070" cy="1744309"/>
            </a:xfrm>
          </p:grpSpPr>
          <p:grpSp>
            <p:nvGrpSpPr>
              <p:cNvPr id="216" name="Группа 104"/>
              <p:cNvGrpSpPr>
                <a:grpSpLocks/>
              </p:cNvGrpSpPr>
              <p:nvPr/>
            </p:nvGrpSpPr>
            <p:grpSpPr bwMode="auto">
              <a:xfrm>
                <a:off x="5577699" y="1958366"/>
                <a:ext cx="720070" cy="1744309"/>
                <a:chOff x="5229969" y="2537137"/>
                <a:chExt cx="513046" cy="1242811"/>
              </a:xfrm>
            </p:grpSpPr>
            <p:pic>
              <p:nvPicPr>
                <p:cNvPr id="218" name="Рисунок 159" descr="Копия 06 ПУ-САУТ-ЦМ обр для през не выкл и не вкл бф.jpg"/>
                <p:cNvPicPr>
                  <a:picLocks noChangeAspect="1"/>
                </p:cNvPicPr>
                <p:nvPr/>
              </p:nvPicPr>
              <p:blipFill>
                <a:blip r:embed="rId21" cstate="print"/>
                <a:srcRect/>
                <a:stretch>
                  <a:fillRect/>
                </a:stretch>
              </p:blipFill>
              <p:spPr bwMode="auto">
                <a:xfrm>
                  <a:off x="5229969" y="2537137"/>
                  <a:ext cx="513046" cy="1242811"/>
                </a:xfrm>
                <a:prstGeom prst="rect">
                  <a:avLst/>
                </a:prstGeom>
                <a:noFill/>
                <a:ln w="9525">
                  <a:noFill/>
                  <a:miter lim="800000"/>
                  <a:headEnd/>
                  <a:tailEnd/>
                </a:ln>
              </p:spPr>
            </p:pic>
            <p:sp>
              <p:nvSpPr>
                <p:cNvPr id="219" name="Скругленный прямоугольник 218"/>
                <p:cNvSpPr/>
                <p:nvPr/>
              </p:nvSpPr>
              <p:spPr>
                <a:xfrm rot="600000">
                  <a:off x="5282066" y="3492710"/>
                  <a:ext cx="61158" cy="18094"/>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sp>
            <p:nvSpPr>
              <p:cNvPr id="217" name="Text Box 48"/>
              <p:cNvSpPr txBox="1">
                <a:spLocks noChangeArrowheads="1"/>
              </p:cNvSpPr>
              <p:nvPr/>
            </p:nvSpPr>
            <p:spPr bwMode="auto">
              <a:xfrm>
                <a:off x="5742234" y="2153544"/>
                <a:ext cx="375230" cy="233155"/>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dirty="0">
                    <a:latin typeface="Calibri" pitchFamily="34" charset="0"/>
                  </a:rPr>
                  <a:t>ПУ</a:t>
                </a:r>
              </a:p>
            </p:txBody>
          </p:sp>
        </p:grpSp>
        <p:sp>
          <p:nvSpPr>
            <p:cNvPr id="213" name="Прямоугольник 212"/>
            <p:cNvSpPr/>
            <p:nvPr/>
          </p:nvSpPr>
          <p:spPr>
            <a:xfrm>
              <a:off x="1412765" y="4942686"/>
              <a:ext cx="86400" cy="86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14" name="Прямоугольник 213"/>
            <p:cNvSpPr/>
            <p:nvPr/>
          </p:nvSpPr>
          <p:spPr>
            <a:xfrm>
              <a:off x="1514365" y="4637886"/>
              <a:ext cx="86400" cy="86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15" name="Прямоугольник 214"/>
            <p:cNvSpPr/>
            <p:nvPr/>
          </p:nvSpPr>
          <p:spPr>
            <a:xfrm>
              <a:off x="1311176" y="4891896"/>
              <a:ext cx="86400" cy="86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cxnSp>
        <p:nvCxnSpPr>
          <p:cNvPr id="131" name="AutoShape 42"/>
          <p:cNvCxnSpPr>
            <a:cxnSpLocks noChangeShapeType="1"/>
            <a:stCxn id="241" idx="2"/>
            <a:endCxn id="211" idx="2"/>
          </p:cNvCxnSpPr>
          <p:nvPr/>
        </p:nvCxnSpPr>
        <p:spPr bwMode="auto">
          <a:xfrm rot="16200000" flipH="1">
            <a:off x="2801688" y="5121268"/>
            <a:ext cx="1549754" cy="267367"/>
          </a:xfrm>
          <a:prstGeom prst="bentConnector2">
            <a:avLst/>
          </a:prstGeom>
          <a:noFill/>
          <a:ln w="19050">
            <a:solidFill>
              <a:schemeClr val="tx1"/>
            </a:solidFill>
            <a:miter lim="800000"/>
            <a:headEnd/>
            <a:tailEnd type="triangle" w="med" len="med"/>
          </a:ln>
        </p:spPr>
      </p:cxnSp>
      <p:cxnSp>
        <p:nvCxnSpPr>
          <p:cNvPr id="132" name="AutoShape 42"/>
          <p:cNvCxnSpPr>
            <a:cxnSpLocks noChangeShapeType="1"/>
            <a:stCxn id="203" idx="4"/>
            <a:endCxn id="209" idx="2"/>
          </p:cNvCxnSpPr>
          <p:nvPr/>
        </p:nvCxnSpPr>
        <p:spPr bwMode="auto">
          <a:xfrm rot="16200000" flipH="1">
            <a:off x="4313541" y="5840964"/>
            <a:ext cx="261013" cy="121919"/>
          </a:xfrm>
          <a:prstGeom prst="bentConnector2">
            <a:avLst/>
          </a:prstGeom>
          <a:noFill/>
          <a:ln w="19050">
            <a:solidFill>
              <a:schemeClr val="tx1"/>
            </a:solidFill>
            <a:miter lim="800000"/>
            <a:headEnd/>
            <a:tailEnd type="triangle" w="med" len="med"/>
          </a:ln>
        </p:spPr>
      </p:cxnSp>
      <p:grpSp>
        <p:nvGrpSpPr>
          <p:cNvPr id="133" name="Группа 310"/>
          <p:cNvGrpSpPr/>
          <p:nvPr/>
        </p:nvGrpSpPr>
        <p:grpSpPr>
          <a:xfrm>
            <a:off x="3677062" y="5805455"/>
            <a:ext cx="630939" cy="467624"/>
            <a:chOff x="3522526" y="5721927"/>
            <a:chExt cx="630939" cy="512185"/>
          </a:xfrm>
        </p:grpSpPr>
        <p:pic>
          <p:nvPicPr>
            <p:cNvPr id="210" name="Рисунок 152" descr="РП280 (3) обр для пр.JPG"/>
            <p:cNvPicPr>
              <a:picLocks noChangeAspect="1"/>
            </p:cNvPicPr>
            <p:nvPr/>
          </p:nvPicPr>
          <p:blipFill>
            <a:blip r:embed="rId22" cstate="print"/>
            <a:srcRect/>
            <a:stretch>
              <a:fillRect/>
            </a:stretch>
          </p:blipFill>
          <p:spPr bwMode="auto">
            <a:xfrm>
              <a:off x="3522526" y="5721927"/>
              <a:ext cx="630939" cy="512185"/>
            </a:xfrm>
            <a:prstGeom prst="rect">
              <a:avLst/>
            </a:prstGeom>
            <a:noFill/>
            <a:ln w="9525">
              <a:noFill/>
              <a:miter lim="800000"/>
              <a:headEnd/>
              <a:tailEnd/>
            </a:ln>
          </p:spPr>
        </p:pic>
        <p:sp>
          <p:nvSpPr>
            <p:cNvPr id="211" name="Овал 210"/>
            <p:cNvSpPr/>
            <p:nvPr/>
          </p:nvSpPr>
          <p:spPr>
            <a:xfrm>
              <a:off x="3555713" y="5931683"/>
              <a:ext cx="72000" cy="720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34" name="Группа 311"/>
          <p:cNvGrpSpPr/>
          <p:nvPr/>
        </p:nvGrpSpPr>
        <p:grpSpPr>
          <a:xfrm>
            <a:off x="4480625" y="5805455"/>
            <a:ext cx="630939" cy="467624"/>
            <a:chOff x="4326089" y="5721927"/>
            <a:chExt cx="630939" cy="512185"/>
          </a:xfrm>
        </p:grpSpPr>
        <p:pic>
          <p:nvPicPr>
            <p:cNvPr id="208" name="Рисунок 152" descr="РП280 (3) обр для пр.JPG"/>
            <p:cNvPicPr>
              <a:picLocks noChangeAspect="1"/>
            </p:cNvPicPr>
            <p:nvPr/>
          </p:nvPicPr>
          <p:blipFill>
            <a:blip r:embed="rId22" cstate="print"/>
            <a:srcRect/>
            <a:stretch>
              <a:fillRect/>
            </a:stretch>
          </p:blipFill>
          <p:spPr bwMode="auto">
            <a:xfrm>
              <a:off x="4326089" y="5721927"/>
              <a:ext cx="630939" cy="512185"/>
            </a:xfrm>
            <a:prstGeom prst="rect">
              <a:avLst/>
            </a:prstGeom>
            <a:noFill/>
            <a:ln w="9525">
              <a:noFill/>
              <a:miter lim="800000"/>
              <a:headEnd/>
              <a:tailEnd/>
            </a:ln>
          </p:spPr>
        </p:pic>
        <p:sp>
          <p:nvSpPr>
            <p:cNvPr id="209" name="Овал 208"/>
            <p:cNvSpPr/>
            <p:nvPr/>
          </p:nvSpPr>
          <p:spPr>
            <a:xfrm>
              <a:off x="4350472" y="5934531"/>
              <a:ext cx="72000" cy="720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35" name="Группа 312"/>
          <p:cNvGrpSpPr/>
          <p:nvPr/>
        </p:nvGrpSpPr>
        <p:grpSpPr>
          <a:xfrm>
            <a:off x="5284188" y="5805455"/>
            <a:ext cx="630939" cy="467624"/>
            <a:chOff x="5129652" y="5721927"/>
            <a:chExt cx="630939" cy="512185"/>
          </a:xfrm>
        </p:grpSpPr>
        <p:pic>
          <p:nvPicPr>
            <p:cNvPr id="206" name="Рисунок 152" descr="РП280 (3) обр для пр.JPG"/>
            <p:cNvPicPr>
              <a:picLocks noChangeAspect="1"/>
            </p:cNvPicPr>
            <p:nvPr/>
          </p:nvPicPr>
          <p:blipFill>
            <a:blip r:embed="rId22" cstate="print"/>
            <a:srcRect/>
            <a:stretch>
              <a:fillRect/>
            </a:stretch>
          </p:blipFill>
          <p:spPr bwMode="auto">
            <a:xfrm>
              <a:off x="5129652" y="5721927"/>
              <a:ext cx="630939" cy="512185"/>
            </a:xfrm>
            <a:prstGeom prst="rect">
              <a:avLst/>
            </a:prstGeom>
            <a:noFill/>
            <a:ln w="9525">
              <a:noFill/>
              <a:miter lim="800000"/>
              <a:headEnd/>
              <a:tailEnd/>
            </a:ln>
          </p:spPr>
        </p:pic>
        <p:sp>
          <p:nvSpPr>
            <p:cNvPr id="207" name="Овал 206"/>
            <p:cNvSpPr/>
            <p:nvPr/>
          </p:nvSpPr>
          <p:spPr>
            <a:xfrm>
              <a:off x="5168019" y="5925985"/>
              <a:ext cx="72000" cy="720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36" name="Группа 281"/>
          <p:cNvGrpSpPr/>
          <p:nvPr/>
        </p:nvGrpSpPr>
        <p:grpSpPr>
          <a:xfrm>
            <a:off x="3408852" y="5705681"/>
            <a:ext cx="2016000" cy="65736"/>
            <a:chOff x="3408852" y="5575608"/>
            <a:chExt cx="2016000" cy="72000"/>
          </a:xfrm>
        </p:grpSpPr>
        <p:sp>
          <p:nvSpPr>
            <p:cNvPr id="202" name="Овал 201"/>
            <p:cNvSpPr/>
            <p:nvPr/>
          </p:nvSpPr>
          <p:spPr>
            <a:xfrm>
              <a:off x="3408852" y="5575608"/>
              <a:ext cx="72000" cy="72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3" name="Овал 202"/>
            <p:cNvSpPr/>
            <p:nvPr/>
          </p:nvSpPr>
          <p:spPr>
            <a:xfrm>
              <a:off x="4347089" y="5575608"/>
              <a:ext cx="72000" cy="72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4" name="Овал 203"/>
            <p:cNvSpPr/>
            <p:nvPr/>
          </p:nvSpPr>
          <p:spPr>
            <a:xfrm>
              <a:off x="5163896" y="5575608"/>
              <a:ext cx="72000" cy="72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205" name="Прямая соединительная линия 204"/>
            <p:cNvCxnSpPr>
              <a:stCxn id="202" idx="6"/>
              <a:endCxn id="204" idx="2"/>
            </p:cNvCxnSpPr>
            <p:nvPr/>
          </p:nvCxnSpPr>
          <p:spPr>
            <a:xfrm>
              <a:off x="3480852" y="5611608"/>
              <a:ext cx="1944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37" name="AutoShape 42"/>
          <p:cNvCxnSpPr>
            <a:cxnSpLocks noChangeShapeType="1"/>
            <a:stCxn id="204" idx="4"/>
            <a:endCxn id="207" idx="2"/>
          </p:cNvCxnSpPr>
          <p:nvPr/>
        </p:nvCxnSpPr>
        <p:spPr bwMode="auto">
          <a:xfrm rot="16200000" flipH="1">
            <a:off x="5134620" y="5836692"/>
            <a:ext cx="253211" cy="122659"/>
          </a:xfrm>
          <a:prstGeom prst="bentConnector2">
            <a:avLst/>
          </a:prstGeom>
          <a:noFill/>
          <a:ln w="19050">
            <a:solidFill>
              <a:schemeClr val="tx1"/>
            </a:solidFill>
            <a:miter lim="800000"/>
            <a:headEnd/>
            <a:tailEnd type="triangle" w="med" len="med"/>
          </a:ln>
        </p:spPr>
      </p:cxnSp>
      <p:grpSp>
        <p:nvGrpSpPr>
          <p:cNvPr id="138" name="Группа 291"/>
          <p:cNvGrpSpPr/>
          <p:nvPr/>
        </p:nvGrpSpPr>
        <p:grpSpPr>
          <a:xfrm>
            <a:off x="287672" y="5386010"/>
            <a:ext cx="1266825" cy="851747"/>
            <a:chOff x="287672" y="5262511"/>
            <a:chExt cx="1266825" cy="932912"/>
          </a:xfrm>
        </p:grpSpPr>
        <p:grpSp>
          <p:nvGrpSpPr>
            <p:cNvPr id="198" name="Группа 170"/>
            <p:cNvGrpSpPr>
              <a:grpSpLocks/>
            </p:cNvGrpSpPr>
            <p:nvPr/>
          </p:nvGrpSpPr>
          <p:grpSpPr bwMode="auto">
            <a:xfrm rot="-556510">
              <a:off x="287672" y="5398498"/>
              <a:ext cx="1266825" cy="796925"/>
              <a:chOff x="309832" y="5851003"/>
              <a:chExt cx="1266314" cy="796522"/>
            </a:xfrm>
          </p:grpSpPr>
          <p:pic>
            <p:nvPicPr>
              <p:cNvPr id="200" name="Picture 6" descr="АН-САУТ-УМ_только"/>
              <p:cNvPicPr>
                <a:picLocks noChangeAspect="1" noChangeArrowheads="1"/>
              </p:cNvPicPr>
              <p:nvPr/>
            </p:nvPicPr>
            <p:blipFill>
              <a:blip r:embed="rId23" cstate="print"/>
              <a:srcRect/>
              <a:stretch>
                <a:fillRect/>
              </a:stretch>
            </p:blipFill>
            <p:spPr bwMode="auto">
              <a:xfrm rot="9461955">
                <a:off x="309832" y="5851003"/>
                <a:ext cx="1266314" cy="796522"/>
              </a:xfrm>
              <a:prstGeom prst="rect">
                <a:avLst/>
              </a:prstGeom>
              <a:noFill/>
              <a:ln w="9525">
                <a:noFill/>
                <a:miter lim="800000"/>
                <a:headEnd/>
                <a:tailEnd/>
              </a:ln>
            </p:spPr>
          </p:pic>
          <p:sp>
            <p:nvSpPr>
              <p:cNvPr id="201" name="Text Box 48"/>
              <p:cNvSpPr txBox="1">
                <a:spLocks noChangeArrowheads="1"/>
              </p:cNvSpPr>
              <p:nvPr/>
            </p:nvSpPr>
            <p:spPr bwMode="auto">
              <a:xfrm rot="-1895917">
                <a:off x="334850" y="6030085"/>
                <a:ext cx="1056649" cy="206477"/>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dirty="0">
                    <a:latin typeface="Calibri" pitchFamily="34" charset="0"/>
                  </a:rPr>
                  <a:t>Ан-САУТ-УМ</a:t>
                </a:r>
              </a:p>
            </p:txBody>
          </p:sp>
        </p:grpSp>
        <p:sp>
          <p:nvSpPr>
            <p:cNvPr id="199" name="Прямоугольник 198"/>
            <p:cNvSpPr/>
            <p:nvPr/>
          </p:nvSpPr>
          <p:spPr>
            <a:xfrm>
              <a:off x="1218151" y="5262511"/>
              <a:ext cx="86400" cy="86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cxnSp>
        <p:nvCxnSpPr>
          <p:cNvPr id="139" name="AutoShape 42"/>
          <p:cNvCxnSpPr>
            <a:cxnSpLocks noChangeShapeType="1"/>
            <a:stCxn id="199" idx="3"/>
            <a:endCxn id="213" idx="2"/>
          </p:cNvCxnSpPr>
          <p:nvPr/>
        </p:nvCxnSpPr>
        <p:spPr bwMode="auto">
          <a:xfrm flipV="1">
            <a:off x="1304551" y="5172941"/>
            <a:ext cx="151414" cy="252534"/>
          </a:xfrm>
          <a:prstGeom prst="bentConnector2">
            <a:avLst/>
          </a:prstGeom>
          <a:noFill/>
          <a:ln w="19050">
            <a:solidFill>
              <a:schemeClr val="tx1"/>
            </a:solidFill>
            <a:miter lim="800000"/>
            <a:headEnd/>
            <a:tailEnd type="triangle" w="med" len="med"/>
          </a:ln>
        </p:spPr>
      </p:cxnSp>
      <p:cxnSp>
        <p:nvCxnSpPr>
          <p:cNvPr id="140" name="AutoShape 42"/>
          <p:cNvCxnSpPr>
            <a:cxnSpLocks noChangeShapeType="1"/>
            <a:stCxn id="237" idx="2"/>
            <a:endCxn id="184" idx="2"/>
          </p:cNvCxnSpPr>
          <p:nvPr/>
        </p:nvCxnSpPr>
        <p:spPr bwMode="auto">
          <a:xfrm rot="16200000" flipH="1">
            <a:off x="3599903" y="4455948"/>
            <a:ext cx="670554" cy="718807"/>
          </a:xfrm>
          <a:prstGeom prst="bentConnector2">
            <a:avLst/>
          </a:prstGeom>
          <a:noFill/>
          <a:ln w="19050">
            <a:solidFill>
              <a:schemeClr val="tx1"/>
            </a:solidFill>
            <a:miter lim="800000"/>
            <a:headEnd/>
            <a:tailEnd type="triangle" w="med" len="med"/>
          </a:ln>
        </p:spPr>
      </p:cxnSp>
      <p:grpSp>
        <p:nvGrpSpPr>
          <p:cNvPr id="141" name="Группа 313"/>
          <p:cNvGrpSpPr/>
          <p:nvPr/>
        </p:nvGrpSpPr>
        <p:grpSpPr>
          <a:xfrm>
            <a:off x="1788804" y="5403151"/>
            <a:ext cx="1355297" cy="1080893"/>
            <a:chOff x="1891828" y="5075238"/>
            <a:chExt cx="1355297" cy="1183894"/>
          </a:xfrm>
        </p:grpSpPr>
        <p:grpSp>
          <p:nvGrpSpPr>
            <p:cNvPr id="186" name="Группа 309"/>
            <p:cNvGrpSpPr/>
            <p:nvPr/>
          </p:nvGrpSpPr>
          <p:grpSpPr>
            <a:xfrm>
              <a:off x="1891828" y="5075238"/>
              <a:ext cx="1355297" cy="1183894"/>
              <a:chOff x="1891828" y="5075238"/>
              <a:chExt cx="1355297" cy="1183894"/>
            </a:xfrm>
          </p:grpSpPr>
          <p:grpSp>
            <p:nvGrpSpPr>
              <p:cNvPr id="188" name="Группа 181"/>
              <p:cNvGrpSpPr>
                <a:grpSpLocks/>
              </p:cNvGrpSpPr>
              <p:nvPr/>
            </p:nvGrpSpPr>
            <p:grpSpPr bwMode="auto">
              <a:xfrm>
                <a:off x="1891828" y="5075238"/>
                <a:ext cx="1198507" cy="1183894"/>
                <a:chOff x="836872" y="6478480"/>
                <a:chExt cx="1435370" cy="1386488"/>
              </a:xfrm>
            </p:grpSpPr>
            <p:grpSp>
              <p:nvGrpSpPr>
                <p:cNvPr id="194" name="Группа 85"/>
                <p:cNvGrpSpPr>
                  <a:grpSpLocks/>
                </p:cNvGrpSpPr>
                <p:nvPr/>
              </p:nvGrpSpPr>
              <p:grpSpPr bwMode="auto">
                <a:xfrm>
                  <a:off x="836872" y="6478480"/>
                  <a:ext cx="1435370" cy="1386488"/>
                  <a:chOff x="759600" y="6555753"/>
                  <a:chExt cx="1435370" cy="1386488"/>
                </a:xfrm>
              </p:grpSpPr>
              <p:pic>
                <p:nvPicPr>
                  <p:cNvPr id="196" name="Рисунок 86" descr="ПЭКМ 485.bmp"/>
                  <p:cNvPicPr>
                    <a:picLocks noChangeAspect="1"/>
                  </p:cNvPicPr>
                  <p:nvPr/>
                </p:nvPicPr>
                <p:blipFill>
                  <a:blip r:embed="rId24" cstate="print"/>
                  <a:srcRect/>
                  <a:stretch>
                    <a:fillRect/>
                  </a:stretch>
                </p:blipFill>
                <p:spPr bwMode="auto">
                  <a:xfrm>
                    <a:off x="759600" y="6555753"/>
                    <a:ext cx="1435370" cy="1386488"/>
                  </a:xfrm>
                  <a:prstGeom prst="rect">
                    <a:avLst/>
                  </a:prstGeom>
                  <a:noFill/>
                  <a:ln w="9525">
                    <a:noFill/>
                    <a:miter lim="800000"/>
                    <a:headEnd/>
                    <a:tailEnd/>
                  </a:ln>
                </p:spPr>
              </p:pic>
              <p:sp>
                <p:nvSpPr>
                  <p:cNvPr id="197" name="Text Box 22"/>
                  <p:cNvSpPr txBox="1">
                    <a:spLocks noChangeArrowheads="1"/>
                  </p:cNvSpPr>
                  <p:nvPr/>
                </p:nvSpPr>
                <p:spPr bwMode="auto">
                  <a:xfrm>
                    <a:off x="1003771" y="7233264"/>
                    <a:ext cx="797187" cy="337456"/>
                  </a:xfrm>
                  <a:prstGeom prst="rect">
                    <a:avLst/>
                  </a:prstGeom>
                  <a:noFill/>
                  <a:ln w="12700" algn="ctr">
                    <a:noFill/>
                    <a:miter lim="800000"/>
                    <a:headEnd/>
                    <a:tailEnd/>
                  </a:ln>
                </p:spPr>
                <p:txBody>
                  <a:bodyPr wrap="square" lIns="36000" tIns="36000" rIns="36000" bIns="36000">
                    <a:spAutoFit/>
                  </a:bodyPr>
                  <a:lstStyle/>
                  <a:p>
                    <a:pPr algn="ctr">
                      <a:spcBef>
                        <a:spcPct val="50000"/>
                      </a:spcBef>
                    </a:pPr>
                    <a:r>
                      <a:rPr lang="ru-RU" sz="1400" dirty="0">
                        <a:solidFill>
                          <a:schemeClr val="bg1"/>
                        </a:solidFill>
                        <a:latin typeface="Calibri" pitchFamily="34" charset="0"/>
                      </a:rPr>
                      <a:t>ПЭКМ</a:t>
                    </a:r>
                  </a:p>
                </p:txBody>
              </p:sp>
            </p:grpSp>
            <p:sp>
              <p:nvSpPr>
                <p:cNvPr id="195" name="Text Box 42"/>
                <p:cNvSpPr txBox="1">
                  <a:spLocks noChangeArrowheads="1"/>
                </p:cNvSpPr>
                <p:nvPr/>
              </p:nvSpPr>
              <p:spPr bwMode="auto">
                <a:xfrm>
                  <a:off x="1332259" y="6765039"/>
                  <a:ext cx="755651" cy="337456"/>
                </a:xfrm>
                <a:prstGeom prst="rect">
                  <a:avLst/>
                </a:prstGeom>
                <a:noFill/>
                <a:ln w="12700" algn="ctr">
                  <a:noFill/>
                  <a:miter lim="800000"/>
                  <a:headEnd/>
                  <a:tailEnd/>
                </a:ln>
              </p:spPr>
              <p:txBody>
                <a:bodyPr lIns="36000" tIns="36000" rIns="36000" bIns="36000">
                  <a:spAutoFit/>
                </a:bodyPr>
                <a:lstStyle/>
                <a:p>
                  <a:pPr algn="ctr">
                    <a:spcBef>
                      <a:spcPct val="50000"/>
                    </a:spcBef>
                  </a:pPr>
                  <a:r>
                    <a:rPr lang="ru-RU" sz="1400" dirty="0">
                      <a:solidFill>
                        <a:schemeClr val="bg1"/>
                      </a:solidFill>
                      <a:latin typeface="Calibri" pitchFamily="34" charset="0"/>
                    </a:rPr>
                    <a:t>ДД УР</a:t>
                  </a:r>
                </a:p>
              </p:txBody>
            </p:sp>
          </p:grpSp>
          <p:sp>
            <p:nvSpPr>
              <p:cNvPr id="189" name="Овал 188"/>
              <p:cNvSpPr/>
              <p:nvPr/>
            </p:nvSpPr>
            <p:spPr>
              <a:xfrm>
                <a:off x="2911284" y="5420324"/>
                <a:ext cx="72000" cy="72000"/>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90" name="Овал 189"/>
              <p:cNvSpPr/>
              <p:nvPr/>
            </p:nvSpPr>
            <p:spPr>
              <a:xfrm>
                <a:off x="2911463" y="5539578"/>
                <a:ext cx="72000" cy="72000"/>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91" name="Овал 190"/>
              <p:cNvSpPr/>
              <p:nvPr/>
            </p:nvSpPr>
            <p:spPr>
              <a:xfrm>
                <a:off x="2609631" y="6062742"/>
                <a:ext cx="72000" cy="72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192" name="Прямая соединительная линия 191"/>
              <p:cNvCxnSpPr>
                <a:stCxn id="189" idx="6"/>
                <a:endCxn id="193" idx="2"/>
              </p:cNvCxnSpPr>
              <p:nvPr/>
            </p:nvCxnSpPr>
            <p:spPr>
              <a:xfrm>
                <a:off x="2983284" y="5456324"/>
                <a:ext cx="191841" cy="106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3" name="Овал 192"/>
              <p:cNvSpPr/>
              <p:nvPr/>
            </p:nvSpPr>
            <p:spPr>
              <a:xfrm>
                <a:off x="3175125" y="5421389"/>
                <a:ext cx="72000" cy="72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187" name="Text Box 31"/>
            <p:cNvSpPr txBox="1">
              <a:spLocks noChangeArrowheads="1"/>
            </p:cNvSpPr>
            <p:nvPr/>
          </p:nvSpPr>
          <p:spPr bwMode="auto">
            <a:xfrm>
              <a:off x="2877599" y="5738162"/>
              <a:ext cx="342117" cy="368300"/>
            </a:xfrm>
            <a:prstGeom prst="rect">
              <a:avLst/>
            </a:prstGeom>
            <a:noFill/>
            <a:ln w="9525">
              <a:noFill/>
              <a:miter lim="800000"/>
              <a:headEnd/>
              <a:tailEnd/>
            </a:ln>
          </p:spPr>
          <p:txBody>
            <a:bodyPr wrap="square" lIns="0" tIns="0" rIns="0" bIns="0">
              <a:spAutoFit/>
            </a:bodyPr>
            <a:lstStyle/>
            <a:p>
              <a:pPr>
                <a:spcBef>
                  <a:spcPct val="50000"/>
                </a:spcBef>
              </a:pPr>
              <a:r>
                <a:rPr lang="ru-RU" sz="1200" dirty="0">
                  <a:latin typeface="Calibri" pitchFamily="34" charset="0"/>
                </a:rPr>
                <a:t>Ппт, Тпт</a:t>
              </a:r>
            </a:p>
          </p:txBody>
        </p:sp>
      </p:grpSp>
      <p:cxnSp>
        <p:nvCxnSpPr>
          <p:cNvPr id="142" name="AutoShape 42"/>
          <p:cNvCxnSpPr>
            <a:cxnSpLocks noChangeShapeType="1"/>
            <a:stCxn id="242" idx="2"/>
            <a:endCxn id="191" idx="6"/>
          </p:cNvCxnSpPr>
          <p:nvPr/>
        </p:nvCxnSpPr>
        <p:spPr bwMode="auto">
          <a:xfrm rot="5400000">
            <a:off x="2050151" y="5013561"/>
            <a:ext cx="1852503" cy="795590"/>
          </a:xfrm>
          <a:prstGeom prst="bentConnector2">
            <a:avLst/>
          </a:prstGeom>
          <a:noFill/>
          <a:ln w="19050">
            <a:solidFill>
              <a:schemeClr val="tx1"/>
            </a:solidFill>
            <a:miter lim="800000"/>
            <a:headEnd/>
            <a:tailEnd type="triangle" w="med" len="med"/>
          </a:ln>
        </p:spPr>
      </p:cxnSp>
      <p:cxnSp>
        <p:nvCxnSpPr>
          <p:cNvPr id="143" name="AutoShape 42"/>
          <p:cNvCxnSpPr>
            <a:cxnSpLocks noChangeShapeType="1"/>
            <a:stCxn id="190" idx="6"/>
            <a:endCxn id="213" idx="2"/>
          </p:cNvCxnSpPr>
          <p:nvPr/>
        </p:nvCxnSpPr>
        <p:spPr bwMode="auto">
          <a:xfrm flipH="1" flipV="1">
            <a:off x="1455965" y="5172941"/>
            <a:ext cx="1424474" cy="687020"/>
          </a:xfrm>
          <a:prstGeom prst="bentConnector4">
            <a:avLst>
              <a:gd name="adj1" fmla="val -16048"/>
              <a:gd name="adj2" fmla="val 69507"/>
            </a:avLst>
          </a:prstGeom>
          <a:noFill/>
          <a:ln w="19050">
            <a:solidFill>
              <a:schemeClr val="tx1"/>
            </a:solidFill>
            <a:miter lim="800000"/>
            <a:headEnd/>
            <a:tailEnd type="triangle" w="med" len="med"/>
          </a:ln>
        </p:spPr>
      </p:cxnSp>
      <p:grpSp>
        <p:nvGrpSpPr>
          <p:cNvPr id="144" name="Группа 316"/>
          <p:cNvGrpSpPr/>
          <p:nvPr/>
        </p:nvGrpSpPr>
        <p:grpSpPr>
          <a:xfrm>
            <a:off x="4277001" y="4922544"/>
            <a:ext cx="829574" cy="661167"/>
            <a:chOff x="4277001" y="4703368"/>
            <a:chExt cx="829574" cy="724172"/>
          </a:xfrm>
        </p:grpSpPr>
        <p:pic>
          <p:nvPicPr>
            <p:cNvPr id="183" name="Рисунок 214" descr="Блоки ЭПТ на эл-зе обр для пр.jpg"/>
            <p:cNvPicPr>
              <a:picLocks noChangeAspect="1"/>
            </p:cNvPicPr>
            <p:nvPr/>
          </p:nvPicPr>
          <p:blipFill>
            <a:blip r:embed="rId25" cstate="print"/>
            <a:srcRect/>
            <a:stretch>
              <a:fillRect/>
            </a:stretch>
          </p:blipFill>
          <p:spPr bwMode="auto">
            <a:xfrm>
              <a:off x="4277001" y="4703368"/>
              <a:ext cx="829574" cy="724172"/>
            </a:xfrm>
            <a:prstGeom prst="rect">
              <a:avLst/>
            </a:prstGeom>
            <a:noFill/>
            <a:ln w="9525">
              <a:noFill/>
              <a:miter lim="800000"/>
              <a:headEnd/>
              <a:tailEnd/>
            </a:ln>
          </p:spPr>
        </p:pic>
        <p:sp>
          <p:nvSpPr>
            <p:cNvPr id="184" name="Овал 183"/>
            <p:cNvSpPr/>
            <p:nvPr/>
          </p:nvSpPr>
          <p:spPr>
            <a:xfrm>
              <a:off x="4294583" y="4917189"/>
              <a:ext cx="72000" cy="720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85" name="Овал 184"/>
            <p:cNvSpPr/>
            <p:nvPr/>
          </p:nvSpPr>
          <p:spPr>
            <a:xfrm>
              <a:off x="4294583" y="5142566"/>
              <a:ext cx="72000" cy="720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cxnSp>
        <p:nvCxnSpPr>
          <p:cNvPr id="145" name="AutoShape 42"/>
          <p:cNvCxnSpPr>
            <a:cxnSpLocks noChangeShapeType="1"/>
            <a:stCxn id="185" idx="2"/>
            <a:endCxn id="236" idx="2"/>
          </p:cNvCxnSpPr>
          <p:nvPr/>
        </p:nvCxnSpPr>
        <p:spPr bwMode="auto">
          <a:xfrm rot="10800000">
            <a:off x="3505283" y="4480076"/>
            <a:ext cx="789300" cy="876323"/>
          </a:xfrm>
          <a:prstGeom prst="bentConnector2">
            <a:avLst/>
          </a:prstGeom>
          <a:noFill/>
          <a:ln w="19050">
            <a:solidFill>
              <a:schemeClr val="tx1"/>
            </a:solidFill>
            <a:miter lim="800000"/>
            <a:headEnd/>
            <a:tailEnd type="triangle" w="med" len="med"/>
          </a:ln>
        </p:spPr>
      </p:cxnSp>
      <p:sp>
        <p:nvSpPr>
          <p:cNvPr id="146" name="Line 26"/>
          <p:cNvSpPr>
            <a:spLocks noChangeShapeType="1"/>
          </p:cNvSpPr>
          <p:nvPr/>
        </p:nvSpPr>
        <p:spPr bwMode="auto">
          <a:xfrm rot="5400000">
            <a:off x="3758259" y="3701875"/>
            <a:ext cx="437716" cy="0"/>
          </a:xfrm>
          <a:prstGeom prst="line">
            <a:avLst/>
          </a:prstGeom>
          <a:noFill/>
          <a:ln w="76200">
            <a:solidFill>
              <a:srgbClr val="0000FF"/>
            </a:solidFill>
            <a:round/>
            <a:headEnd type="triangle" w="sm" len="sm"/>
            <a:tailEnd type="triangle" w="sm" len="sm"/>
          </a:ln>
        </p:spPr>
        <p:txBody>
          <a:bodyPr/>
          <a:lstStyle/>
          <a:p>
            <a:endParaRPr lang="ru-RU" dirty="0"/>
          </a:p>
        </p:txBody>
      </p:sp>
      <p:sp>
        <p:nvSpPr>
          <p:cNvPr id="147" name="Line 12"/>
          <p:cNvSpPr>
            <a:spLocks noChangeShapeType="1"/>
          </p:cNvSpPr>
          <p:nvPr/>
        </p:nvSpPr>
        <p:spPr bwMode="auto">
          <a:xfrm rot="16200000" flipV="1">
            <a:off x="1065089" y="3662370"/>
            <a:ext cx="329011" cy="0"/>
          </a:xfrm>
          <a:prstGeom prst="line">
            <a:avLst/>
          </a:prstGeom>
          <a:noFill/>
          <a:ln w="76200">
            <a:solidFill>
              <a:srgbClr val="0000FF"/>
            </a:solidFill>
            <a:round/>
            <a:headEnd type="triangle" w="sm" len="sm"/>
            <a:tailEnd type="triangle" w="sm" len="sm"/>
          </a:ln>
        </p:spPr>
        <p:txBody>
          <a:bodyPr/>
          <a:lstStyle/>
          <a:p>
            <a:endParaRPr lang="ru-RU" dirty="0"/>
          </a:p>
        </p:txBody>
      </p:sp>
      <p:cxnSp>
        <p:nvCxnSpPr>
          <p:cNvPr id="148" name="AutoShape 42"/>
          <p:cNvCxnSpPr>
            <a:cxnSpLocks noChangeShapeType="1"/>
            <a:stCxn id="265" idx="3"/>
            <a:endCxn id="234" idx="2"/>
          </p:cNvCxnSpPr>
          <p:nvPr/>
        </p:nvCxnSpPr>
        <p:spPr bwMode="auto">
          <a:xfrm rot="10800000" flipV="1">
            <a:off x="4069882" y="2466674"/>
            <a:ext cx="2041566" cy="2010366"/>
          </a:xfrm>
          <a:prstGeom prst="bentConnector4">
            <a:avLst>
              <a:gd name="adj1" fmla="val 19611"/>
              <a:gd name="adj2" fmla="val 105972"/>
            </a:avLst>
          </a:prstGeom>
          <a:noFill/>
          <a:ln w="19050">
            <a:solidFill>
              <a:schemeClr val="tx1"/>
            </a:solidFill>
            <a:miter lim="800000"/>
            <a:headEnd/>
            <a:tailEnd type="triangle" w="med" len="med"/>
          </a:ln>
        </p:spPr>
      </p:cxnSp>
      <p:cxnSp>
        <p:nvCxnSpPr>
          <p:cNvPr id="149" name="AutoShape 42"/>
          <p:cNvCxnSpPr>
            <a:cxnSpLocks noChangeShapeType="1"/>
            <a:stCxn id="238" idx="2"/>
            <a:endCxn id="225" idx="3"/>
          </p:cNvCxnSpPr>
          <p:nvPr/>
        </p:nvCxnSpPr>
        <p:spPr bwMode="auto">
          <a:xfrm rot="5400000" flipH="1" flipV="1">
            <a:off x="3250279" y="2314882"/>
            <a:ext cx="2561183" cy="1769204"/>
          </a:xfrm>
          <a:prstGeom prst="bentConnector4">
            <a:avLst>
              <a:gd name="adj1" fmla="val -8149"/>
              <a:gd name="adj2" fmla="val 112921"/>
            </a:avLst>
          </a:prstGeom>
          <a:noFill/>
          <a:ln w="19050">
            <a:solidFill>
              <a:schemeClr val="tx1"/>
            </a:solidFill>
            <a:miter lim="800000"/>
            <a:headEnd/>
            <a:tailEnd type="triangle" w="med" len="med"/>
          </a:ln>
        </p:spPr>
      </p:cxnSp>
      <p:sp>
        <p:nvSpPr>
          <p:cNvPr id="150" name="Text Box 31"/>
          <p:cNvSpPr txBox="1">
            <a:spLocks noChangeArrowheads="1"/>
          </p:cNvSpPr>
          <p:nvPr/>
        </p:nvSpPr>
        <p:spPr bwMode="auto">
          <a:xfrm>
            <a:off x="6269920" y="4908513"/>
            <a:ext cx="381000" cy="172476"/>
          </a:xfrm>
          <a:prstGeom prst="rect">
            <a:avLst/>
          </a:prstGeom>
          <a:noFill/>
          <a:ln w="9525">
            <a:noFill/>
            <a:miter lim="800000"/>
            <a:headEnd/>
            <a:tailEnd/>
          </a:ln>
        </p:spPr>
        <p:txBody>
          <a:bodyPr lIns="0" tIns="0" rIns="0" bIns="0">
            <a:spAutoFit/>
          </a:bodyPr>
          <a:lstStyle/>
          <a:p>
            <a:pPr>
              <a:spcBef>
                <a:spcPct val="50000"/>
              </a:spcBef>
            </a:pPr>
            <a:r>
              <a:rPr lang="ru-RU" sz="1200" dirty="0">
                <a:latin typeface="Calibri" pitchFamily="34" charset="0"/>
              </a:rPr>
              <a:t>+50В</a:t>
            </a:r>
          </a:p>
        </p:txBody>
      </p:sp>
      <p:sp>
        <p:nvSpPr>
          <p:cNvPr id="151" name="Text Box 31"/>
          <p:cNvSpPr txBox="1">
            <a:spLocks noChangeArrowheads="1"/>
          </p:cNvSpPr>
          <p:nvPr/>
        </p:nvSpPr>
        <p:spPr bwMode="auto">
          <a:xfrm>
            <a:off x="5413604" y="1740743"/>
            <a:ext cx="303213" cy="172476"/>
          </a:xfrm>
          <a:prstGeom prst="rect">
            <a:avLst/>
          </a:prstGeom>
          <a:noFill/>
          <a:ln w="9525">
            <a:noFill/>
            <a:miter lim="800000"/>
            <a:headEnd/>
            <a:tailEnd/>
          </a:ln>
        </p:spPr>
        <p:txBody>
          <a:bodyPr lIns="0" tIns="0" rIns="0" bIns="0">
            <a:spAutoFit/>
          </a:bodyPr>
          <a:lstStyle/>
          <a:p>
            <a:pPr>
              <a:spcBef>
                <a:spcPct val="50000"/>
              </a:spcBef>
            </a:pPr>
            <a:r>
              <a:rPr lang="ru-RU" sz="1200" dirty="0">
                <a:latin typeface="Calibri" pitchFamily="34" charset="0"/>
              </a:rPr>
              <a:t>Рег</a:t>
            </a:r>
          </a:p>
        </p:txBody>
      </p:sp>
      <p:cxnSp>
        <p:nvCxnSpPr>
          <p:cNvPr id="152" name="AutoShape 42"/>
          <p:cNvCxnSpPr>
            <a:cxnSpLocks noChangeShapeType="1"/>
            <a:stCxn id="247" idx="0"/>
          </p:cNvCxnSpPr>
          <p:nvPr/>
        </p:nvCxnSpPr>
        <p:spPr bwMode="auto">
          <a:xfrm rot="5400000" flipH="1" flipV="1">
            <a:off x="7010874" y="4267193"/>
            <a:ext cx="494433" cy="1704387"/>
          </a:xfrm>
          <a:prstGeom prst="bentConnector3">
            <a:avLst>
              <a:gd name="adj1" fmla="val 50000"/>
            </a:avLst>
          </a:prstGeom>
          <a:noFill/>
          <a:ln w="19050">
            <a:solidFill>
              <a:schemeClr val="tx1"/>
            </a:solidFill>
            <a:miter lim="800000"/>
            <a:headEnd/>
            <a:tailEnd type="triangle" w="med" len="med"/>
          </a:ln>
        </p:spPr>
      </p:cxnSp>
      <p:grpSp>
        <p:nvGrpSpPr>
          <p:cNvPr id="153" name="Группа 333"/>
          <p:cNvGrpSpPr/>
          <p:nvPr/>
        </p:nvGrpSpPr>
        <p:grpSpPr>
          <a:xfrm>
            <a:off x="7068043" y="5697218"/>
            <a:ext cx="831827" cy="681643"/>
            <a:chOff x="7068043" y="5603375"/>
            <a:chExt cx="831827" cy="746599"/>
          </a:xfrm>
        </p:grpSpPr>
        <p:pic>
          <p:nvPicPr>
            <p:cNvPr id="181" name="Рисунок 180" descr="ДПС-У на ВЛ11 обр сгл.jpg"/>
            <p:cNvPicPr>
              <a:picLocks noChangeAspect="1"/>
            </p:cNvPicPr>
            <p:nvPr/>
          </p:nvPicPr>
          <p:blipFill>
            <a:blip r:embed="rId26" cstate="print"/>
            <a:stretch>
              <a:fillRect/>
            </a:stretch>
          </p:blipFill>
          <p:spPr>
            <a:xfrm>
              <a:off x="7068043" y="5603375"/>
              <a:ext cx="831827" cy="746599"/>
            </a:xfrm>
            <a:prstGeom prst="rect">
              <a:avLst/>
            </a:prstGeom>
          </p:spPr>
        </p:pic>
        <p:sp>
          <p:nvSpPr>
            <p:cNvPr id="182" name="Прямоугольник 181"/>
            <p:cNvSpPr/>
            <p:nvPr/>
          </p:nvSpPr>
          <p:spPr>
            <a:xfrm>
              <a:off x="7630790" y="6002942"/>
              <a:ext cx="72828" cy="728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54" name="Группа 332"/>
          <p:cNvGrpSpPr/>
          <p:nvPr/>
        </p:nvGrpSpPr>
        <p:grpSpPr>
          <a:xfrm>
            <a:off x="7965807" y="5697218"/>
            <a:ext cx="831827" cy="681643"/>
            <a:chOff x="7965807" y="5603375"/>
            <a:chExt cx="831827" cy="746599"/>
          </a:xfrm>
        </p:grpSpPr>
        <p:pic>
          <p:nvPicPr>
            <p:cNvPr id="179" name="Рисунок 178" descr="ДПС-У на ВЛ11 обр сгл.jpg"/>
            <p:cNvPicPr>
              <a:picLocks noChangeAspect="1"/>
            </p:cNvPicPr>
            <p:nvPr/>
          </p:nvPicPr>
          <p:blipFill>
            <a:blip r:embed="rId26" cstate="print"/>
            <a:stretch>
              <a:fillRect/>
            </a:stretch>
          </p:blipFill>
          <p:spPr>
            <a:xfrm>
              <a:off x="7965807" y="5603375"/>
              <a:ext cx="831827" cy="746599"/>
            </a:xfrm>
            <a:prstGeom prst="rect">
              <a:avLst/>
            </a:prstGeom>
          </p:spPr>
        </p:pic>
        <p:sp>
          <p:nvSpPr>
            <p:cNvPr id="180" name="Прямоугольник 179"/>
            <p:cNvSpPr/>
            <p:nvPr/>
          </p:nvSpPr>
          <p:spPr>
            <a:xfrm>
              <a:off x="8527654" y="6002942"/>
              <a:ext cx="72828" cy="728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cxnSp>
        <p:nvCxnSpPr>
          <p:cNvPr id="155" name="Соединительная линия уступом 269"/>
          <p:cNvCxnSpPr>
            <a:cxnSpLocks noChangeShapeType="1"/>
            <a:stCxn id="180" idx="3"/>
          </p:cNvCxnSpPr>
          <p:nvPr/>
        </p:nvCxnSpPr>
        <p:spPr bwMode="auto">
          <a:xfrm flipH="1" flipV="1">
            <a:off x="7894958" y="4848829"/>
            <a:ext cx="705524" cy="1246439"/>
          </a:xfrm>
          <a:prstGeom prst="bentConnector4">
            <a:avLst>
              <a:gd name="adj1" fmla="val -32401"/>
              <a:gd name="adj2" fmla="val 51334"/>
            </a:avLst>
          </a:prstGeom>
          <a:noFill/>
          <a:ln w="19050">
            <a:solidFill>
              <a:schemeClr val="tx1"/>
            </a:solidFill>
            <a:round/>
            <a:headEnd/>
            <a:tailEnd type="triangle" w="med" len="med"/>
          </a:ln>
        </p:spPr>
      </p:cxnSp>
      <p:cxnSp>
        <p:nvCxnSpPr>
          <p:cNvPr id="156" name="Соединительная линия уступом 269"/>
          <p:cNvCxnSpPr>
            <a:cxnSpLocks noChangeShapeType="1"/>
            <a:stCxn id="182" idx="3"/>
          </p:cNvCxnSpPr>
          <p:nvPr/>
        </p:nvCxnSpPr>
        <p:spPr bwMode="auto">
          <a:xfrm flipV="1">
            <a:off x="7703618" y="4848829"/>
            <a:ext cx="191340" cy="1246439"/>
          </a:xfrm>
          <a:prstGeom prst="bentConnector2">
            <a:avLst/>
          </a:prstGeom>
          <a:noFill/>
          <a:ln w="19050">
            <a:solidFill>
              <a:schemeClr val="tx1"/>
            </a:solidFill>
            <a:round/>
            <a:headEnd/>
            <a:tailEnd type="triangle" w="med" len="med"/>
          </a:ln>
        </p:spPr>
      </p:cxnSp>
      <p:sp>
        <p:nvSpPr>
          <p:cNvPr id="157" name="Прямоугольник 156"/>
          <p:cNvSpPr/>
          <p:nvPr/>
        </p:nvSpPr>
        <p:spPr>
          <a:xfrm>
            <a:off x="6077119" y="2103279"/>
            <a:ext cx="64736" cy="738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8" name="Прямоугольник 157"/>
          <p:cNvSpPr/>
          <p:nvPr/>
        </p:nvSpPr>
        <p:spPr>
          <a:xfrm>
            <a:off x="6229519" y="2242419"/>
            <a:ext cx="64736" cy="738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9" name="Прямоугольник 158"/>
          <p:cNvSpPr/>
          <p:nvPr/>
        </p:nvSpPr>
        <p:spPr>
          <a:xfrm>
            <a:off x="6188075" y="2035322"/>
            <a:ext cx="64736" cy="738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160" name="AutoShape 42"/>
          <p:cNvCxnSpPr>
            <a:cxnSpLocks noChangeShapeType="1"/>
            <a:stCxn id="161" idx="3"/>
            <a:endCxn id="274" idx="2"/>
          </p:cNvCxnSpPr>
          <p:nvPr/>
        </p:nvCxnSpPr>
        <p:spPr bwMode="auto">
          <a:xfrm>
            <a:off x="6137811" y="2129139"/>
            <a:ext cx="137149" cy="303472"/>
          </a:xfrm>
          <a:prstGeom prst="bentConnector3">
            <a:avLst>
              <a:gd name="adj1" fmla="val 221606"/>
            </a:avLst>
          </a:prstGeom>
          <a:noFill/>
          <a:ln w="19050">
            <a:solidFill>
              <a:schemeClr val="tx1"/>
            </a:solidFill>
            <a:miter lim="800000"/>
            <a:headEnd/>
            <a:tailEnd type="triangle" w="med" len="med"/>
          </a:ln>
        </p:spPr>
      </p:cxnSp>
      <p:sp>
        <p:nvSpPr>
          <p:cNvPr id="161" name="Прямоугольник 160"/>
          <p:cNvSpPr/>
          <p:nvPr/>
        </p:nvSpPr>
        <p:spPr>
          <a:xfrm>
            <a:off x="6073075" y="2092198"/>
            <a:ext cx="64736" cy="738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162" name="AutoShape 42"/>
          <p:cNvCxnSpPr>
            <a:cxnSpLocks noChangeShapeType="1"/>
            <a:stCxn id="159" idx="3"/>
          </p:cNvCxnSpPr>
          <p:nvPr/>
        </p:nvCxnSpPr>
        <p:spPr bwMode="auto">
          <a:xfrm>
            <a:off x="6252811" y="2072263"/>
            <a:ext cx="22149" cy="471950"/>
          </a:xfrm>
          <a:prstGeom prst="bentConnector3">
            <a:avLst>
              <a:gd name="adj1" fmla="val 1132101"/>
            </a:avLst>
          </a:prstGeom>
          <a:noFill/>
          <a:ln w="19050">
            <a:solidFill>
              <a:schemeClr val="tx1"/>
            </a:solidFill>
            <a:miter lim="800000"/>
            <a:headEnd/>
            <a:tailEnd type="triangle" w="med" len="med"/>
          </a:ln>
        </p:spPr>
      </p:cxnSp>
      <p:sp>
        <p:nvSpPr>
          <p:cNvPr id="163" name="Прямоугольник 162"/>
          <p:cNvSpPr/>
          <p:nvPr/>
        </p:nvSpPr>
        <p:spPr>
          <a:xfrm>
            <a:off x="6288530" y="1976531"/>
            <a:ext cx="64736" cy="738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164" name="AutoShape 42"/>
          <p:cNvCxnSpPr>
            <a:cxnSpLocks noChangeShapeType="1"/>
            <a:stCxn id="112" idx="0"/>
            <a:endCxn id="163" idx="3"/>
          </p:cNvCxnSpPr>
          <p:nvPr/>
        </p:nvCxnSpPr>
        <p:spPr bwMode="auto">
          <a:xfrm rot="16200000" flipV="1">
            <a:off x="6490056" y="1876683"/>
            <a:ext cx="784544" cy="1058122"/>
          </a:xfrm>
          <a:prstGeom prst="bentConnector2">
            <a:avLst/>
          </a:prstGeom>
          <a:noFill/>
          <a:ln w="19050">
            <a:solidFill>
              <a:schemeClr val="tx1"/>
            </a:solidFill>
            <a:miter lim="800000"/>
            <a:headEnd/>
            <a:tailEnd type="triangle" w="med" len="med"/>
          </a:ln>
        </p:spPr>
      </p:cxnSp>
      <p:sp>
        <p:nvSpPr>
          <p:cNvPr id="165" name="Rectangle 10"/>
          <p:cNvSpPr>
            <a:spLocks noChangeArrowheads="1"/>
          </p:cNvSpPr>
          <p:nvPr/>
        </p:nvSpPr>
        <p:spPr bwMode="auto">
          <a:xfrm>
            <a:off x="4947003" y="3097776"/>
            <a:ext cx="576000" cy="73296"/>
          </a:xfrm>
          <a:prstGeom prst="rect">
            <a:avLst/>
          </a:prstGeom>
          <a:solidFill>
            <a:srgbClr val="FF0000"/>
          </a:solidFill>
          <a:ln w="9525">
            <a:noFill/>
            <a:miter lim="800000"/>
            <a:headEnd/>
            <a:tailEnd/>
          </a:ln>
        </p:spPr>
        <p:txBody>
          <a:bodyPr wrap="none" anchor="ctr"/>
          <a:lstStyle/>
          <a:p>
            <a:endParaRPr lang="ru-RU" dirty="0"/>
          </a:p>
        </p:txBody>
      </p:sp>
      <p:sp>
        <p:nvSpPr>
          <p:cNvPr id="166" name="Rectangle 10"/>
          <p:cNvSpPr>
            <a:spLocks noChangeArrowheads="1"/>
          </p:cNvSpPr>
          <p:nvPr/>
        </p:nvSpPr>
        <p:spPr bwMode="auto">
          <a:xfrm rot="16200000">
            <a:off x="4727861" y="2693142"/>
            <a:ext cx="887434" cy="72000"/>
          </a:xfrm>
          <a:prstGeom prst="rect">
            <a:avLst/>
          </a:prstGeom>
          <a:solidFill>
            <a:srgbClr val="FF0000"/>
          </a:solidFill>
          <a:ln w="9525">
            <a:noFill/>
            <a:miter lim="800000"/>
            <a:headEnd/>
            <a:tailEnd/>
          </a:ln>
        </p:spPr>
        <p:txBody>
          <a:bodyPr wrap="none" anchor="ctr"/>
          <a:lstStyle/>
          <a:p>
            <a:endParaRPr lang="ru-RU" dirty="0"/>
          </a:p>
        </p:txBody>
      </p:sp>
      <p:sp>
        <p:nvSpPr>
          <p:cNvPr id="167" name="Text Box 48"/>
          <p:cNvSpPr txBox="1">
            <a:spLocks noChangeArrowheads="1"/>
          </p:cNvSpPr>
          <p:nvPr/>
        </p:nvSpPr>
        <p:spPr bwMode="auto">
          <a:xfrm>
            <a:off x="5195076" y="2894952"/>
            <a:ext cx="384629" cy="244713"/>
          </a:xfrm>
          <a:prstGeom prst="rect">
            <a:avLst/>
          </a:prstGeom>
          <a:noFill/>
          <a:ln w="12700" algn="ctr">
            <a:noFill/>
            <a:miter lim="800000"/>
            <a:headEnd/>
            <a:tailEnd/>
          </a:ln>
        </p:spPr>
        <p:txBody>
          <a:bodyPr wrap="square" lIns="18000" tIns="10800" rIns="18000" bIns="10800">
            <a:spAutoFit/>
          </a:bodyPr>
          <a:lstStyle/>
          <a:p>
            <a:pPr algn="ctr">
              <a:spcBef>
                <a:spcPct val="50000"/>
              </a:spcBef>
            </a:pPr>
            <a:r>
              <a:rPr lang="ru-RU" sz="1600" dirty="0">
                <a:solidFill>
                  <a:srgbClr val="FF0000"/>
                </a:solidFill>
                <a:latin typeface="Calibri" pitchFamily="34" charset="0"/>
              </a:rPr>
              <a:t>ТМ</a:t>
            </a:r>
          </a:p>
        </p:txBody>
      </p:sp>
      <p:sp>
        <p:nvSpPr>
          <p:cNvPr id="168" name="Rectangle 10"/>
          <p:cNvSpPr>
            <a:spLocks noChangeArrowheads="1"/>
          </p:cNvSpPr>
          <p:nvPr/>
        </p:nvSpPr>
        <p:spPr bwMode="auto">
          <a:xfrm>
            <a:off x="2020338" y="4923625"/>
            <a:ext cx="576000" cy="73296"/>
          </a:xfrm>
          <a:prstGeom prst="rect">
            <a:avLst/>
          </a:prstGeom>
          <a:solidFill>
            <a:srgbClr val="FF0000"/>
          </a:solidFill>
          <a:ln w="9525">
            <a:noFill/>
            <a:miter lim="800000"/>
            <a:headEnd/>
            <a:tailEnd/>
          </a:ln>
        </p:spPr>
        <p:txBody>
          <a:bodyPr wrap="none" anchor="ctr"/>
          <a:lstStyle/>
          <a:p>
            <a:endParaRPr lang="ru-RU" dirty="0"/>
          </a:p>
        </p:txBody>
      </p:sp>
      <p:sp>
        <p:nvSpPr>
          <p:cNvPr id="169" name="Rectangle 10"/>
          <p:cNvSpPr>
            <a:spLocks noChangeArrowheads="1"/>
          </p:cNvSpPr>
          <p:nvPr/>
        </p:nvSpPr>
        <p:spPr bwMode="auto">
          <a:xfrm rot="16200000">
            <a:off x="1981970" y="4699764"/>
            <a:ext cx="525887" cy="72000"/>
          </a:xfrm>
          <a:prstGeom prst="rect">
            <a:avLst/>
          </a:prstGeom>
          <a:solidFill>
            <a:srgbClr val="FF0000"/>
          </a:solidFill>
          <a:ln w="9525">
            <a:noFill/>
            <a:miter lim="800000"/>
            <a:headEnd/>
            <a:tailEnd/>
          </a:ln>
        </p:spPr>
        <p:txBody>
          <a:bodyPr wrap="none" anchor="ctr"/>
          <a:lstStyle/>
          <a:p>
            <a:endParaRPr lang="ru-RU" dirty="0"/>
          </a:p>
        </p:txBody>
      </p:sp>
      <p:sp>
        <p:nvSpPr>
          <p:cNvPr id="170" name="Text Box 48"/>
          <p:cNvSpPr txBox="1">
            <a:spLocks noChangeArrowheads="1"/>
          </p:cNvSpPr>
          <p:nvPr/>
        </p:nvSpPr>
        <p:spPr bwMode="auto">
          <a:xfrm>
            <a:off x="2268411" y="4703763"/>
            <a:ext cx="384629" cy="244713"/>
          </a:xfrm>
          <a:prstGeom prst="rect">
            <a:avLst/>
          </a:prstGeom>
          <a:noFill/>
          <a:ln w="12700" algn="ctr">
            <a:noFill/>
            <a:miter lim="800000"/>
            <a:headEnd/>
            <a:tailEnd/>
          </a:ln>
        </p:spPr>
        <p:txBody>
          <a:bodyPr wrap="square" lIns="18000" tIns="10800" rIns="18000" bIns="10800">
            <a:spAutoFit/>
          </a:bodyPr>
          <a:lstStyle/>
          <a:p>
            <a:pPr algn="ctr">
              <a:spcBef>
                <a:spcPct val="50000"/>
              </a:spcBef>
            </a:pPr>
            <a:r>
              <a:rPr lang="ru-RU" sz="1600" dirty="0">
                <a:solidFill>
                  <a:srgbClr val="FF0000"/>
                </a:solidFill>
                <a:latin typeface="Calibri" pitchFamily="34" charset="0"/>
              </a:rPr>
              <a:t>ТМ</a:t>
            </a:r>
          </a:p>
        </p:txBody>
      </p:sp>
      <p:cxnSp>
        <p:nvCxnSpPr>
          <p:cNvPr id="171" name="AutoShape 42"/>
          <p:cNvCxnSpPr>
            <a:cxnSpLocks noChangeShapeType="1"/>
            <a:endCxn id="172" idx="1"/>
          </p:cNvCxnSpPr>
          <p:nvPr/>
        </p:nvCxnSpPr>
        <p:spPr bwMode="auto">
          <a:xfrm rot="10800000" flipV="1">
            <a:off x="1754154" y="5830437"/>
            <a:ext cx="65108" cy="736535"/>
          </a:xfrm>
          <a:prstGeom prst="bentConnector3">
            <a:avLst>
              <a:gd name="adj1" fmla="val 359515"/>
            </a:avLst>
          </a:prstGeom>
          <a:noFill/>
          <a:ln w="76200">
            <a:solidFill>
              <a:srgbClr val="FFC000"/>
            </a:solidFill>
            <a:miter lim="800000"/>
            <a:headEnd type="none" w="med" len="med"/>
            <a:tailEnd type="none" w="med" len="med"/>
          </a:ln>
        </p:spPr>
      </p:cxnSp>
      <p:sp>
        <p:nvSpPr>
          <p:cNvPr id="172" name="Скругленный прямоугольник 171"/>
          <p:cNvSpPr/>
          <p:nvPr/>
        </p:nvSpPr>
        <p:spPr>
          <a:xfrm>
            <a:off x="1754154" y="6451935"/>
            <a:ext cx="466530" cy="230075"/>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solidFill>
                  <a:schemeClr val="tx1"/>
                </a:solidFill>
                <a:latin typeface="Calibri" pitchFamily="34" charset="0"/>
              </a:rPr>
              <a:t>УР</a:t>
            </a:r>
          </a:p>
        </p:txBody>
      </p:sp>
      <p:sp>
        <p:nvSpPr>
          <p:cNvPr id="173" name="Text Box 48"/>
          <p:cNvSpPr txBox="1">
            <a:spLocks noChangeArrowheads="1"/>
          </p:cNvSpPr>
          <p:nvPr/>
        </p:nvSpPr>
        <p:spPr bwMode="auto">
          <a:xfrm>
            <a:off x="7273636" y="5548698"/>
            <a:ext cx="486601" cy="188513"/>
          </a:xfrm>
          <a:prstGeom prst="rect">
            <a:avLst/>
          </a:prstGeom>
          <a:noFill/>
          <a:ln w="12700" algn="ctr">
            <a:noFill/>
            <a:miter lim="800000"/>
            <a:headEnd/>
            <a:tailEnd/>
          </a:ln>
        </p:spPr>
        <p:txBody>
          <a:bodyPr wrap="square" lIns="18000" tIns="10800" rIns="18000" bIns="10800">
            <a:spAutoFit/>
          </a:bodyPr>
          <a:lstStyle/>
          <a:p>
            <a:pPr algn="ctr">
              <a:spcBef>
                <a:spcPct val="50000"/>
              </a:spcBef>
            </a:pPr>
            <a:r>
              <a:rPr lang="ru-RU" sz="1200" dirty="0">
                <a:latin typeface="Calibri" pitchFamily="34" charset="0"/>
              </a:rPr>
              <a:t>ДПС-У</a:t>
            </a:r>
          </a:p>
        </p:txBody>
      </p:sp>
      <p:sp>
        <p:nvSpPr>
          <p:cNvPr id="174" name="Text Box 48"/>
          <p:cNvSpPr txBox="1">
            <a:spLocks noChangeArrowheads="1"/>
          </p:cNvSpPr>
          <p:nvPr/>
        </p:nvSpPr>
        <p:spPr bwMode="auto">
          <a:xfrm>
            <a:off x="8174181" y="5548698"/>
            <a:ext cx="486601" cy="188513"/>
          </a:xfrm>
          <a:prstGeom prst="rect">
            <a:avLst/>
          </a:prstGeom>
          <a:noFill/>
          <a:ln w="12700" algn="ctr">
            <a:noFill/>
            <a:miter lim="800000"/>
            <a:headEnd/>
            <a:tailEnd/>
          </a:ln>
        </p:spPr>
        <p:txBody>
          <a:bodyPr wrap="square" lIns="18000" tIns="10800" rIns="18000" bIns="10800">
            <a:spAutoFit/>
          </a:bodyPr>
          <a:lstStyle/>
          <a:p>
            <a:pPr algn="ctr">
              <a:spcBef>
                <a:spcPct val="50000"/>
              </a:spcBef>
            </a:pPr>
            <a:r>
              <a:rPr lang="ru-RU" sz="1200" dirty="0">
                <a:latin typeface="Calibri" pitchFamily="34" charset="0"/>
              </a:rPr>
              <a:t>ДПС-У</a:t>
            </a:r>
          </a:p>
        </p:txBody>
      </p:sp>
      <p:sp>
        <p:nvSpPr>
          <p:cNvPr id="175" name="Text Box 37"/>
          <p:cNvSpPr txBox="1">
            <a:spLocks noChangeArrowheads="1"/>
          </p:cNvSpPr>
          <p:nvPr/>
        </p:nvSpPr>
        <p:spPr bwMode="auto">
          <a:xfrm>
            <a:off x="4560483" y="5151075"/>
            <a:ext cx="302072" cy="169578"/>
          </a:xfrm>
          <a:prstGeom prst="rect">
            <a:avLst/>
          </a:prstGeom>
          <a:solidFill>
            <a:schemeClr val="bg1"/>
          </a:solidFill>
          <a:ln w="9525">
            <a:noFill/>
            <a:miter lim="800000"/>
            <a:headEnd/>
            <a:tailEnd/>
          </a:ln>
        </p:spPr>
        <p:txBody>
          <a:bodyPr wrap="square" lIns="0" tIns="0" rIns="0" bIns="0" anchor="ctr">
            <a:spAutoFit/>
          </a:bodyPr>
          <a:lstStyle/>
          <a:p>
            <a:pPr algn="ctr">
              <a:spcBef>
                <a:spcPct val="50000"/>
              </a:spcBef>
            </a:pPr>
            <a:r>
              <a:rPr lang="ru-RU" sz="1200" dirty="0">
                <a:latin typeface="Calibri" pitchFamily="34" charset="0"/>
              </a:rPr>
              <a:t>ЭПТ</a:t>
            </a:r>
          </a:p>
        </p:txBody>
      </p:sp>
      <p:sp>
        <p:nvSpPr>
          <p:cNvPr id="176" name="Text Box 37"/>
          <p:cNvSpPr txBox="1">
            <a:spLocks noChangeArrowheads="1"/>
          </p:cNvSpPr>
          <p:nvPr/>
        </p:nvSpPr>
        <p:spPr bwMode="auto">
          <a:xfrm>
            <a:off x="6223027" y="5577379"/>
            <a:ext cx="496427" cy="168600"/>
          </a:xfrm>
          <a:prstGeom prst="rect">
            <a:avLst/>
          </a:prstGeom>
          <a:solidFill>
            <a:schemeClr val="bg1"/>
          </a:solidFill>
          <a:ln w="9525">
            <a:noFill/>
            <a:miter lim="800000"/>
            <a:headEnd/>
            <a:tailEnd/>
          </a:ln>
        </p:spPr>
        <p:txBody>
          <a:bodyPr wrap="square" lIns="0" tIns="0" rIns="0" bIns="0" anchor="ctr">
            <a:spAutoFit/>
          </a:bodyPr>
          <a:lstStyle/>
          <a:p>
            <a:pPr algn="ctr">
              <a:spcBef>
                <a:spcPct val="50000"/>
              </a:spcBef>
            </a:pPr>
            <a:r>
              <a:rPr lang="ru-RU" sz="1200" dirty="0">
                <a:latin typeface="Calibri" pitchFamily="34" charset="0"/>
              </a:rPr>
              <a:t>ИП-ЛЭ</a:t>
            </a:r>
          </a:p>
        </p:txBody>
      </p:sp>
      <p:sp>
        <p:nvSpPr>
          <p:cNvPr id="177" name="Line 36"/>
          <p:cNvSpPr>
            <a:spLocks noChangeShapeType="1"/>
          </p:cNvSpPr>
          <p:nvPr/>
        </p:nvSpPr>
        <p:spPr bwMode="auto">
          <a:xfrm flipH="1">
            <a:off x="7710896" y="1943657"/>
            <a:ext cx="0" cy="657358"/>
          </a:xfrm>
          <a:prstGeom prst="line">
            <a:avLst/>
          </a:prstGeom>
          <a:noFill/>
          <a:ln w="19050">
            <a:solidFill>
              <a:schemeClr val="tx1"/>
            </a:solidFill>
            <a:round/>
            <a:headEnd/>
            <a:tailEnd type="triangle" w="med" len="med"/>
          </a:ln>
        </p:spPr>
        <p:txBody>
          <a:bodyPr/>
          <a:lstStyle/>
          <a:p>
            <a:endParaRPr lang="ru-RU" dirty="0"/>
          </a:p>
        </p:txBody>
      </p:sp>
      <p:sp>
        <p:nvSpPr>
          <p:cNvPr id="178" name="Овал 177"/>
          <p:cNvSpPr/>
          <p:nvPr/>
        </p:nvSpPr>
        <p:spPr>
          <a:xfrm flipH="1">
            <a:off x="7686144" y="1925789"/>
            <a:ext cx="50989" cy="4655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Заголовок 165"/>
          <p:cNvSpPr>
            <a:spLocks noGrp="1"/>
          </p:cNvSpPr>
          <p:nvPr>
            <p:ph type="title"/>
          </p:nvPr>
        </p:nvSpPr>
        <p:spPr/>
        <p:txBody>
          <a:bodyPr/>
          <a:lstStyle/>
          <a:p>
            <a:pPr algn="ctr"/>
            <a:r>
              <a:rPr lang="ru-RU" sz="2000" dirty="0">
                <a:latin typeface="+mn-lt"/>
              </a:rPr>
              <a:t>Входные сигналы САУТ-ЦМ</a:t>
            </a:r>
            <a:br>
              <a:rPr lang="ru-RU" sz="3200" dirty="0">
                <a:latin typeface="Calibri" pitchFamily="34" charset="0"/>
              </a:rPr>
            </a:br>
            <a:endParaRPr lang="ru-RU" sz="3200" dirty="0">
              <a:latin typeface="Calibri" pitchFamily="34" charset="0"/>
            </a:endParaRPr>
          </a:p>
        </p:txBody>
      </p:sp>
      <p:graphicFrame>
        <p:nvGraphicFramePr>
          <p:cNvPr id="83" name="Содержимое 82"/>
          <p:cNvGraphicFramePr>
            <a:graphicFrameLocks noGrp="1"/>
          </p:cNvGraphicFramePr>
          <p:nvPr>
            <p:ph sz="half" idx="1"/>
          </p:nvPr>
        </p:nvGraphicFramePr>
        <p:xfrm>
          <a:off x="0" y="813164"/>
          <a:ext cx="9144000" cy="2305473"/>
        </p:xfrm>
        <a:graphic>
          <a:graphicData uri="http://schemas.openxmlformats.org/drawingml/2006/table">
            <a:tbl>
              <a:tblPr firstRow="1" bandRow="1">
                <a:tableStyleId>{E8B1032C-EA38-4F05-BA0D-38AFFFC7BED3}</a:tableStyleId>
              </a:tblPr>
              <a:tblGrid>
                <a:gridCol w="2537570">
                  <a:extLst>
                    <a:ext uri="{9D8B030D-6E8A-4147-A177-3AD203B41FA5}">
                      <a16:colId xmlns:a16="http://schemas.microsoft.com/office/drawing/2014/main" val="20000"/>
                    </a:ext>
                  </a:extLst>
                </a:gridCol>
                <a:gridCol w="6606430">
                  <a:extLst>
                    <a:ext uri="{9D8B030D-6E8A-4147-A177-3AD203B41FA5}">
                      <a16:colId xmlns:a16="http://schemas.microsoft.com/office/drawing/2014/main" val="20001"/>
                    </a:ext>
                  </a:extLst>
                </a:gridCol>
              </a:tblGrid>
              <a:tr h="195082">
                <a:tc>
                  <a:txBody>
                    <a:bodyPr/>
                    <a:lstStyle/>
                    <a:p>
                      <a:r>
                        <a:rPr lang="ru-RU" sz="1400" b="1" dirty="0">
                          <a:latin typeface="Calibri" pitchFamily="34" charset="0"/>
                        </a:rPr>
                        <a:t>Источник сигнала</a:t>
                      </a:r>
                    </a:p>
                  </a:txBody>
                  <a:tcPr marL="90000" marR="90000" marT="18000" marB="18000"/>
                </a:tc>
                <a:tc>
                  <a:txBody>
                    <a:bodyPr/>
                    <a:lstStyle/>
                    <a:p>
                      <a:r>
                        <a:rPr lang="ru-RU" sz="1400" b="1" dirty="0">
                          <a:latin typeface="Calibri" pitchFamily="34" charset="0"/>
                        </a:rPr>
                        <a:t>Передаваемая информация</a:t>
                      </a:r>
                    </a:p>
                  </a:txBody>
                  <a:tcPr marL="90000" marR="90000" marT="18000" marB="18000"/>
                </a:tc>
                <a:extLst>
                  <a:ext uri="{0D108BD9-81ED-4DB2-BD59-A6C34878D82A}">
                    <a16:rowId xmlns:a16="http://schemas.microsoft.com/office/drawing/2014/main" val="10000"/>
                  </a:ext>
                </a:extLst>
              </a:tr>
              <a:tr h="195082">
                <a:tc>
                  <a:txBody>
                    <a:bodyPr/>
                    <a:lstStyle/>
                    <a:p>
                      <a:r>
                        <a:rPr lang="ru-RU" sz="1400" b="0" dirty="0">
                          <a:latin typeface="Calibri" pitchFamily="34" charset="0"/>
                        </a:rPr>
                        <a:t>Датчики угла поворота</a:t>
                      </a:r>
                    </a:p>
                  </a:txBody>
                  <a:tcPr marL="90000" marR="90000" marT="18000" marB="18000"/>
                </a:tc>
                <a:tc>
                  <a:txBody>
                    <a:bodyPr/>
                    <a:lstStyle/>
                    <a:p>
                      <a:r>
                        <a:rPr lang="ru-RU" sz="1400" b="0" dirty="0">
                          <a:latin typeface="Calibri" pitchFamily="34" charset="0"/>
                        </a:rPr>
                        <a:t>Угол поворота колёсной пары</a:t>
                      </a:r>
                    </a:p>
                  </a:txBody>
                  <a:tcPr marL="90000" marR="90000" marT="18000" marB="18000"/>
                </a:tc>
                <a:extLst>
                  <a:ext uri="{0D108BD9-81ED-4DB2-BD59-A6C34878D82A}">
                    <a16:rowId xmlns:a16="http://schemas.microsoft.com/office/drawing/2014/main" val="10001"/>
                  </a:ext>
                </a:extLst>
              </a:tr>
              <a:tr h="220350">
                <a:tc>
                  <a:txBody>
                    <a:bodyPr/>
                    <a:lstStyle/>
                    <a:p>
                      <a:r>
                        <a:rPr lang="ru-RU" sz="1400" dirty="0">
                          <a:latin typeface="Calibri" pitchFamily="34" charset="0"/>
                        </a:rPr>
                        <a:t>Путевые генераторы САУТ</a:t>
                      </a:r>
                    </a:p>
                  </a:txBody>
                  <a:tcPr marL="90000" marR="90000" marT="18000" marB="18000"/>
                </a:tc>
                <a:tc>
                  <a:txBody>
                    <a:bodyPr/>
                    <a:lstStyle/>
                    <a:p>
                      <a:r>
                        <a:rPr lang="ru-RU" sz="1400" dirty="0">
                          <a:latin typeface="Calibri" pitchFamily="34" charset="0"/>
                        </a:rPr>
                        <a:t>№№ перегонов, расстояния до ТПО</a:t>
                      </a:r>
                      <a:r>
                        <a:rPr lang="en-US" sz="1400" dirty="0">
                          <a:latin typeface="Calibri" pitchFamily="34" charset="0"/>
                        </a:rPr>
                        <a:t>,</a:t>
                      </a:r>
                      <a:r>
                        <a:rPr lang="en-US" sz="1400" baseline="0" dirty="0">
                          <a:latin typeface="Calibri" pitchFamily="34" charset="0"/>
                        </a:rPr>
                        <a:t> </a:t>
                      </a:r>
                      <a:r>
                        <a:rPr lang="ru-RU" sz="1400" baseline="0" dirty="0">
                          <a:latin typeface="Calibri" pitchFamily="34" charset="0"/>
                        </a:rPr>
                        <a:t>уклоны, ограничения скорости</a:t>
                      </a:r>
                      <a:endParaRPr lang="ru-RU" sz="1400" dirty="0">
                        <a:latin typeface="Calibri" pitchFamily="34" charset="0"/>
                      </a:endParaRPr>
                    </a:p>
                  </a:txBody>
                  <a:tcPr marL="90000" marR="90000" marT="18000" marB="18000"/>
                </a:tc>
                <a:extLst>
                  <a:ext uri="{0D108BD9-81ED-4DB2-BD59-A6C34878D82A}">
                    <a16:rowId xmlns:a16="http://schemas.microsoft.com/office/drawing/2014/main" val="10002"/>
                  </a:ext>
                </a:extLst>
              </a:tr>
              <a:tr h="311806">
                <a:tc>
                  <a:txBody>
                    <a:bodyPr/>
                    <a:lstStyle/>
                    <a:p>
                      <a:r>
                        <a:rPr lang="ru-RU" sz="1400" dirty="0">
                          <a:latin typeface="Calibri" pitchFamily="34" charset="0"/>
                        </a:rPr>
                        <a:t>Датчики давления</a:t>
                      </a:r>
                    </a:p>
                  </a:txBody>
                  <a:tcPr marL="90000" marR="90000" marT="18000" marB="18000"/>
                </a:tc>
                <a:tc>
                  <a:txBody>
                    <a:bodyPr/>
                    <a:lstStyle/>
                    <a:p>
                      <a:r>
                        <a:rPr lang="ru-RU" sz="1400" dirty="0">
                          <a:latin typeface="Calibri" pitchFamily="34" charset="0"/>
                        </a:rPr>
                        <a:t>Давление в УР и ТЦ</a:t>
                      </a:r>
                    </a:p>
                  </a:txBody>
                  <a:tcPr marL="90000" marR="90000" marT="18000" marB="18000"/>
                </a:tc>
                <a:extLst>
                  <a:ext uri="{0D108BD9-81ED-4DB2-BD59-A6C34878D82A}">
                    <a16:rowId xmlns:a16="http://schemas.microsoft.com/office/drawing/2014/main" val="10003"/>
                  </a:ext>
                </a:extLst>
              </a:tr>
              <a:tr h="214852">
                <a:tc>
                  <a:txBody>
                    <a:bodyPr/>
                    <a:lstStyle/>
                    <a:p>
                      <a:r>
                        <a:rPr lang="ru-RU" sz="1400" dirty="0">
                          <a:latin typeface="Calibri" pitchFamily="34" charset="0"/>
                        </a:rPr>
                        <a:t>АЛСН</a:t>
                      </a:r>
                      <a:r>
                        <a:rPr lang="ru-RU" sz="1400" baseline="0" dirty="0">
                          <a:latin typeface="Calibri" pitchFamily="34" charset="0"/>
                        </a:rPr>
                        <a:t> (КЛУБ, КЛУБ-У)</a:t>
                      </a:r>
                      <a:endParaRPr lang="ru-RU" sz="1400" dirty="0">
                        <a:latin typeface="Calibri" pitchFamily="34" charset="0"/>
                      </a:endParaRPr>
                    </a:p>
                  </a:txBody>
                  <a:tcPr marL="90000" marR="90000" marT="18000" marB="18000"/>
                </a:tc>
                <a:tc>
                  <a:txBody>
                    <a:bodyPr/>
                    <a:lstStyle/>
                    <a:p>
                      <a:r>
                        <a:rPr lang="ru-RU" sz="1400" dirty="0">
                          <a:latin typeface="Calibri" pitchFamily="34" charset="0"/>
                        </a:rPr>
                        <a:t>Показания локомотивного светофора, нажатия РБ, коды АЛС («ИФ»)</a:t>
                      </a:r>
                    </a:p>
                  </a:txBody>
                  <a:tcPr marL="90000" marR="90000" marT="18000" marB="18000"/>
                </a:tc>
                <a:extLst>
                  <a:ext uri="{0D108BD9-81ED-4DB2-BD59-A6C34878D82A}">
                    <a16:rowId xmlns:a16="http://schemas.microsoft.com/office/drawing/2014/main" val="10004"/>
                  </a:ext>
                </a:extLst>
              </a:tr>
              <a:tr h="284147">
                <a:tc>
                  <a:txBody>
                    <a:bodyPr/>
                    <a:lstStyle/>
                    <a:p>
                      <a:r>
                        <a:rPr lang="ru-RU" sz="1400" dirty="0">
                          <a:latin typeface="Calibri" pitchFamily="34" charset="0"/>
                        </a:rPr>
                        <a:t>Цепи управления локомотива</a:t>
                      </a:r>
                    </a:p>
                  </a:txBody>
                  <a:tcPr marL="90000" marR="90000" marT="18000" marB="18000"/>
                </a:tc>
                <a:tc>
                  <a:txBody>
                    <a:bodyPr/>
                    <a:lstStyle/>
                    <a:p>
                      <a:r>
                        <a:rPr lang="ru-RU" sz="1400" dirty="0">
                          <a:latin typeface="Calibri" pitchFamily="34" charset="0"/>
                        </a:rPr>
                        <a:t>«Ход вперёд», «Ход назад», «Тяга», «электродинамическое торможение» («ЭДТ»).</a:t>
                      </a:r>
                    </a:p>
                  </a:txBody>
                  <a:tcPr marL="90000" marR="90000" marT="18000" marB="18000"/>
                </a:tc>
                <a:extLst>
                  <a:ext uri="{0D108BD9-81ED-4DB2-BD59-A6C34878D82A}">
                    <a16:rowId xmlns:a16="http://schemas.microsoft.com/office/drawing/2014/main" val="10005"/>
                  </a:ext>
                </a:extLst>
              </a:tr>
              <a:tr h="238364">
                <a:tc>
                  <a:txBody>
                    <a:bodyPr/>
                    <a:lstStyle/>
                    <a:p>
                      <a:r>
                        <a:rPr lang="ru-RU" sz="1400" dirty="0">
                          <a:latin typeface="Calibri" pitchFamily="34" charset="0"/>
                        </a:rPr>
                        <a:t>ЭПТ</a:t>
                      </a:r>
                    </a:p>
                  </a:txBody>
                  <a:tcPr marL="90000" marR="90000" marT="18000" marB="18000"/>
                </a:tc>
                <a:tc>
                  <a:txBody>
                    <a:bodyPr/>
                    <a:lstStyle/>
                    <a:p>
                      <a:r>
                        <a:rPr lang="ru-RU" sz="1400" dirty="0">
                          <a:latin typeface="Calibri" pitchFamily="34" charset="0"/>
                        </a:rPr>
                        <a:t>«ЭПТ» (включение и исправность электропневматических  тормозов поезда)</a:t>
                      </a:r>
                    </a:p>
                  </a:txBody>
                  <a:tcPr marL="90000" marR="90000" marT="18000" marB="18000"/>
                </a:tc>
                <a:extLst>
                  <a:ext uri="{0D108BD9-81ED-4DB2-BD59-A6C34878D82A}">
                    <a16:rowId xmlns:a16="http://schemas.microsoft.com/office/drawing/2014/main" val="10006"/>
                  </a:ext>
                </a:extLst>
              </a:tr>
              <a:tr h="325137">
                <a:tc>
                  <a:txBody>
                    <a:bodyPr/>
                    <a:lstStyle/>
                    <a:p>
                      <a:r>
                        <a:rPr lang="ru-RU" sz="1400" dirty="0">
                          <a:latin typeface="Calibri" pitchFamily="34" charset="0"/>
                        </a:rPr>
                        <a:t>Пульт управления САУТ</a:t>
                      </a:r>
                    </a:p>
                  </a:txBody>
                  <a:tcPr marL="90000" marR="90000" marT="18000" marB="18000"/>
                </a:tc>
                <a:tc>
                  <a:txBody>
                    <a:bodyPr/>
                    <a:lstStyle/>
                    <a:p>
                      <a:r>
                        <a:rPr lang="ru-RU" sz="1400" dirty="0">
                          <a:latin typeface="Calibri" pitchFamily="34" charset="0"/>
                        </a:rPr>
                        <a:t>Нажатия</a:t>
                      </a:r>
                      <a:r>
                        <a:rPr lang="ru-RU" sz="1400" baseline="0" dirty="0">
                          <a:latin typeface="Calibri" pitchFamily="34" charset="0"/>
                        </a:rPr>
                        <a:t> машинистом кнопок «К20», «ПОДТЯГ», «ОТПРАВ», «ОС», переключение тумблера «АЛС-САУТ»</a:t>
                      </a:r>
                      <a:endParaRPr lang="ru-RU" sz="1400" dirty="0">
                        <a:latin typeface="Calibri" pitchFamily="34" charset="0"/>
                      </a:endParaRPr>
                    </a:p>
                  </a:txBody>
                  <a:tcPr marL="90000" marR="90000" marT="18000" marB="18000"/>
                </a:tc>
                <a:extLst>
                  <a:ext uri="{0D108BD9-81ED-4DB2-BD59-A6C34878D82A}">
                    <a16:rowId xmlns:a16="http://schemas.microsoft.com/office/drawing/2014/main" val="10007"/>
                  </a:ext>
                </a:extLst>
              </a:tr>
            </a:tbl>
          </a:graphicData>
        </a:graphic>
      </p:graphicFrame>
      <p:grpSp>
        <p:nvGrpSpPr>
          <p:cNvPr id="124" name="Группа 123"/>
          <p:cNvGrpSpPr/>
          <p:nvPr/>
        </p:nvGrpSpPr>
        <p:grpSpPr>
          <a:xfrm>
            <a:off x="183422" y="3031313"/>
            <a:ext cx="8496313" cy="3427413"/>
            <a:chOff x="257162" y="3311525"/>
            <a:chExt cx="8496313" cy="3427413"/>
          </a:xfrm>
        </p:grpSpPr>
        <p:grpSp>
          <p:nvGrpSpPr>
            <p:cNvPr id="2" name="Группа 124"/>
            <p:cNvGrpSpPr>
              <a:grpSpLocks/>
            </p:cNvGrpSpPr>
            <p:nvPr/>
          </p:nvGrpSpPr>
          <p:grpSpPr bwMode="auto">
            <a:xfrm>
              <a:off x="257162" y="5833241"/>
              <a:ext cx="751818" cy="562906"/>
              <a:chOff x="478290" y="5652709"/>
              <a:chExt cx="1027741" cy="759988"/>
            </a:xfrm>
          </p:grpSpPr>
          <p:pic>
            <p:nvPicPr>
              <p:cNvPr id="15486" name="Picture 6" descr="АН-САУТ-УМ_только"/>
              <p:cNvPicPr>
                <a:picLocks noChangeAspect="1" noChangeArrowheads="1"/>
              </p:cNvPicPr>
              <p:nvPr/>
            </p:nvPicPr>
            <p:blipFill>
              <a:blip r:embed="rId3" cstate="print"/>
              <a:srcRect/>
              <a:stretch>
                <a:fillRect/>
              </a:stretch>
            </p:blipFill>
            <p:spPr bwMode="auto">
              <a:xfrm rot="8905445">
                <a:off x="478290" y="5766173"/>
                <a:ext cx="1027741" cy="646524"/>
              </a:xfrm>
              <a:prstGeom prst="rect">
                <a:avLst/>
              </a:prstGeom>
              <a:noFill/>
              <a:ln w="9525">
                <a:noFill/>
                <a:miter lim="800000"/>
                <a:headEnd/>
                <a:tailEnd/>
              </a:ln>
            </p:spPr>
          </p:pic>
          <p:sp>
            <p:nvSpPr>
              <p:cNvPr id="120" name="Прямоугольник 119"/>
              <p:cNvSpPr/>
              <p:nvPr/>
            </p:nvSpPr>
            <p:spPr>
              <a:xfrm>
                <a:off x="1232814" y="5652709"/>
                <a:ext cx="125489" cy="969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pic>
          <p:nvPicPr>
            <p:cNvPr id="15364" name="Рисунок 176" descr="ДПС-У на ВЛ11 обр сгл.jpg"/>
            <p:cNvPicPr>
              <a:picLocks noChangeAspect="1"/>
            </p:cNvPicPr>
            <p:nvPr/>
          </p:nvPicPr>
          <p:blipFill>
            <a:blip r:embed="rId4" cstate="print"/>
            <a:srcRect/>
            <a:stretch>
              <a:fillRect/>
            </a:stretch>
          </p:blipFill>
          <p:spPr bwMode="auto">
            <a:xfrm>
              <a:off x="3035490" y="5991225"/>
              <a:ext cx="831850" cy="747713"/>
            </a:xfrm>
            <a:prstGeom prst="rect">
              <a:avLst/>
            </a:prstGeom>
            <a:noFill/>
            <a:ln w="9525">
              <a:noFill/>
              <a:miter lim="800000"/>
              <a:headEnd/>
              <a:tailEnd/>
            </a:ln>
          </p:spPr>
        </p:pic>
        <p:pic>
          <p:nvPicPr>
            <p:cNvPr id="15365" name="Рисунок 182" descr="ДПС-У на ВЛ11 обр сгл.jpg"/>
            <p:cNvPicPr>
              <a:picLocks noChangeAspect="1"/>
            </p:cNvPicPr>
            <p:nvPr/>
          </p:nvPicPr>
          <p:blipFill>
            <a:blip r:embed="rId4" cstate="print"/>
            <a:srcRect/>
            <a:stretch>
              <a:fillRect/>
            </a:stretch>
          </p:blipFill>
          <p:spPr bwMode="auto">
            <a:xfrm>
              <a:off x="2263420" y="5991225"/>
              <a:ext cx="831850" cy="747713"/>
            </a:xfrm>
            <a:prstGeom prst="rect">
              <a:avLst/>
            </a:prstGeom>
            <a:noFill/>
            <a:ln w="9525">
              <a:noFill/>
              <a:miter lim="800000"/>
              <a:headEnd/>
              <a:tailEnd/>
            </a:ln>
          </p:spPr>
        </p:pic>
        <p:pic>
          <p:nvPicPr>
            <p:cNvPr id="15366" name="Рисунок 162" descr="БС-ДПС обр для презентаций.bmp"/>
            <p:cNvPicPr>
              <a:picLocks noChangeAspect="1"/>
            </p:cNvPicPr>
            <p:nvPr/>
          </p:nvPicPr>
          <p:blipFill>
            <a:blip r:embed="rId5" cstate="print"/>
            <a:srcRect l="-22385"/>
            <a:stretch>
              <a:fillRect/>
            </a:stretch>
          </p:blipFill>
          <p:spPr bwMode="auto">
            <a:xfrm>
              <a:off x="2386094" y="4835525"/>
              <a:ext cx="1282700" cy="912813"/>
            </a:xfrm>
            <a:prstGeom prst="rect">
              <a:avLst/>
            </a:prstGeom>
            <a:noFill/>
            <a:ln w="9525">
              <a:noFill/>
              <a:miter lim="800000"/>
              <a:headEnd/>
              <a:tailEnd/>
            </a:ln>
          </p:spPr>
        </p:pic>
        <p:cxnSp>
          <p:nvCxnSpPr>
            <p:cNvPr id="15367" name="Соединительная линия уступом 269"/>
            <p:cNvCxnSpPr>
              <a:cxnSpLocks noChangeShapeType="1"/>
            </p:cNvCxnSpPr>
            <p:nvPr/>
          </p:nvCxnSpPr>
          <p:spPr bwMode="auto">
            <a:xfrm rot="16200000" flipV="1">
              <a:off x="3125869" y="5649913"/>
              <a:ext cx="242887" cy="439737"/>
            </a:xfrm>
            <a:prstGeom prst="bentConnector3">
              <a:avLst>
                <a:gd name="adj1" fmla="val 50000"/>
              </a:avLst>
            </a:prstGeom>
            <a:noFill/>
            <a:ln w="19050">
              <a:solidFill>
                <a:schemeClr val="tx1"/>
              </a:solidFill>
              <a:round/>
              <a:headEnd/>
              <a:tailEnd type="triangle" w="med" len="med"/>
            </a:ln>
          </p:spPr>
        </p:cxnSp>
        <p:cxnSp>
          <p:nvCxnSpPr>
            <p:cNvPr id="15368" name="Соединительная линия уступом 269"/>
            <p:cNvCxnSpPr>
              <a:cxnSpLocks noChangeShapeType="1"/>
            </p:cNvCxnSpPr>
            <p:nvPr/>
          </p:nvCxnSpPr>
          <p:spPr bwMode="auto">
            <a:xfrm rot="5400000" flipH="1" flipV="1">
              <a:off x="2700419" y="5664200"/>
              <a:ext cx="242887" cy="411163"/>
            </a:xfrm>
            <a:prstGeom prst="bentConnector3">
              <a:avLst>
                <a:gd name="adj1" fmla="val 50000"/>
              </a:avLst>
            </a:prstGeom>
            <a:noFill/>
            <a:ln w="19050">
              <a:solidFill>
                <a:schemeClr val="tx1"/>
              </a:solidFill>
              <a:round/>
              <a:headEnd/>
              <a:tailEnd type="triangle" w="med" len="med"/>
            </a:ln>
          </p:spPr>
        </p:cxnSp>
        <p:pic>
          <p:nvPicPr>
            <p:cNvPr id="15369" name="Picture 72" descr="ктм"/>
            <p:cNvPicPr>
              <a:picLocks noChangeAspect="1" noChangeArrowheads="1"/>
            </p:cNvPicPr>
            <p:nvPr/>
          </p:nvPicPr>
          <p:blipFill>
            <a:blip r:embed="rId6" cstate="print"/>
            <a:srcRect/>
            <a:stretch>
              <a:fillRect/>
            </a:stretch>
          </p:blipFill>
          <p:spPr bwMode="auto">
            <a:xfrm>
              <a:off x="4539725" y="5486400"/>
              <a:ext cx="666750" cy="1160463"/>
            </a:xfrm>
            <a:prstGeom prst="rect">
              <a:avLst/>
            </a:prstGeom>
            <a:noFill/>
            <a:ln w="9525">
              <a:noFill/>
              <a:miter lim="800000"/>
              <a:headEnd/>
              <a:tailEnd/>
            </a:ln>
          </p:spPr>
        </p:pic>
        <p:sp>
          <p:nvSpPr>
            <p:cNvPr id="15370" name="Line 74"/>
            <p:cNvSpPr>
              <a:spLocks noChangeShapeType="1"/>
            </p:cNvSpPr>
            <p:nvPr/>
          </p:nvSpPr>
          <p:spPr bwMode="auto">
            <a:xfrm rot="10800000">
              <a:off x="4014262" y="6477000"/>
              <a:ext cx="719138" cy="0"/>
            </a:xfrm>
            <a:prstGeom prst="line">
              <a:avLst/>
            </a:prstGeom>
            <a:noFill/>
            <a:ln w="19050">
              <a:solidFill>
                <a:schemeClr val="tx1"/>
              </a:solidFill>
              <a:round/>
              <a:headEnd/>
              <a:tailEnd/>
            </a:ln>
          </p:spPr>
          <p:txBody>
            <a:bodyPr/>
            <a:lstStyle/>
            <a:p>
              <a:endParaRPr lang="ru-RU" dirty="0"/>
            </a:p>
          </p:txBody>
        </p:sp>
        <p:sp>
          <p:nvSpPr>
            <p:cNvPr id="15371" name="Line 74"/>
            <p:cNvSpPr>
              <a:spLocks noChangeShapeType="1"/>
            </p:cNvSpPr>
            <p:nvPr/>
          </p:nvSpPr>
          <p:spPr bwMode="auto">
            <a:xfrm rot="10800000">
              <a:off x="4360337" y="6026150"/>
              <a:ext cx="431800" cy="0"/>
            </a:xfrm>
            <a:prstGeom prst="line">
              <a:avLst/>
            </a:prstGeom>
            <a:noFill/>
            <a:ln w="19050">
              <a:solidFill>
                <a:schemeClr val="tx1"/>
              </a:solidFill>
              <a:round/>
              <a:headEnd/>
              <a:tailEnd/>
            </a:ln>
          </p:spPr>
          <p:txBody>
            <a:bodyPr/>
            <a:lstStyle/>
            <a:p>
              <a:endParaRPr lang="ru-RU" dirty="0"/>
            </a:p>
          </p:txBody>
        </p:sp>
        <p:sp>
          <p:nvSpPr>
            <p:cNvPr id="15372" name="Line 74"/>
            <p:cNvSpPr>
              <a:spLocks noChangeShapeType="1"/>
            </p:cNvSpPr>
            <p:nvPr/>
          </p:nvSpPr>
          <p:spPr bwMode="auto">
            <a:xfrm rot="10800000">
              <a:off x="4327000" y="6251575"/>
              <a:ext cx="433387" cy="0"/>
            </a:xfrm>
            <a:prstGeom prst="line">
              <a:avLst/>
            </a:prstGeom>
            <a:noFill/>
            <a:ln w="19050">
              <a:solidFill>
                <a:schemeClr val="tx1"/>
              </a:solidFill>
              <a:round/>
              <a:headEnd/>
              <a:tailEnd/>
            </a:ln>
          </p:spPr>
          <p:txBody>
            <a:bodyPr/>
            <a:lstStyle/>
            <a:p>
              <a:endParaRPr lang="ru-RU" dirty="0"/>
            </a:p>
          </p:txBody>
        </p:sp>
        <p:pic>
          <p:nvPicPr>
            <p:cNvPr id="15373" name="Рисунок 247" descr="RD 2 обр.jpg"/>
            <p:cNvPicPr>
              <a:picLocks noChangeAspect="1"/>
            </p:cNvPicPr>
            <p:nvPr/>
          </p:nvPicPr>
          <p:blipFill>
            <a:blip r:embed="rId7" cstate="print"/>
            <a:srcRect/>
            <a:stretch>
              <a:fillRect/>
            </a:stretch>
          </p:blipFill>
          <p:spPr bwMode="auto">
            <a:xfrm>
              <a:off x="4198303" y="5776913"/>
              <a:ext cx="204788" cy="546100"/>
            </a:xfrm>
            <a:prstGeom prst="rect">
              <a:avLst/>
            </a:prstGeom>
            <a:noFill/>
            <a:ln w="9525">
              <a:noFill/>
              <a:miter lim="800000"/>
              <a:headEnd/>
              <a:tailEnd/>
            </a:ln>
          </p:spPr>
        </p:pic>
        <p:pic>
          <p:nvPicPr>
            <p:cNvPr id="15374" name="Рисунок 248" descr="RD 1 обр (2).JPG"/>
            <p:cNvPicPr>
              <a:picLocks noChangeAspect="1"/>
            </p:cNvPicPr>
            <p:nvPr/>
          </p:nvPicPr>
          <p:blipFill>
            <a:blip r:embed="rId8" cstate="print"/>
            <a:srcRect/>
            <a:stretch>
              <a:fillRect/>
            </a:stretch>
          </p:blipFill>
          <p:spPr bwMode="auto">
            <a:xfrm>
              <a:off x="3985469" y="6207125"/>
              <a:ext cx="206375" cy="433388"/>
            </a:xfrm>
            <a:prstGeom prst="rect">
              <a:avLst/>
            </a:prstGeom>
            <a:noFill/>
            <a:ln w="9525">
              <a:noFill/>
              <a:miter lim="800000"/>
              <a:headEnd/>
              <a:tailEnd/>
            </a:ln>
          </p:spPr>
        </p:pic>
        <p:pic>
          <p:nvPicPr>
            <p:cNvPr id="15375" name="Рисунок 254" descr="ЛС-З.JPG"/>
            <p:cNvPicPr>
              <a:picLocks noChangeAspect="1"/>
            </p:cNvPicPr>
            <p:nvPr/>
          </p:nvPicPr>
          <p:blipFill>
            <a:blip r:embed="rId9" cstate="print"/>
            <a:srcRect/>
            <a:stretch>
              <a:fillRect/>
            </a:stretch>
          </p:blipFill>
          <p:spPr bwMode="auto">
            <a:xfrm>
              <a:off x="7686273" y="4914900"/>
              <a:ext cx="396875" cy="1000125"/>
            </a:xfrm>
            <a:prstGeom prst="rect">
              <a:avLst/>
            </a:prstGeom>
            <a:noFill/>
            <a:ln w="9525">
              <a:noFill/>
              <a:miter lim="800000"/>
              <a:headEnd/>
              <a:tailEnd/>
            </a:ln>
          </p:spPr>
        </p:pic>
        <p:sp>
          <p:nvSpPr>
            <p:cNvPr id="15376" name="Text Box 11"/>
            <p:cNvSpPr txBox="1">
              <a:spLocks noChangeArrowheads="1"/>
            </p:cNvSpPr>
            <p:nvPr/>
          </p:nvSpPr>
          <p:spPr bwMode="auto">
            <a:xfrm>
              <a:off x="833438" y="4303713"/>
              <a:ext cx="7920037" cy="276225"/>
            </a:xfrm>
            <a:prstGeom prst="rect">
              <a:avLst/>
            </a:prstGeom>
            <a:solidFill>
              <a:srgbClr val="0000FF"/>
            </a:solidFill>
            <a:ln w="9525">
              <a:noFill/>
              <a:miter lim="800000"/>
              <a:headEnd/>
              <a:tailEnd/>
            </a:ln>
          </p:spPr>
          <p:txBody>
            <a:bodyPr lIns="0" tIns="0" rIns="0" bIns="0">
              <a:spAutoFit/>
            </a:bodyPr>
            <a:lstStyle/>
            <a:p>
              <a:pPr algn="ctr">
                <a:spcBef>
                  <a:spcPct val="50000"/>
                </a:spcBef>
              </a:pPr>
              <a:r>
                <a:rPr lang="en-US" dirty="0">
                  <a:solidFill>
                    <a:schemeClr val="bg1"/>
                  </a:solidFill>
                </a:rPr>
                <a:t>RS-485</a:t>
              </a:r>
              <a:endParaRPr lang="ru-RU" dirty="0">
                <a:solidFill>
                  <a:schemeClr val="bg1"/>
                </a:solidFill>
              </a:endParaRPr>
            </a:p>
          </p:txBody>
        </p:sp>
        <p:sp>
          <p:nvSpPr>
            <p:cNvPr id="15377" name="Line 12"/>
            <p:cNvSpPr>
              <a:spLocks noChangeShapeType="1"/>
            </p:cNvSpPr>
            <p:nvPr/>
          </p:nvSpPr>
          <p:spPr bwMode="auto">
            <a:xfrm rot="16200000" flipV="1">
              <a:off x="1065992" y="4764882"/>
              <a:ext cx="360363" cy="0"/>
            </a:xfrm>
            <a:prstGeom prst="line">
              <a:avLst/>
            </a:prstGeom>
            <a:noFill/>
            <a:ln w="76200">
              <a:solidFill>
                <a:srgbClr val="0000FF"/>
              </a:solidFill>
              <a:round/>
              <a:headEnd/>
              <a:tailEnd type="triangle" w="med" len="med"/>
            </a:ln>
          </p:spPr>
          <p:txBody>
            <a:bodyPr/>
            <a:lstStyle/>
            <a:p>
              <a:endParaRPr lang="ru-RU" dirty="0"/>
            </a:p>
          </p:txBody>
        </p:sp>
        <p:sp>
          <p:nvSpPr>
            <p:cNvPr id="15378" name="Text Box 11"/>
            <p:cNvSpPr txBox="1">
              <a:spLocks noChangeArrowheads="1"/>
            </p:cNvSpPr>
            <p:nvPr/>
          </p:nvSpPr>
          <p:spPr bwMode="auto">
            <a:xfrm>
              <a:off x="665149" y="6408738"/>
              <a:ext cx="1460500" cy="206375"/>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i="1" dirty="0"/>
                <a:t>19,6КГц…31КГц</a:t>
              </a:r>
            </a:p>
          </p:txBody>
        </p:sp>
        <p:grpSp>
          <p:nvGrpSpPr>
            <p:cNvPr id="3" name="Группа 122"/>
            <p:cNvGrpSpPr>
              <a:grpSpLocks/>
            </p:cNvGrpSpPr>
            <p:nvPr/>
          </p:nvGrpSpPr>
          <p:grpSpPr bwMode="auto">
            <a:xfrm>
              <a:off x="564980" y="6353175"/>
              <a:ext cx="198437" cy="252413"/>
              <a:chOff x="810733" y="6352672"/>
              <a:chExt cx="199918" cy="252446"/>
            </a:xfrm>
          </p:grpSpPr>
          <p:sp>
            <p:nvSpPr>
              <p:cNvPr id="305" name="Rectangle 49"/>
              <p:cNvSpPr>
                <a:spLocks noChangeArrowheads="1"/>
              </p:cNvSpPr>
              <p:nvPr/>
            </p:nvSpPr>
            <p:spPr bwMode="auto">
              <a:xfrm>
                <a:off x="897098" y="6435233"/>
                <a:ext cx="27188" cy="131780"/>
              </a:xfrm>
              <a:prstGeom prst="rect">
                <a:avLst/>
              </a:prstGeom>
              <a:solidFill>
                <a:schemeClr val="tx1">
                  <a:lumMod val="65000"/>
                  <a:lumOff val="35000"/>
                </a:schemeClr>
              </a:solidFill>
              <a:ln w="9525">
                <a:noFill/>
                <a:miter lim="800000"/>
                <a:headEnd/>
                <a:tailEnd/>
              </a:ln>
            </p:spPr>
            <p:txBody>
              <a:bodyPr wrap="none" anchor="ctr"/>
              <a:lstStyle/>
              <a:p>
                <a:pPr>
                  <a:defRPr/>
                </a:pPr>
                <a:endParaRPr lang="ru-RU" dirty="0"/>
              </a:p>
            </p:txBody>
          </p:sp>
          <p:sp>
            <p:nvSpPr>
              <p:cNvPr id="306" name="AutoShape 50"/>
              <p:cNvSpPr>
                <a:spLocks noChangeArrowheads="1"/>
              </p:cNvSpPr>
              <p:nvPr/>
            </p:nvSpPr>
            <p:spPr bwMode="auto">
              <a:xfrm>
                <a:off x="853915" y="6352672"/>
                <a:ext cx="113554" cy="77798"/>
              </a:xfrm>
              <a:prstGeom prst="roundRect">
                <a:avLst>
                  <a:gd name="adj" fmla="val 43023"/>
                </a:avLst>
              </a:prstGeom>
              <a:solidFill>
                <a:schemeClr val="tx1">
                  <a:lumMod val="65000"/>
                  <a:lumOff val="35000"/>
                </a:schemeClr>
              </a:solidFill>
              <a:ln w="9525">
                <a:noFill/>
                <a:round/>
                <a:headEnd/>
                <a:tailEnd/>
              </a:ln>
            </p:spPr>
            <p:txBody>
              <a:bodyPr wrap="none" anchor="ctr"/>
              <a:lstStyle/>
              <a:p>
                <a:pPr>
                  <a:defRPr/>
                </a:pPr>
                <a:endParaRPr lang="ru-RU" dirty="0"/>
              </a:p>
            </p:txBody>
          </p:sp>
          <p:sp>
            <p:nvSpPr>
              <p:cNvPr id="307" name="AutoShape 51"/>
              <p:cNvSpPr>
                <a:spLocks noChangeArrowheads="1"/>
              </p:cNvSpPr>
              <p:nvPr/>
            </p:nvSpPr>
            <p:spPr bwMode="auto">
              <a:xfrm>
                <a:off x="885902" y="6425707"/>
                <a:ext cx="49580" cy="1429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942 w 21600"/>
                  <a:gd name="T13" fmla="*/ 4860 h 21600"/>
                  <a:gd name="T14" fmla="*/ 16658 w 21600"/>
                  <a:gd name="T15" fmla="*/ 16740 h 21600"/>
                </a:gdLst>
                <a:ahLst/>
                <a:cxnLst>
                  <a:cxn ang="T8">
                    <a:pos x="T0" y="T1"/>
                  </a:cxn>
                  <a:cxn ang="T9">
                    <a:pos x="T2" y="T3"/>
                  </a:cxn>
                  <a:cxn ang="T10">
                    <a:pos x="T4" y="T5"/>
                  </a:cxn>
                  <a:cxn ang="T11">
                    <a:pos x="T6" y="T7"/>
                  </a:cxn>
                </a:cxnLst>
                <a:rect l="T12" t="T13" r="T14" b="T15"/>
                <a:pathLst>
                  <a:path w="21600" h="21600">
                    <a:moveTo>
                      <a:pt x="0" y="0"/>
                    </a:moveTo>
                    <a:lnTo>
                      <a:pt x="6300" y="21600"/>
                    </a:lnTo>
                    <a:lnTo>
                      <a:pt x="15300" y="21600"/>
                    </a:lnTo>
                    <a:lnTo>
                      <a:pt x="21600" y="0"/>
                    </a:lnTo>
                    <a:close/>
                  </a:path>
                </a:pathLst>
              </a:custGeom>
              <a:solidFill>
                <a:schemeClr val="tx1">
                  <a:lumMod val="65000"/>
                  <a:lumOff val="35000"/>
                </a:schemeClr>
              </a:solidFill>
              <a:ln w="9525">
                <a:noFill/>
                <a:miter lim="800000"/>
                <a:headEnd/>
                <a:tailEnd/>
              </a:ln>
            </p:spPr>
            <p:txBody>
              <a:bodyPr wrap="none" anchor="ctr"/>
              <a:lstStyle/>
              <a:p>
                <a:pPr>
                  <a:defRPr/>
                </a:pPr>
                <a:endParaRPr lang="ru-RU" dirty="0"/>
              </a:p>
            </p:txBody>
          </p:sp>
          <p:grpSp>
            <p:nvGrpSpPr>
              <p:cNvPr id="4" name="Group 57"/>
              <p:cNvGrpSpPr>
                <a:grpSpLocks/>
              </p:cNvGrpSpPr>
              <p:nvPr/>
            </p:nvGrpSpPr>
            <p:grpSpPr bwMode="auto">
              <a:xfrm>
                <a:off x="810733" y="6567691"/>
                <a:ext cx="199918" cy="37427"/>
                <a:chOff x="1150" y="3639"/>
                <a:chExt cx="488" cy="95"/>
              </a:xfrm>
              <a:solidFill>
                <a:schemeClr val="tx1">
                  <a:lumMod val="65000"/>
                  <a:lumOff val="35000"/>
                </a:schemeClr>
              </a:solidFill>
            </p:grpSpPr>
            <p:sp>
              <p:nvSpPr>
                <p:cNvPr id="310" name="AutoShape 52"/>
                <p:cNvSpPr>
                  <a:spLocks noChangeArrowheads="1"/>
                </p:cNvSpPr>
                <p:nvPr/>
              </p:nvSpPr>
              <p:spPr bwMode="auto">
                <a:xfrm flipV="1">
                  <a:off x="1151" y="3639"/>
                  <a:ext cx="486" cy="6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6489 w 21600"/>
                    <a:gd name="T13" fmla="*/ 6545 h 21600"/>
                    <a:gd name="T14" fmla="*/ 15111 w 21600"/>
                    <a:gd name="T15" fmla="*/ 15055 h 21600"/>
                  </a:gdLst>
                  <a:ahLst/>
                  <a:cxnLst>
                    <a:cxn ang="T8">
                      <a:pos x="T0" y="T1"/>
                    </a:cxn>
                    <a:cxn ang="T9">
                      <a:pos x="T2" y="T3"/>
                    </a:cxn>
                    <a:cxn ang="T10">
                      <a:pos x="T4" y="T5"/>
                    </a:cxn>
                    <a:cxn ang="T11">
                      <a:pos x="T6" y="T7"/>
                    </a:cxn>
                  </a:cxnLst>
                  <a:rect l="T12" t="T13" r="T14" b="T15"/>
                  <a:pathLst>
                    <a:path w="21600" h="21600">
                      <a:moveTo>
                        <a:pt x="0" y="0"/>
                      </a:moveTo>
                      <a:lnTo>
                        <a:pt x="9333" y="21600"/>
                      </a:lnTo>
                      <a:lnTo>
                        <a:pt x="12267" y="21600"/>
                      </a:lnTo>
                      <a:lnTo>
                        <a:pt x="21600" y="0"/>
                      </a:lnTo>
                      <a:close/>
                    </a:path>
                  </a:pathLst>
                </a:custGeom>
                <a:grpFill/>
                <a:ln w="9525">
                  <a:noFill/>
                  <a:miter lim="800000"/>
                  <a:headEnd/>
                  <a:tailEnd/>
                </a:ln>
              </p:spPr>
              <p:txBody>
                <a:bodyPr wrap="none" anchor="ctr"/>
                <a:lstStyle/>
                <a:p>
                  <a:pPr>
                    <a:defRPr/>
                  </a:pPr>
                  <a:endParaRPr lang="ru-RU" dirty="0"/>
                </a:p>
              </p:txBody>
            </p:sp>
            <p:sp>
              <p:nvSpPr>
                <p:cNvPr id="311" name="Rectangle 53"/>
                <p:cNvSpPr>
                  <a:spLocks noChangeArrowheads="1"/>
                </p:cNvSpPr>
                <p:nvPr/>
              </p:nvSpPr>
              <p:spPr bwMode="auto">
                <a:xfrm>
                  <a:off x="1150" y="3705"/>
                  <a:ext cx="488" cy="29"/>
                </a:xfrm>
                <a:prstGeom prst="rect">
                  <a:avLst/>
                </a:prstGeom>
                <a:grpFill/>
                <a:ln w="9525">
                  <a:noFill/>
                  <a:miter lim="800000"/>
                  <a:headEnd/>
                  <a:tailEnd/>
                </a:ln>
              </p:spPr>
              <p:txBody>
                <a:bodyPr wrap="none" anchor="ctr"/>
                <a:lstStyle/>
                <a:p>
                  <a:pPr>
                    <a:defRPr/>
                  </a:pPr>
                  <a:endParaRPr lang="ru-RU" dirty="0"/>
                </a:p>
              </p:txBody>
            </p:sp>
          </p:grpSp>
          <p:sp>
            <p:nvSpPr>
              <p:cNvPr id="309" name="AutoShape 56"/>
              <p:cNvSpPr>
                <a:spLocks noChangeArrowheads="1"/>
              </p:cNvSpPr>
              <p:nvPr/>
            </p:nvSpPr>
            <p:spPr bwMode="auto">
              <a:xfrm flipV="1">
                <a:off x="885902" y="6555899"/>
                <a:ext cx="49580" cy="15877"/>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5014 w 21600"/>
                  <a:gd name="T13" fmla="*/ 4741 h 21600"/>
                  <a:gd name="T14" fmla="*/ 16586 w 21600"/>
                  <a:gd name="T15" fmla="*/ 16859 h 21600"/>
                </a:gdLst>
                <a:ahLst/>
                <a:cxnLst>
                  <a:cxn ang="T8">
                    <a:pos x="T0" y="T1"/>
                  </a:cxn>
                  <a:cxn ang="T9">
                    <a:pos x="T2" y="T3"/>
                  </a:cxn>
                  <a:cxn ang="T10">
                    <a:pos x="T4" y="T5"/>
                  </a:cxn>
                  <a:cxn ang="T11">
                    <a:pos x="T6" y="T7"/>
                  </a:cxn>
                </a:cxnLst>
                <a:rect l="T12" t="T13" r="T14" b="T15"/>
                <a:pathLst>
                  <a:path w="21600" h="21600">
                    <a:moveTo>
                      <a:pt x="0" y="0"/>
                    </a:moveTo>
                    <a:lnTo>
                      <a:pt x="6300" y="21600"/>
                    </a:lnTo>
                    <a:lnTo>
                      <a:pt x="15300" y="21600"/>
                    </a:lnTo>
                    <a:lnTo>
                      <a:pt x="21600" y="0"/>
                    </a:lnTo>
                    <a:close/>
                  </a:path>
                </a:pathLst>
              </a:custGeom>
              <a:solidFill>
                <a:schemeClr val="tx1">
                  <a:lumMod val="65000"/>
                  <a:lumOff val="35000"/>
                </a:schemeClr>
              </a:solidFill>
              <a:ln w="9525">
                <a:noFill/>
                <a:miter lim="800000"/>
                <a:headEnd/>
                <a:tailEnd/>
              </a:ln>
            </p:spPr>
            <p:txBody>
              <a:bodyPr wrap="none" anchor="ctr"/>
              <a:lstStyle/>
              <a:p>
                <a:pPr>
                  <a:defRPr/>
                </a:pPr>
                <a:endParaRPr lang="ru-RU" dirty="0"/>
              </a:p>
            </p:txBody>
          </p:sp>
        </p:grpSp>
        <p:sp>
          <p:nvSpPr>
            <p:cNvPr id="15380" name="Line 12"/>
            <p:cNvSpPr>
              <a:spLocks noChangeShapeType="1"/>
            </p:cNvSpPr>
            <p:nvPr/>
          </p:nvSpPr>
          <p:spPr bwMode="auto">
            <a:xfrm rot="16200000" flipV="1">
              <a:off x="2890124" y="4764882"/>
              <a:ext cx="360363" cy="0"/>
            </a:xfrm>
            <a:prstGeom prst="line">
              <a:avLst/>
            </a:prstGeom>
            <a:noFill/>
            <a:ln w="76200">
              <a:solidFill>
                <a:srgbClr val="0000FF"/>
              </a:solidFill>
              <a:round/>
              <a:headEnd/>
              <a:tailEnd type="triangle" w="med" len="med"/>
            </a:ln>
          </p:spPr>
          <p:txBody>
            <a:bodyPr/>
            <a:lstStyle/>
            <a:p>
              <a:endParaRPr lang="ru-RU" dirty="0"/>
            </a:p>
          </p:txBody>
        </p:sp>
        <p:pic>
          <p:nvPicPr>
            <p:cNvPr id="15381" name="Рисунок 149" descr="БС-ЦКР вид.jpg"/>
            <p:cNvPicPr>
              <a:picLocks noChangeAspect="1"/>
            </p:cNvPicPr>
            <p:nvPr/>
          </p:nvPicPr>
          <p:blipFill>
            <a:blip r:embed="rId10" cstate="print"/>
            <a:srcRect/>
            <a:stretch>
              <a:fillRect/>
            </a:stretch>
          </p:blipFill>
          <p:spPr bwMode="auto">
            <a:xfrm rot="-10056154">
              <a:off x="3944412" y="4897438"/>
              <a:ext cx="490538" cy="663575"/>
            </a:xfrm>
            <a:prstGeom prst="rect">
              <a:avLst/>
            </a:prstGeom>
            <a:noFill/>
            <a:ln w="9525">
              <a:noFill/>
              <a:miter lim="800000"/>
              <a:headEnd/>
              <a:tailEnd/>
            </a:ln>
          </p:spPr>
        </p:pic>
        <p:cxnSp>
          <p:nvCxnSpPr>
            <p:cNvPr id="15382" name="Прямая со стрелкой 321"/>
            <p:cNvCxnSpPr>
              <a:cxnSpLocks noChangeShapeType="1"/>
            </p:cNvCxnSpPr>
            <p:nvPr/>
          </p:nvCxnSpPr>
          <p:spPr bwMode="auto">
            <a:xfrm rot="5400000" flipH="1" flipV="1">
              <a:off x="3663424" y="5892801"/>
              <a:ext cx="828675" cy="0"/>
            </a:xfrm>
            <a:prstGeom prst="straightConnector1">
              <a:avLst/>
            </a:prstGeom>
            <a:noFill/>
            <a:ln w="19050">
              <a:solidFill>
                <a:schemeClr val="tx1"/>
              </a:solidFill>
              <a:round/>
              <a:headEnd/>
              <a:tailEnd type="triangle" w="med" len="med"/>
            </a:ln>
          </p:spPr>
        </p:cxnSp>
        <p:cxnSp>
          <p:nvCxnSpPr>
            <p:cNvPr id="15383" name="Прямая со стрелкой 322"/>
            <p:cNvCxnSpPr>
              <a:cxnSpLocks noChangeShapeType="1"/>
            </p:cNvCxnSpPr>
            <p:nvPr/>
          </p:nvCxnSpPr>
          <p:spPr bwMode="auto">
            <a:xfrm rot="5400000" flipH="1" flipV="1">
              <a:off x="4176763" y="5652294"/>
              <a:ext cx="252412" cy="0"/>
            </a:xfrm>
            <a:prstGeom prst="straightConnector1">
              <a:avLst/>
            </a:prstGeom>
            <a:noFill/>
            <a:ln w="19050">
              <a:solidFill>
                <a:schemeClr val="tx1"/>
              </a:solidFill>
              <a:round/>
              <a:headEnd/>
              <a:tailEnd type="triangle" w="med" len="med"/>
            </a:ln>
          </p:spPr>
        </p:cxnSp>
        <p:sp>
          <p:nvSpPr>
            <p:cNvPr id="15384" name="Line 12"/>
            <p:cNvSpPr>
              <a:spLocks noChangeShapeType="1"/>
            </p:cNvSpPr>
            <p:nvPr/>
          </p:nvSpPr>
          <p:spPr bwMode="auto">
            <a:xfrm rot="16200000" flipV="1">
              <a:off x="3967430" y="4764882"/>
              <a:ext cx="360363" cy="0"/>
            </a:xfrm>
            <a:prstGeom prst="line">
              <a:avLst/>
            </a:prstGeom>
            <a:noFill/>
            <a:ln w="76200">
              <a:solidFill>
                <a:srgbClr val="0000FF"/>
              </a:solidFill>
              <a:round/>
              <a:headEnd/>
              <a:tailEnd type="triangle" w="med" len="med"/>
            </a:ln>
          </p:spPr>
          <p:txBody>
            <a:bodyPr/>
            <a:lstStyle/>
            <a:p>
              <a:endParaRPr lang="ru-RU" dirty="0"/>
            </a:p>
          </p:txBody>
        </p:sp>
        <p:sp>
          <p:nvSpPr>
            <p:cNvPr id="15385" name="Line 12"/>
            <p:cNvSpPr>
              <a:spLocks noChangeShapeType="1"/>
            </p:cNvSpPr>
            <p:nvPr/>
          </p:nvSpPr>
          <p:spPr bwMode="auto">
            <a:xfrm rot="16200000" flipV="1">
              <a:off x="7026339" y="4764882"/>
              <a:ext cx="360363" cy="0"/>
            </a:xfrm>
            <a:prstGeom prst="line">
              <a:avLst/>
            </a:prstGeom>
            <a:noFill/>
            <a:ln w="76200">
              <a:solidFill>
                <a:srgbClr val="0000FF"/>
              </a:solidFill>
              <a:round/>
              <a:headEnd/>
              <a:tailEnd type="triangle" w="med" len="med"/>
            </a:ln>
          </p:spPr>
          <p:txBody>
            <a:bodyPr/>
            <a:lstStyle/>
            <a:p>
              <a:endParaRPr lang="ru-RU" dirty="0"/>
            </a:p>
          </p:txBody>
        </p:sp>
        <p:pic>
          <p:nvPicPr>
            <p:cNvPr id="15386" name="Рисунок 77" descr="ДД ТЦ (1-1).jpg"/>
            <p:cNvPicPr>
              <a:picLocks noChangeAspect="1"/>
            </p:cNvPicPr>
            <p:nvPr/>
          </p:nvPicPr>
          <p:blipFill>
            <a:blip r:embed="rId11" cstate="print"/>
            <a:srcRect/>
            <a:stretch>
              <a:fillRect/>
            </a:stretch>
          </p:blipFill>
          <p:spPr bwMode="auto">
            <a:xfrm>
              <a:off x="4493564" y="4921359"/>
              <a:ext cx="542925" cy="217488"/>
            </a:xfrm>
            <a:prstGeom prst="rect">
              <a:avLst/>
            </a:prstGeom>
            <a:noFill/>
            <a:ln w="9525">
              <a:noFill/>
              <a:miter lim="800000"/>
              <a:headEnd/>
              <a:tailEnd/>
            </a:ln>
          </p:spPr>
        </p:pic>
        <p:pic>
          <p:nvPicPr>
            <p:cNvPr id="15387" name="Рисунок 78" descr="ДД ТЦ (1-1).jpg"/>
            <p:cNvPicPr>
              <a:picLocks noChangeAspect="1"/>
            </p:cNvPicPr>
            <p:nvPr/>
          </p:nvPicPr>
          <p:blipFill>
            <a:blip r:embed="rId11" cstate="print"/>
            <a:srcRect/>
            <a:stretch>
              <a:fillRect/>
            </a:stretch>
          </p:blipFill>
          <p:spPr bwMode="auto">
            <a:xfrm>
              <a:off x="4541189" y="5127843"/>
              <a:ext cx="542925" cy="215900"/>
            </a:xfrm>
            <a:prstGeom prst="rect">
              <a:avLst/>
            </a:prstGeom>
            <a:noFill/>
            <a:ln w="9525">
              <a:noFill/>
              <a:miter lim="800000"/>
              <a:headEnd/>
              <a:tailEnd/>
            </a:ln>
          </p:spPr>
        </p:pic>
        <p:cxnSp>
          <p:nvCxnSpPr>
            <p:cNvPr id="15388" name="Прямая со стрелкой 331"/>
            <p:cNvCxnSpPr>
              <a:cxnSpLocks noChangeShapeType="1"/>
            </p:cNvCxnSpPr>
            <p:nvPr/>
          </p:nvCxnSpPr>
          <p:spPr bwMode="auto">
            <a:xfrm rot="10800000" flipV="1">
              <a:off x="4337561" y="5040313"/>
              <a:ext cx="216000" cy="0"/>
            </a:xfrm>
            <a:prstGeom prst="straightConnector1">
              <a:avLst/>
            </a:prstGeom>
            <a:noFill/>
            <a:ln w="19050">
              <a:solidFill>
                <a:schemeClr val="tx1"/>
              </a:solidFill>
              <a:round/>
              <a:headEnd/>
              <a:tailEnd type="triangle" w="med" len="med"/>
            </a:ln>
          </p:spPr>
        </p:cxnSp>
        <p:cxnSp>
          <p:nvCxnSpPr>
            <p:cNvPr id="15389" name="Прямая со стрелкой 332"/>
            <p:cNvCxnSpPr>
              <a:cxnSpLocks noChangeShapeType="1"/>
            </p:cNvCxnSpPr>
            <p:nvPr/>
          </p:nvCxnSpPr>
          <p:spPr bwMode="auto">
            <a:xfrm rot="10800000">
              <a:off x="4347087" y="5235575"/>
              <a:ext cx="216000" cy="0"/>
            </a:xfrm>
            <a:prstGeom prst="straightConnector1">
              <a:avLst/>
            </a:prstGeom>
            <a:noFill/>
            <a:ln w="19050">
              <a:solidFill>
                <a:schemeClr val="tx1"/>
              </a:solidFill>
              <a:round/>
              <a:headEnd/>
              <a:tailEnd type="triangle" w="med" len="med"/>
            </a:ln>
          </p:spPr>
        </p:cxnSp>
        <p:pic>
          <p:nvPicPr>
            <p:cNvPr id="15390" name="Рисунок 214" descr="Блоки ЭПТ на эл-зе обр для пр.jpg"/>
            <p:cNvPicPr>
              <a:picLocks noChangeAspect="1"/>
            </p:cNvPicPr>
            <p:nvPr/>
          </p:nvPicPr>
          <p:blipFill>
            <a:blip r:embed="rId12" cstate="print"/>
            <a:srcRect/>
            <a:stretch>
              <a:fillRect/>
            </a:stretch>
          </p:blipFill>
          <p:spPr bwMode="auto">
            <a:xfrm>
              <a:off x="5843185" y="5832475"/>
              <a:ext cx="931863" cy="814388"/>
            </a:xfrm>
            <a:prstGeom prst="rect">
              <a:avLst/>
            </a:prstGeom>
            <a:noFill/>
            <a:ln w="9525">
              <a:noFill/>
              <a:miter lim="800000"/>
              <a:headEnd/>
              <a:tailEnd/>
            </a:ln>
          </p:spPr>
        </p:pic>
        <p:grpSp>
          <p:nvGrpSpPr>
            <p:cNvPr id="5" name="Группа 145"/>
            <p:cNvGrpSpPr>
              <a:grpSpLocks/>
            </p:cNvGrpSpPr>
            <p:nvPr/>
          </p:nvGrpSpPr>
          <p:grpSpPr bwMode="auto">
            <a:xfrm>
              <a:off x="7158943" y="5943818"/>
              <a:ext cx="796925" cy="684213"/>
              <a:chOff x="7978378" y="5975048"/>
              <a:chExt cx="797927" cy="684946"/>
            </a:xfrm>
          </p:grpSpPr>
          <p:pic>
            <p:nvPicPr>
              <p:cNvPr id="15479" name="Рисунок 273" descr="01 УК без стенда.JPG"/>
              <p:cNvPicPr>
                <a:picLocks noChangeAspect="1"/>
              </p:cNvPicPr>
              <p:nvPr/>
            </p:nvPicPr>
            <p:blipFill>
              <a:blip r:embed="rId13" cstate="print"/>
              <a:srcRect/>
              <a:stretch>
                <a:fillRect/>
              </a:stretch>
            </p:blipFill>
            <p:spPr bwMode="auto">
              <a:xfrm>
                <a:off x="7978378" y="5975048"/>
                <a:ext cx="797927" cy="684946"/>
              </a:xfrm>
              <a:prstGeom prst="rect">
                <a:avLst/>
              </a:prstGeom>
              <a:noFill/>
              <a:ln w="9525">
                <a:noFill/>
                <a:miter lim="800000"/>
                <a:headEnd/>
                <a:tailEnd/>
              </a:ln>
            </p:spPr>
          </p:pic>
          <p:sp>
            <p:nvSpPr>
              <p:cNvPr id="90" name="Прямоугольник 89"/>
              <p:cNvSpPr/>
              <p:nvPr/>
            </p:nvSpPr>
            <p:spPr>
              <a:xfrm>
                <a:off x="8061032" y="6499484"/>
                <a:ext cx="125571" cy="969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sp>
          <p:nvSpPr>
            <p:cNvPr id="95" name="Прямоугольник 94"/>
            <p:cNvSpPr/>
            <p:nvPr/>
          </p:nvSpPr>
          <p:spPr>
            <a:xfrm>
              <a:off x="6995383" y="4946650"/>
              <a:ext cx="123825" cy="968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99" name="Прямоугольник 98"/>
            <p:cNvSpPr/>
            <p:nvPr/>
          </p:nvSpPr>
          <p:spPr>
            <a:xfrm>
              <a:off x="7162071" y="4876800"/>
              <a:ext cx="123825" cy="968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nvGrpSpPr>
            <p:cNvPr id="6" name="Группа 105"/>
            <p:cNvGrpSpPr>
              <a:grpSpLocks/>
            </p:cNvGrpSpPr>
            <p:nvPr/>
          </p:nvGrpSpPr>
          <p:grpSpPr bwMode="auto">
            <a:xfrm>
              <a:off x="6207125" y="3311525"/>
              <a:ext cx="1260475" cy="849313"/>
              <a:chOff x="7329055" y="2175164"/>
              <a:chExt cx="1400049" cy="952377"/>
            </a:xfrm>
          </p:grpSpPr>
          <p:pic>
            <p:nvPicPr>
              <p:cNvPr id="15476" name="Рисунок 112" descr="БЭК2для презентаций.jpg"/>
              <p:cNvPicPr>
                <a:picLocks noChangeAspect="1"/>
              </p:cNvPicPr>
              <p:nvPr/>
            </p:nvPicPr>
            <p:blipFill>
              <a:blip r:embed="rId14" cstate="print"/>
              <a:srcRect/>
              <a:stretch>
                <a:fillRect/>
              </a:stretch>
            </p:blipFill>
            <p:spPr bwMode="auto">
              <a:xfrm>
                <a:off x="7329055" y="2175164"/>
                <a:ext cx="1400049" cy="904029"/>
              </a:xfrm>
              <a:prstGeom prst="rect">
                <a:avLst/>
              </a:prstGeom>
              <a:noFill/>
              <a:ln w="9525">
                <a:noFill/>
                <a:miter lim="800000"/>
                <a:headEnd/>
                <a:tailEnd/>
              </a:ln>
            </p:spPr>
          </p:pic>
          <p:sp>
            <p:nvSpPr>
              <p:cNvPr id="84" name="Прямоугольник 83"/>
              <p:cNvSpPr/>
              <p:nvPr/>
            </p:nvSpPr>
            <p:spPr>
              <a:xfrm>
                <a:off x="7593548" y="3050994"/>
                <a:ext cx="104034" cy="76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05" name="Прямоугольник 104"/>
              <p:cNvSpPr/>
              <p:nvPr/>
            </p:nvSpPr>
            <p:spPr>
              <a:xfrm>
                <a:off x="8064346" y="2947746"/>
                <a:ext cx="104033" cy="76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sp>
          <p:nvSpPr>
            <p:cNvPr id="15424" name="Line 12"/>
            <p:cNvSpPr>
              <a:spLocks noChangeShapeType="1"/>
            </p:cNvSpPr>
            <p:nvPr/>
          </p:nvSpPr>
          <p:spPr bwMode="auto">
            <a:xfrm rot="16200000" flipV="1">
              <a:off x="7073900" y="4148138"/>
              <a:ext cx="323850" cy="0"/>
            </a:xfrm>
            <a:prstGeom prst="line">
              <a:avLst/>
            </a:prstGeom>
            <a:noFill/>
            <a:ln w="76200">
              <a:solidFill>
                <a:srgbClr val="0000FF"/>
              </a:solidFill>
              <a:round/>
              <a:headEnd/>
              <a:tailEnd type="triangle" w="med" len="med"/>
            </a:ln>
          </p:spPr>
          <p:txBody>
            <a:bodyPr/>
            <a:lstStyle/>
            <a:p>
              <a:endParaRPr lang="ru-RU" dirty="0"/>
            </a:p>
          </p:txBody>
        </p:sp>
        <p:grpSp>
          <p:nvGrpSpPr>
            <p:cNvPr id="7" name="Группа 111"/>
            <p:cNvGrpSpPr>
              <a:grpSpLocks/>
            </p:cNvGrpSpPr>
            <p:nvPr/>
          </p:nvGrpSpPr>
          <p:grpSpPr bwMode="auto">
            <a:xfrm>
              <a:off x="6787421" y="4891088"/>
              <a:ext cx="609600" cy="469900"/>
              <a:chOff x="7398327" y="4482154"/>
              <a:chExt cx="639457" cy="531465"/>
            </a:xfrm>
          </p:grpSpPr>
          <p:pic>
            <p:nvPicPr>
              <p:cNvPr id="15473" name="Рисунок 245" descr="БС-АЛС вид.bmp"/>
              <p:cNvPicPr>
                <a:picLocks noChangeAspect="1"/>
              </p:cNvPicPr>
              <p:nvPr/>
            </p:nvPicPr>
            <p:blipFill>
              <a:blip r:embed="rId15" cstate="print"/>
              <a:srcRect l="3850" t="462" r="4695" b="1669"/>
              <a:stretch>
                <a:fillRect/>
              </a:stretch>
            </p:blipFill>
            <p:spPr bwMode="auto">
              <a:xfrm>
                <a:off x="7398327" y="4482154"/>
                <a:ext cx="639457" cy="531465"/>
              </a:xfrm>
              <a:prstGeom prst="rect">
                <a:avLst/>
              </a:prstGeom>
              <a:noFill/>
              <a:ln w="9525">
                <a:noFill/>
                <a:miter lim="800000"/>
                <a:headEnd/>
                <a:tailEnd/>
              </a:ln>
            </p:spPr>
          </p:pic>
          <p:sp>
            <p:nvSpPr>
              <p:cNvPr id="110" name="Прямоугольник 109"/>
              <p:cNvSpPr/>
              <p:nvPr/>
            </p:nvSpPr>
            <p:spPr>
              <a:xfrm>
                <a:off x="7564852" y="4904094"/>
                <a:ext cx="124893" cy="969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11" name="Прямоугольник 110"/>
              <p:cNvSpPr/>
              <p:nvPr/>
            </p:nvSpPr>
            <p:spPr>
              <a:xfrm>
                <a:off x="7638123" y="4902299"/>
                <a:ext cx="124893" cy="969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cxnSp>
          <p:nvCxnSpPr>
            <p:cNvPr id="97" name="Shape 96"/>
            <p:cNvCxnSpPr/>
            <p:nvPr/>
          </p:nvCxnSpPr>
          <p:spPr>
            <a:xfrm rot="10800000">
              <a:off x="7075552" y="5348288"/>
              <a:ext cx="251510" cy="30073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2" name="Shape 91"/>
            <p:cNvCxnSpPr/>
            <p:nvPr/>
          </p:nvCxnSpPr>
          <p:spPr>
            <a:xfrm rot="10800000">
              <a:off x="7005703" y="5349876"/>
              <a:ext cx="346153" cy="1166237"/>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8" name="Группа 127"/>
            <p:cNvGrpSpPr>
              <a:grpSpLocks/>
            </p:cNvGrpSpPr>
            <p:nvPr/>
          </p:nvGrpSpPr>
          <p:grpSpPr bwMode="auto">
            <a:xfrm>
              <a:off x="1686893" y="5407572"/>
              <a:ext cx="617152" cy="605877"/>
              <a:chOff x="2236979" y="5322487"/>
              <a:chExt cx="923316" cy="912058"/>
            </a:xfrm>
          </p:grpSpPr>
          <p:pic>
            <p:nvPicPr>
              <p:cNvPr id="15470" name="Рисунок 86" descr="ПЭКМ 485.bmp"/>
              <p:cNvPicPr>
                <a:picLocks noChangeAspect="1"/>
              </p:cNvPicPr>
              <p:nvPr/>
            </p:nvPicPr>
            <p:blipFill>
              <a:blip r:embed="rId16" cstate="print"/>
              <a:srcRect/>
              <a:stretch>
                <a:fillRect/>
              </a:stretch>
            </p:blipFill>
            <p:spPr bwMode="auto">
              <a:xfrm>
                <a:off x="2236979" y="5322487"/>
                <a:ext cx="923316" cy="912058"/>
              </a:xfrm>
              <a:prstGeom prst="rect">
                <a:avLst/>
              </a:prstGeom>
              <a:noFill/>
              <a:ln w="9525">
                <a:noFill/>
                <a:miter lim="800000"/>
                <a:headEnd/>
                <a:tailEnd/>
              </a:ln>
            </p:spPr>
          </p:pic>
          <p:sp>
            <p:nvSpPr>
              <p:cNvPr id="126" name="Прямоугольник 125"/>
              <p:cNvSpPr/>
              <p:nvPr/>
            </p:nvSpPr>
            <p:spPr>
              <a:xfrm>
                <a:off x="3006145" y="5569932"/>
                <a:ext cx="111243" cy="840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27" name="Прямоугольник 126"/>
              <p:cNvSpPr/>
              <p:nvPr/>
            </p:nvSpPr>
            <p:spPr>
              <a:xfrm>
                <a:off x="2950523" y="5666689"/>
                <a:ext cx="111243" cy="840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cxnSp>
          <p:nvCxnSpPr>
            <p:cNvPr id="130" name="Соединительная линия уступом 129"/>
            <p:cNvCxnSpPr>
              <a:stCxn id="127" idx="2"/>
              <a:endCxn id="121" idx="2"/>
            </p:cNvCxnSpPr>
            <p:nvPr/>
          </p:nvCxnSpPr>
          <p:spPr>
            <a:xfrm rot="5400000">
              <a:off x="1601797" y="5366612"/>
              <a:ext cx="273754" cy="924673"/>
            </a:xfrm>
            <a:prstGeom prst="bentConnector3">
              <a:avLst>
                <a:gd name="adj1" fmla="val 183506"/>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2" name="Соединительная линия уступом 131"/>
            <p:cNvCxnSpPr>
              <a:stCxn id="126" idx="2"/>
              <a:endCxn id="121" idx="2"/>
            </p:cNvCxnSpPr>
            <p:nvPr/>
          </p:nvCxnSpPr>
          <p:spPr>
            <a:xfrm rot="5400000">
              <a:off x="1588248" y="5315885"/>
              <a:ext cx="338030" cy="961851"/>
            </a:xfrm>
            <a:prstGeom prst="bentConnector3">
              <a:avLst>
                <a:gd name="adj1" fmla="val 167627"/>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7" name="Соединительная линия уступом 136"/>
            <p:cNvCxnSpPr/>
            <p:nvPr/>
          </p:nvCxnSpPr>
          <p:spPr>
            <a:xfrm>
              <a:off x="900913" y="5869159"/>
              <a:ext cx="375424" cy="96666"/>
            </a:xfrm>
            <a:prstGeom prst="bentConnector4">
              <a:avLst>
                <a:gd name="adj1" fmla="val 42600"/>
                <a:gd name="adj2" fmla="val 336484"/>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5432" name="Text Box 31"/>
            <p:cNvSpPr txBox="1">
              <a:spLocks noChangeArrowheads="1"/>
            </p:cNvSpPr>
            <p:nvPr/>
          </p:nvSpPr>
          <p:spPr bwMode="auto">
            <a:xfrm>
              <a:off x="457186" y="4687888"/>
              <a:ext cx="603250" cy="769441"/>
            </a:xfrm>
            <a:prstGeom prst="rect">
              <a:avLst/>
            </a:prstGeom>
            <a:noFill/>
            <a:ln w="9525">
              <a:noFill/>
              <a:miter lim="800000"/>
              <a:headEnd/>
              <a:tailEnd/>
            </a:ln>
          </p:spPr>
          <p:txBody>
            <a:bodyPr lIns="0" tIns="0" rIns="0" bIns="0">
              <a:spAutoFit/>
            </a:bodyPr>
            <a:lstStyle/>
            <a:p>
              <a:pPr algn="ctr">
                <a:spcBef>
                  <a:spcPct val="50000"/>
                </a:spcBef>
              </a:pPr>
              <a:r>
                <a:rPr lang="ru-RU" sz="1000" dirty="0">
                  <a:latin typeface="Calibri" pitchFamily="34" charset="0"/>
                </a:rPr>
                <a:t>К20, ОТПРАВ, ПОДТЯГ, ОС, Рур, </a:t>
              </a:r>
              <a:r>
                <a:rPr lang="en-US" sz="1000" dirty="0">
                  <a:latin typeface="Calibri" pitchFamily="34" charset="0"/>
                </a:rPr>
                <a:t>S</a:t>
              </a:r>
              <a:r>
                <a:rPr lang="ru-RU" sz="1000" dirty="0">
                  <a:latin typeface="Calibri" pitchFamily="34" charset="0"/>
                </a:rPr>
                <a:t>, №п</a:t>
              </a:r>
            </a:p>
          </p:txBody>
        </p:sp>
        <p:grpSp>
          <p:nvGrpSpPr>
            <p:cNvPr id="9" name="Группа 106"/>
            <p:cNvGrpSpPr>
              <a:grpSpLocks/>
            </p:cNvGrpSpPr>
            <p:nvPr/>
          </p:nvGrpSpPr>
          <p:grpSpPr bwMode="auto">
            <a:xfrm>
              <a:off x="7327062" y="5371603"/>
              <a:ext cx="263525" cy="477837"/>
              <a:chOff x="7880131" y="5113656"/>
              <a:chExt cx="263525" cy="477203"/>
            </a:xfrm>
          </p:grpSpPr>
          <p:grpSp>
            <p:nvGrpSpPr>
              <p:cNvPr id="10" name="Группа 176"/>
              <p:cNvGrpSpPr>
                <a:grpSpLocks/>
              </p:cNvGrpSpPr>
              <p:nvPr/>
            </p:nvGrpSpPr>
            <p:grpSpPr bwMode="auto">
              <a:xfrm>
                <a:off x="7880131" y="5113656"/>
                <a:ext cx="263525" cy="477203"/>
                <a:chOff x="9151794" y="560739"/>
                <a:chExt cx="263525" cy="477203"/>
              </a:xfrm>
            </p:grpSpPr>
            <p:grpSp>
              <p:nvGrpSpPr>
                <p:cNvPr id="11" name="Группа 523"/>
                <p:cNvGrpSpPr>
                  <a:grpSpLocks/>
                </p:cNvGrpSpPr>
                <p:nvPr/>
              </p:nvGrpSpPr>
              <p:grpSpPr bwMode="auto">
                <a:xfrm flipH="1">
                  <a:off x="9151794" y="704107"/>
                  <a:ext cx="263525" cy="333835"/>
                  <a:chOff x="4952273" y="1597444"/>
                  <a:chExt cx="383177" cy="483904"/>
                </a:xfrm>
              </p:grpSpPr>
              <p:sp>
                <p:nvSpPr>
                  <p:cNvPr id="290" name="Выноска со стрелкой вниз 289"/>
                  <p:cNvSpPr/>
                  <p:nvPr/>
                </p:nvSpPr>
                <p:spPr>
                  <a:xfrm>
                    <a:off x="4952273" y="1596455"/>
                    <a:ext cx="383177" cy="484893"/>
                  </a:xfrm>
                  <a:prstGeom prst="downArrowCallout">
                    <a:avLst>
                      <a:gd name="adj1" fmla="val 21825"/>
                      <a:gd name="adj2" fmla="val 49603"/>
                      <a:gd name="adj3" fmla="val 25000"/>
                      <a:gd name="adj4" fmla="val 82556"/>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nvGrpSpPr>
                  <p:cNvPr id="12" name="Группа 506"/>
                  <p:cNvGrpSpPr>
                    <a:grpSpLocks/>
                  </p:cNvGrpSpPr>
                  <p:nvPr/>
                </p:nvGrpSpPr>
                <p:grpSpPr bwMode="auto">
                  <a:xfrm>
                    <a:off x="5026138" y="1680953"/>
                    <a:ext cx="235446" cy="55227"/>
                    <a:chOff x="5023235" y="1680953"/>
                    <a:chExt cx="235446" cy="55227"/>
                  </a:xfrm>
                </p:grpSpPr>
                <p:sp>
                  <p:nvSpPr>
                    <p:cNvPr id="295" name="Овал 294"/>
                    <p:cNvSpPr/>
                    <p:nvPr/>
                  </p:nvSpPr>
                  <p:spPr>
                    <a:xfrm>
                      <a:off x="5023235" y="1676887"/>
                      <a:ext cx="55399" cy="55153"/>
                    </a:xfrm>
                    <a:prstGeom prst="ellipse">
                      <a:avLst/>
                    </a:prstGeom>
                    <a:solidFill>
                      <a:srgbClr val="FFFF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296" name="Овал 295"/>
                    <p:cNvSpPr/>
                    <p:nvPr/>
                  </p:nvSpPr>
                  <p:spPr>
                    <a:xfrm>
                      <a:off x="5203282" y="1676887"/>
                      <a:ext cx="55399" cy="55153"/>
                    </a:xfrm>
                    <a:prstGeom prst="ellipse">
                      <a:avLst/>
                    </a:prstGeom>
                    <a:solidFill>
                      <a:srgbClr val="FFFF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grpSp>
                <p:nvGrpSpPr>
                  <p:cNvPr id="13" name="Группа 507"/>
                  <p:cNvGrpSpPr>
                    <a:grpSpLocks/>
                  </p:cNvGrpSpPr>
                  <p:nvPr/>
                </p:nvGrpSpPr>
                <p:grpSpPr bwMode="auto">
                  <a:xfrm>
                    <a:off x="5026138" y="1858140"/>
                    <a:ext cx="235446" cy="55227"/>
                    <a:chOff x="5023235" y="1681067"/>
                    <a:chExt cx="235446" cy="55227"/>
                  </a:xfrm>
                </p:grpSpPr>
                <p:sp>
                  <p:nvSpPr>
                    <p:cNvPr id="293" name="Овал 292"/>
                    <p:cNvSpPr/>
                    <p:nvPr/>
                  </p:nvSpPr>
                  <p:spPr>
                    <a:xfrm>
                      <a:off x="5023235" y="1681362"/>
                      <a:ext cx="55399" cy="55153"/>
                    </a:xfrm>
                    <a:prstGeom prst="ellipse">
                      <a:avLst/>
                    </a:prstGeom>
                    <a:solidFill>
                      <a:srgbClr val="FFFF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294" name="Овал 293"/>
                    <p:cNvSpPr/>
                    <p:nvPr/>
                  </p:nvSpPr>
                  <p:spPr>
                    <a:xfrm>
                      <a:off x="5203282" y="1681362"/>
                      <a:ext cx="55399" cy="55153"/>
                    </a:xfrm>
                    <a:prstGeom prst="ellipse">
                      <a:avLst/>
                    </a:prstGeom>
                    <a:solidFill>
                      <a:srgbClr val="FFFF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grpSp>
            <p:sp>
              <p:nvSpPr>
                <p:cNvPr id="285" name="Прямоугольник 284"/>
                <p:cNvSpPr/>
                <p:nvPr/>
              </p:nvSpPr>
              <p:spPr bwMode="auto">
                <a:xfrm flipH="1">
                  <a:off x="9264506" y="581349"/>
                  <a:ext cx="41275" cy="377324"/>
                </a:xfrm>
                <a:prstGeom prst="rect">
                  <a:avLst/>
                </a:prstGeom>
                <a:gradFill flip="none" rotWithShape="1">
                  <a:gsLst>
                    <a:gs pos="0">
                      <a:schemeClr val="accent1">
                        <a:shade val="30000"/>
                        <a:satMod val="115000"/>
                      </a:schemeClr>
                    </a:gs>
                    <a:gs pos="65000">
                      <a:schemeClr val="bg1">
                        <a:lumMod val="95000"/>
                      </a:schemeClr>
                    </a:gs>
                    <a:gs pos="100000">
                      <a:schemeClr val="bg1">
                        <a:lumMod val="65000"/>
                      </a:schemeClr>
                    </a:gs>
                  </a:gsLst>
                  <a:lin ang="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286" name="Прямоугольник 285"/>
                <p:cNvSpPr/>
                <p:nvPr/>
              </p:nvSpPr>
              <p:spPr bwMode="auto">
                <a:xfrm flipH="1">
                  <a:off x="9201006" y="798548"/>
                  <a:ext cx="168275" cy="39634"/>
                </a:xfrm>
                <a:prstGeom prst="rect">
                  <a:avLst/>
                </a:prstGeom>
                <a:solidFill>
                  <a:srgbClr val="FFFF00"/>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nvGrpSpPr>
                <p:cNvPr id="14" name="Группа 517"/>
                <p:cNvGrpSpPr>
                  <a:grpSpLocks/>
                </p:cNvGrpSpPr>
                <p:nvPr/>
              </p:nvGrpSpPr>
              <p:grpSpPr bwMode="auto">
                <a:xfrm flipH="1">
                  <a:off x="9191482" y="560739"/>
                  <a:ext cx="187325" cy="100011"/>
                  <a:chOff x="4994856" y="1401575"/>
                  <a:chExt cx="272052" cy="144853"/>
                </a:xfrm>
              </p:grpSpPr>
              <p:sp>
                <p:nvSpPr>
                  <p:cNvPr id="288" name="Дуга 287"/>
                  <p:cNvSpPr/>
                  <p:nvPr/>
                </p:nvSpPr>
                <p:spPr>
                  <a:xfrm flipH="1">
                    <a:off x="4994857" y="1401575"/>
                    <a:ext cx="272052" cy="144662"/>
                  </a:xfrm>
                  <a:prstGeom prst="arc">
                    <a:avLst>
                      <a:gd name="adj1" fmla="val 10799987"/>
                      <a:gd name="adj2" fmla="val 0"/>
                    </a:avLst>
                  </a:prstGeom>
                  <a:solidFill>
                    <a:srgbClr val="800000"/>
                  </a:solidFill>
                  <a:ln>
                    <a:solidFill>
                      <a:srgbClr val="8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dirty="0"/>
                  </a:p>
                </p:txBody>
              </p:sp>
              <p:sp>
                <p:nvSpPr>
                  <p:cNvPr id="289" name="Прямоугольник 288"/>
                  <p:cNvSpPr/>
                  <p:nvPr/>
                </p:nvSpPr>
                <p:spPr>
                  <a:xfrm flipH="1">
                    <a:off x="4994857" y="1461277"/>
                    <a:ext cx="272052" cy="45925"/>
                  </a:xfrm>
                  <a:prstGeom prst="rect">
                    <a:avLst/>
                  </a:prstGeom>
                  <a:solidFill>
                    <a:srgbClr val="800000"/>
                  </a:solidFill>
                  <a:ln>
                    <a:solidFill>
                      <a:srgbClr val="8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dirty="0"/>
                  </a:p>
                </p:txBody>
              </p:sp>
            </p:grpSp>
          </p:grpSp>
          <p:sp>
            <p:nvSpPr>
              <p:cNvPr id="326" name="Табличка 325"/>
              <p:cNvSpPr/>
              <p:nvPr/>
            </p:nvSpPr>
            <p:spPr>
              <a:xfrm>
                <a:off x="7891243" y="5265854"/>
                <a:ext cx="244475" cy="266346"/>
              </a:xfrm>
              <a:prstGeom prst="plaque">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sp>
          <p:nvSpPr>
            <p:cNvPr id="15434" name="Line 32"/>
            <p:cNvSpPr>
              <a:spLocks noChangeShapeType="1"/>
            </p:cNvSpPr>
            <p:nvPr/>
          </p:nvSpPr>
          <p:spPr bwMode="auto">
            <a:xfrm rot="10800000">
              <a:off x="7350983" y="5202238"/>
              <a:ext cx="431800" cy="0"/>
            </a:xfrm>
            <a:prstGeom prst="line">
              <a:avLst/>
            </a:prstGeom>
            <a:noFill/>
            <a:ln w="12700">
              <a:solidFill>
                <a:schemeClr val="tx1"/>
              </a:solidFill>
              <a:round/>
              <a:headEnd/>
              <a:tailEnd type="triangle" w="med" len="med"/>
            </a:ln>
          </p:spPr>
          <p:txBody>
            <a:bodyPr/>
            <a:lstStyle/>
            <a:p>
              <a:endParaRPr lang="ru-RU" dirty="0"/>
            </a:p>
          </p:txBody>
        </p:sp>
        <p:cxnSp>
          <p:nvCxnSpPr>
            <p:cNvPr id="150" name="Соединительная линия уступом 136"/>
            <p:cNvCxnSpPr>
              <a:stCxn id="173" idx="2"/>
              <a:endCxn id="84" idx="1"/>
            </p:cNvCxnSpPr>
            <p:nvPr/>
          </p:nvCxnSpPr>
          <p:spPr>
            <a:xfrm rot="5400000" flipH="1" flipV="1">
              <a:off x="2969015" y="2507054"/>
              <a:ext cx="1856581" cy="5095888"/>
            </a:xfrm>
            <a:prstGeom prst="bentConnector4">
              <a:avLst>
                <a:gd name="adj1" fmla="val -7218"/>
                <a:gd name="adj2" fmla="val 4138"/>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56" name="Прямоугольник 155"/>
            <p:cNvSpPr/>
            <p:nvPr/>
          </p:nvSpPr>
          <p:spPr>
            <a:xfrm>
              <a:off x="6542088" y="4010025"/>
              <a:ext cx="93662" cy="682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cxnSp>
          <p:nvCxnSpPr>
            <p:cNvPr id="86" name="Соединительная линия уступом 85"/>
            <p:cNvCxnSpPr>
              <a:stCxn id="15390" idx="0"/>
              <a:endCxn id="156" idx="2"/>
            </p:cNvCxnSpPr>
            <p:nvPr/>
          </p:nvCxnSpPr>
          <p:spPr>
            <a:xfrm rot="5400000" flipH="1" flipV="1">
              <a:off x="5571925" y="4815481"/>
              <a:ext cx="1754187" cy="279802"/>
            </a:xfrm>
            <a:prstGeom prst="bentConnector3">
              <a:avLst>
                <a:gd name="adj1" fmla="val 6258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5438" name="Text Box 31"/>
            <p:cNvSpPr txBox="1">
              <a:spLocks noChangeArrowheads="1"/>
            </p:cNvSpPr>
            <p:nvPr/>
          </p:nvSpPr>
          <p:spPr bwMode="auto">
            <a:xfrm>
              <a:off x="1579549" y="4675188"/>
              <a:ext cx="568325" cy="153987"/>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АЛС-САУТ</a:t>
              </a:r>
            </a:p>
          </p:txBody>
        </p:sp>
        <p:sp>
          <p:nvSpPr>
            <p:cNvPr id="15439" name="Text Box 31"/>
            <p:cNvSpPr txBox="1">
              <a:spLocks noChangeArrowheads="1"/>
            </p:cNvSpPr>
            <p:nvPr/>
          </p:nvSpPr>
          <p:spPr bwMode="auto">
            <a:xfrm>
              <a:off x="1614800" y="6041915"/>
              <a:ext cx="319087" cy="153988"/>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Рур</a:t>
              </a:r>
            </a:p>
          </p:txBody>
        </p:sp>
        <p:sp>
          <p:nvSpPr>
            <p:cNvPr id="15440" name="Text Box 31"/>
            <p:cNvSpPr txBox="1">
              <a:spLocks noChangeArrowheads="1"/>
            </p:cNvSpPr>
            <p:nvPr/>
          </p:nvSpPr>
          <p:spPr bwMode="auto">
            <a:xfrm>
              <a:off x="4596752" y="4778484"/>
              <a:ext cx="317500" cy="153988"/>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Ртц</a:t>
              </a:r>
            </a:p>
          </p:txBody>
        </p:sp>
        <p:sp>
          <p:nvSpPr>
            <p:cNvPr id="15441" name="Text Box 31"/>
            <p:cNvSpPr txBox="1">
              <a:spLocks noChangeArrowheads="1"/>
            </p:cNvSpPr>
            <p:nvPr/>
          </p:nvSpPr>
          <p:spPr bwMode="auto">
            <a:xfrm>
              <a:off x="4400025" y="6096000"/>
              <a:ext cx="252412" cy="153988"/>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ХВп</a:t>
              </a:r>
            </a:p>
          </p:txBody>
        </p:sp>
        <p:sp>
          <p:nvSpPr>
            <p:cNvPr id="15442" name="Text Box 31"/>
            <p:cNvSpPr txBox="1">
              <a:spLocks noChangeArrowheads="1"/>
            </p:cNvSpPr>
            <p:nvPr/>
          </p:nvSpPr>
          <p:spPr bwMode="auto">
            <a:xfrm>
              <a:off x="4414312" y="5861050"/>
              <a:ext cx="252413" cy="153988"/>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ЭДТ</a:t>
              </a:r>
            </a:p>
          </p:txBody>
        </p:sp>
        <p:sp>
          <p:nvSpPr>
            <p:cNvPr id="15443" name="Text Box 31"/>
            <p:cNvSpPr txBox="1">
              <a:spLocks noChangeArrowheads="1"/>
            </p:cNvSpPr>
            <p:nvPr/>
          </p:nvSpPr>
          <p:spPr bwMode="auto">
            <a:xfrm>
              <a:off x="4317475" y="6318250"/>
              <a:ext cx="349250" cy="153988"/>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Тяга</a:t>
              </a:r>
            </a:p>
          </p:txBody>
        </p:sp>
        <p:cxnSp>
          <p:nvCxnSpPr>
            <p:cNvPr id="15444" name="Прямая со стрелкой 164"/>
            <p:cNvCxnSpPr>
              <a:cxnSpLocks noChangeShapeType="1"/>
            </p:cNvCxnSpPr>
            <p:nvPr/>
          </p:nvCxnSpPr>
          <p:spPr bwMode="auto">
            <a:xfrm rot="5400000" flipH="1" flipV="1">
              <a:off x="4109294" y="5638801"/>
              <a:ext cx="250825" cy="0"/>
            </a:xfrm>
            <a:prstGeom prst="straightConnector1">
              <a:avLst/>
            </a:prstGeom>
            <a:noFill/>
            <a:ln w="19050">
              <a:solidFill>
                <a:schemeClr val="tx1"/>
              </a:solidFill>
              <a:round/>
              <a:headEnd/>
              <a:tailEnd type="triangle" w="med" len="med"/>
            </a:ln>
          </p:spPr>
        </p:cxnSp>
        <p:sp>
          <p:nvSpPr>
            <p:cNvPr id="15445" name="Text Box 31"/>
            <p:cNvSpPr txBox="1">
              <a:spLocks noChangeArrowheads="1"/>
            </p:cNvSpPr>
            <p:nvPr/>
          </p:nvSpPr>
          <p:spPr bwMode="auto">
            <a:xfrm>
              <a:off x="6303193" y="5638826"/>
              <a:ext cx="252412" cy="153988"/>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ЭПТ</a:t>
              </a:r>
            </a:p>
          </p:txBody>
        </p:sp>
        <p:sp>
          <p:nvSpPr>
            <p:cNvPr id="15446" name="Text Box 31"/>
            <p:cNvSpPr txBox="1">
              <a:spLocks noChangeArrowheads="1"/>
            </p:cNvSpPr>
            <p:nvPr/>
          </p:nvSpPr>
          <p:spPr bwMode="auto">
            <a:xfrm>
              <a:off x="7406764" y="4722922"/>
              <a:ext cx="252412" cy="461962"/>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З,Ж,КЖ,К,Б</a:t>
              </a:r>
            </a:p>
          </p:txBody>
        </p:sp>
        <p:sp>
          <p:nvSpPr>
            <p:cNvPr id="15447" name="Text Box 31"/>
            <p:cNvSpPr txBox="1">
              <a:spLocks noChangeArrowheads="1"/>
            </p:cNvSpPr>
            <p:nvPr/>
          </p:nvSpPr>
          <p:spPr bwMode="auto">
            <a:xfrm>
              <a:off x="7011149" y="5495428"/>
              <a:ext cx="252413" cy="153987"/>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РБ</a:t>
              </a:r>
            </a:p>
          </p:txBody>
        </p:sp>
        <p:sp>
          <p:nvSpPr>
            <p:cNvPr id="15448" name="Text Box 31"/>
            <p:cNvSpPr txBox="1">
              <a:spLocks noChangeArrowheads="1"/>
            </p:cNvSpPr>
            <p:nvPr/>
          </p:nvSpPr>
          <p:spPr bwMode="auto">
            <a:xfrm>
              <a:off x="6967571" y="6307683"/>
              <a:ext cx="252413" cy="153987"/>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ИФ</a:t>
              </a:r>
            </a:p>
          </p:txBody>
        </p:sp>
        <p:grpSp>
          <p:nvGrpSpPr>
            <p:cNvPr id="15" name="Группа 186"/>
            <p:cNvGrpSpPr>
              <a:grpSpLocks/>
            </p:cNvGrpSpPr>
            <p:nvPr/>
          </p:nvGrpSpPr>
          <p:grpSpPr bwMode="auto">
            <a:xfrm>
              <a:off x="1065199" y="4932363"/>
              <a:ext cx="379412" cy="1050925"/>
              <a:chOff x="1522619" y="4932217"/>
              <a:chExt cx="378413" cy="1050798"/>
            </a:xfrm>
          </p:grpSpPr>
          <p:grpSp>
            <p:nvGrpSpPr>
              <p:cNvPr id="16" name="Группа 104"/>
              <p:cNvGrpSpPr>
                <a:grpSpLocks/>
              </p:cNvGrpSpPr>
              <p:nvPr/>
            </p:nvGrpSpPr>
            <p:grpSpPr bwMode="auto">
              <a:xfrm>
                <a:off x="1522619" y="4932217"/>
                <a:ext cx="378413" cy="1025245"/>
                <a:chOff x="5269929" y="2537138"/>
                <a:chExt cx="424640" cy="1028657"/>
              </a:xfrm>
            </p:grpSpPr>
            <p:pic>
              <p:nvPicPr>
                <p:cNvPr id="15453" name="Рисунок 159" descr="Копия 06 ПУ-САУТ-ЦМ обр для през не выкл и не вкл бф.jpg"/>
                <p:cNvPicPr>
                  <a:picLocks noChangeAspect="1"/>
                </p:cNvPicPr>
                <p:nvPr/>
              </p:nvPicPr>
              <p:blipFill>
                <a:blip r:embed="rId17" cstate="print"/>
                <a:srcRect/>
                <a:stretch>
                  <a:fillRect/>
                </a:stretch>
              </p:blipFill>
              <p:spPr bwMode="auto">
                <a:xfrm>
                  <a:off x="5269929" y="2537138"/>
                  <a:ext cx="424640" cy="1028657"/>
                </a:xfrm>
                <a:prstGeom prst="rect">
                  <a:avLst/>
                </a:prstGeom>
                <a:noFill/>
                <a:ln w="9525">
                  <a:noFill/>
                  <a:miter lim="800000"/>
                  <a:headEnd/>
                  <a:tailEnd/>
                </a:ln>
              </p:spPr>
            </p:pic>
            <p:sp>
              <p:nvSpPr>
                <p:cNvPr id="218" name="Скругленный прямоугольник 217"/>
                <p:cNvSpPr/>
                <p:nvPr/>
              </p:nvSpPr>
              <p:spPr>
                <a:xfrm rot="600000">
                  <a:off x="5305464" y="3320693"/>
                  <a:ext cx="62185" cy="19111"/>
                </a:xfrm>
                <a:prstGeom prst="round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6200000" scaled="1"/>
                  <a:tileRect/>
                </a:gra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sp>
            <p:nvSpPr>
              <p:cNvPr id="121" name="Прямоугольник 120"/>
              <p:cNvSpPr/>
              <p:nvPr/>
            </p:nvSpPr>
            <p:spPr>
              <a:xfrm>
                <a:off x="1677784" y="5883014"/>
                <a:ext cx="110832" cy="82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73" name="Прямоугольник 172"/>
              <p:cNvSpPr/>
              <p:nvPr/>
            </p:nvSpPr>
            <p:spPr>
              <a:xfrm>
                <a:off x="1750617" y="5898887"/>
                <a:ext cx="110832" cy="841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grpSp>
          <p:nvGrpSpPr>
            <p:cNvPr id="17" name="Группа 118"/>
            <p:cNvGrpSpPr/>
            <p:nvPr/>
          </p:nvGrpSpPr>
          <p:grpSpPr>
            <a:xfrm>
              <a:off x="5368954" y="4924614"/>
              <a:ext cx="797710" cy="686917"/>
              <a:chOff x="5920768" y="4908848"/>
              <a:chExt cx="797710" cy="686917"/>
            </a:xfrm>
          </p:grpSpPr>
          <p:grpSp>
            <p:nvGrpSpPr>
              <p:cNvPr id="18" name="Группа 103"/>
              <p:cNvGrpSpPr/>
              <p:nvPr/>
            </p:nvGrpSpPr>
            <p:grpSpPr>
              <a:xfrm>
                <a:off x="5920768" y="4908848"/>
                <a:ext cx="797710" cy="686917"/>
                <a:chOff x="3862588" y="5657972"/>
                <a:chExt cx="797710" cy="686917"/>
              </a:xfrm>
            </p:grpSpPr>
            <p:grpSp>
              <p:nvGrpSpPr>
                <p:cNvPr id="19" name="Группа 603"/>
                <p:cNvGrpSpPr/>
                <p:nvPr/>
              </p:nvGrpSpPr>
              <p:grpSpPr>
                <a:xfrm>
                  <a:off x="3862588" y="5657972"/>
                  <a:ext cx="797710" cy="686917"/>
                  <a:chOff x="3283218" y="5896764"/>
                  <a:chExt cx="797710" cy="686917"/>
                </a:xfrm>
              </p:grpSpPr>
              <p:pic>
                <p:nvPicPr>
                  <p:cNvPr id="113" name="Рисунок 112" descr="БСП.jpg"/>
                  <p:cNvPicPr>
                    <a:picLocks noChangeAspect="1"/>
                  </p:cNvPicPr>
                  <p:nvPr/>
                </p:nvPicPr>
                <p:blipFill>
                  <a:blip r:embed="rId18" cstate="print"/>
                  <a:stretch>
                    <a:fillRect/>
                  </a:stretch>
                </p:blipFill>
                <p:spPr>
                  <a:xfrm>
                    <a:off x="3283218" y="5896764"/>
                    <a:ext cx="797710" cy="686917"/>
                  </a:xfrm>
                  <a:prstGeom prst="rect">
                    <a:avLst/>
                  </a:prstGeom>
                  <a:ln w="3175">
                    <a:solidFill>
                      <a:schemeClr val="tx1"/>
                    </a:solidFill>
                  </a:ln>
                </p:spPr>
              </p:pic>
              <p:sp>
                <p:nvSpPr>
                  <p:cNvPr id="114" name="Прямоугольник 113"/>
                  <p:cNvSpPr/>
                  <p:nvPr/>
                </p:nvSpPr>
                <p:spPr bwMode="auto">
                  <a:xfrm>
                    <a:off x="3432174" y="6080178"/>
                    <a:ext cx="599089" cy="299545"/>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ru-RU" sz="1000" dirty="0">
                        <a:solidFill>
                          <a:schemeClr val="tx1"/>
                        </a:solidFill>
                        <a:latin typeface="Calibri" pitchFamily="34" charset="0"/>
                      </a:rPr>
                      <a:t>БСП МПСУиД</a:t>
                    </a:r>
                  </a:p>
                </p:txBody>
              </p:sp>
            </p:grpSp>
            <p:sp>
              <p:nvSpPr>
                <p:cNvPr id="107" name="Прямоугольник 106"/>
                <p:cNvSpPr/>
                <p:nvPr/>
              </p:nvSpPr>
              <p:spPr>
                <a:xfrm>
                  <a:off x="4090012" y="6208005"/>
                  <a:ext cx="45719"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8" name="Прямоугольник 107"/>
                <p:cNvSpPr/>
                <p:nvPr/>
              </p:nvSpPr>
              <p:spPr>
                <a:xfrm>
                  <a:off x="4206607" y="6208005"/>
                  <a:ext cx="45719"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9" name="Прямоугольник 108"/>
                <p:cNvSpPr/>
                <p:nvPr/>
              </p:nvSpPr>
              <p:spPr>
                <a:xfrm>
                  <a:off x="4323202" y="6208005"/>
                  <a:ext cx="45719"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2" name="Прямоугольник 111"/>
                <p:cNvSpPr/>
                <p:nvPr/>
              </p:nvSpPr>
              <p:spPr>
                <a:xfrm>
                  <a:off x="4439798" y="6208005"/>
                  <a:ext cx="45719" cy="45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15" name="TextBox 114"/>
              <p:cNvSpPr txBox="1"/>
              <p:nvPr/>
            </p:nvSpPr>
            <p:spPr>
              <a:xfrm>
                <a:off x="6143071" y="5393748"/>
                <a:ext cx="71214" cy="76944"/>
              </a:xfrm>
              <a:prstGeom prst="rect">
                <a:avLst/>
              </a:prstGeom>
              <a:noFill/>
            </p:spPr>
            <p:txBody>
              <a:bodyPr wrap="square" lIns="0" tIns="0" rIns="0" bIns="0" rtlCol="0">
                <a:spAutoFit/>
              </a:bodyPr>
              <a:lstStyle/>
              <a:p>
                <a:r>
                  <a:rPr lang="ru-RU" sz="500" dirty="0">
                    <a:latin typeface="Calibri" pitchFamily="34" charset="0"/>
                  </a:rPr>
                  <a:t>х1</a:t>
                </a:r>
              </a:p>
            </p:txBody>
          </p:sp>
          <p:sp>
            <p:nvSpPr>
              <p:cNvPr id="116" name="TextBox 115"/>
              <p:cNvSpPr txBox="1"/>
              <p:nvPr/>
            </p:nvSpPr>
            <p:spPr>
              <a:xfrm>
                <a:off x="6259864" y="5393748"/>
                <a:ext cx="71214" cy="76944"/>
              </a:xfrm>
              <a:prstGeom prst="rect">
                <a:avLst/>
              </a:prstGeom>
              <a:noFill/>
            </p:spPr>
            <p:txBody>
              <a:bodyPr wrap="square" lIns="0" tIns="0" rIns="0" bIns="0" rtlCol="0">
                <a:spAutoFit/>
              </a:bodyPr>
              <a:lstStyle/>
              <a:p>
                <a:r>
                  <a:rPr lang="ru-RU" sz="500" dirty="0">
                    <a:latin typeface="Calibri" pitchFamily="34" charset="0"/>
                  </a:rPr>
                  <a:t>х2</a:t>
                </a:r>
              </a:p>
            </p:txBody>
          </p:sp>
          <p:sp>
            <p:nvSpPr>
              <p:cNvPr id="117" name="TextBox 116"/>
              <p:cNvSpPr txBox="1"/>
              <p:nvPr/>
            </p:nvSpPr>
            <p:spPr>
              <a:xfrm>
                <a:off x="6376657" y="5393748"/>
                <a:ext cx="71214" cy="76944"/>
              </a:xfrm>
              <a:prstGeom prst="rect">
                <a:avLst/>
              </a:prstGeom>
              <a:noFill/>
            </p:spPr>
            <p:txBody>
              <a:bodyPr wrap="square" lIns="0" tIns="0" rIns="0" bIns="0" rtlCol="0">
                <a:spAutoFit/>
              </a:bodyPr>
              <a:lstStyle/>
              <a:p>
                <a:r>
                  <a:rPr lang="ru-RU" sz="500" dirty="0">
                    <a:latin typeface="Calibri" pitchFamily="34" charset="0"/>
                  </a:rPr>
                  <a:t>х3</a:t>
                </a:r>
              </a:p>
            </p:txBody>
          </p:sp>
          <p:sp>
            <p:nvSpPr>
              <p:cNvPr id="118" name="TextBox 117"/>
              <p:cNvSpPr txBox="1"/>
              <p:nvPr/>
            </p:nvSpPr>
            <p:spPr>
              <a:xfrm>
                <a:off x="6493450" y="5393748"/>
                <a:ext cx="71214" cy="76944"/>
              </a:xfrm>
              <a:prstGeom prst="rect">
                <a:avLst/>
              </a:prstGeom>
              <a:noFill/>
            </p:spPr>
            <p:txBody>
              <a:bodyPr wrap="square" lIns="0" tIns="0" rIns="0" bIns="0" rtlCol="0">
                <a:spAutoFit/>
              </a:bodyPr>
              <a:lstStyle/>
              <a:p>
                <a:r>
                  <a:rPr lang="ru-RU" sz="500" dirty="0">
                    <a:latin typeface="Calibri" pitchFamily="34" charset="0"/>
                  </a:rPr>
                  <a:t>х4</a:t>
                </a:r>
              </a:p>
            </p:txBody>
          </p:sp>
        </p:grpSp>
        <p:sp>
          <p:nvSpPr>
            <p:cNvPr id="122" name="Line 12"/>
            <p:cNvSpPr>
              <a:spLocks noChangeShapeType="1"/>
            </p:cNvSpPr>
            <p:nvPr/>
          </p:nvSpPr>
          <p:spPr bwMode="auto">
            <a:xfrm rot="16200000" flipV="1">
              <a:off x="5559747" y="4717586"/>
              <a:ext cx="360363" cy="0"/>
            </a:xfrm>
            <a:prstGeom prst="line">
              <a:avLst/>
            </a:prstGeom>
            <a:noFill/>
            <a:ln w="76200">
              <a:solidFill>
                <a:srgbClr val="0000FF"/>
              </a:solidFill>
              <a:round/>
              <a:headEnd/>
              <a:tailEnd type="triangle" w="med" len="med"/>
            </a:ln>
          </p:spPr>
          <p:txBody>
            <a:bodyPr/>
            <a:lstStyle/>
            <a:p>
              <a:endParaRPr lang="ru-RU" dirty="0"/>
            </a:p>
          </p:txBody>
        </p:sp>
        <p:sp>
          <p:nvSpPr>
            <p:cNvPr id="123" name="Text Box 31"/>
            <p:cNvSpPr txBox="1">
              <a:spLocks noChangeArrowheads="1"/>
            </p:cNvSpPr>
            <p:nvPr/>
          </p:nvSpPr>
          <p:spPr bwMode="auto">
            <a:xfrm>
              <a:off x="5155304" y="4615575"/>
              <a:ext cx="504648" cy="307777"/>
            </a:xfrm>
            <a:prstGeom prst="rect">
              <a:avLst/>
            </a:prstGeom>
            <a:noFill/>
            <a:ln w="9525">
              <a:noFill/>
              <a:miter lim="800000"/>
              <a:headEnd/>
              <a:tailEnd/>
            </a:ln>
          </p:spPr>
          <p:txBody>
            <a:bodyPr wrap="square" lIns="0" tIns="0" rIns="0" bIns="0">
              <a:spAutoFit/>
            </a:bodyPr>
            <a:lstStyle/>
            <a:p>
              <a:pPr algn="r">
                <a:spcBef>
                  <a:spcPct val="50000"/>
                </a:spcBef>
              </a:pPr>
              <a:r>
                <a:rPr lang="ru-RU" sz="1000" dirty="0">
                  <a:latin typeface="Calibri" pitchFamily="34" charset="0"/>
                </a:rPr>
                <a:t>Тяга, </a:t>
              </a:r>
              <a:r>
                <a:rPr lang="ru-RU" sz="1000" dirty="0" err="1">
                  <a:latin typeface="Calibri" pitchFamily="34" charset="0"/>
                </a:rPr>
                <a:t>ЭДТ,,Хвп</a:t>
              </a:r>
              <a:endParaRPr lang="ru-RU" sz="1000" dirty="0">
                <a:latin typeface="Calibri" pitchFamily="34" charset="0"/>
              </a:endParaRPr>
            </a:p>
          </p:txBody>
        </p:sp>
        <p:grpSp>
          <p:nvGrpSpPr>
            <p:cNvPr id="20" name="Группа 185"/>
            <p:cNvGrpSpPr/>
            <p:nvPr/>
          </p:nvGrpSpPr>
          <p:grpSpPr>
            <a:xfrm rot="5400000">
              <a:off x="8022901" y="5121834"/>
              <a:ext cx="884616" cy="526686"/>
              <a:chOff x="1072060" y="1227794"/>
              <a:chExt cx="956844" cy="573411"/>
            </a:xfrm>
          </p:grpSpPr>
          <p:pic>
            <p:nvPicPr>
              <p:cNvPr id="141" name="Рисунок 140" descr="БС-КЛУБ составной.jpg"/>
              <p:cNvPicPr>
                <a:picLocks noChangeAspect="1"/>
              </p:cNvPicPr>
              <p:nvPr/>
            </p:nvPicPr>
            <p:blipFill>
              <a:blip r:embed="rId19" cstate="print"/>
              <a:stretch>
                <a:fillRect/>
              </a:stretch>
            </p:blipFill>
            <p:spPr>
              <a:xfrm>
                <a:off x="1072060" y="1227794"/>
                <a:ext cx="956844" cy="573411"/>
              </a:xfrm>
              <a:prstGeom prst="rect">
                <a:avLst/>
              </a:prstGeom>
              <a:ln w="3175">
                <a:solidFill>
                  <a:schemeClr val="tx1"/>
                </a:solidFill>
              </a:ln>
            </p:spPr>
          </p:pic>
          <p:sp>
            <p:nvSpPr>
              <p:cNvPr id="142" name="Прямоугольник 141"/>
              <p:cNvSpPr/>
              <p:nvPr/>
            </p:nvSpPr>
            <p:spPr bwMode="auto">
              <a:xfrm rot="16200000">
                <a:off x="1255007" y="1356731"/>
                <a:ext cx="373320" cy="312718"/>
              </a:xfrm>
              <a:prstGeom prst="rect">
                <a:avLst/>
              </a:prstGeom>
              <a:solidFill>
                <a:srgbClr val="E0DCC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ru-RU" sz="1000" dirty="0">
                    <a:solidFill>
                      <a:schemeClr val="tx1"/>
                    </a:solidFill>
                    <a:latin typeface="Calibri" pitchFamily="34" charset="0"/>
                  </a:rPr>
                  <a:t>БС-КЛУБ</a:t>
                </a:r>
              </a:p>
            </p:txBody>
          </p:sp>
        </p:grpSp>
        <p:sp>
          <p:nvSpPr>
            <p:cNvPr id="143" name="Line 12"/>
            <p:cNvSpPr>
              <a:spLocks noChangeShapeType="1"/>
            </p:cNvSpPr>
            <p:nvPr/>
          </p:nvSpPr>
          <p:spPr bwMode="auto">
            <a:xfrm rot="16200000" flipV="1">
              <a:off x="8319114" y="4749119"/>
              <a:ext cx="360363" cy="0"/>
            </a:xfrm>
            <a:prstGeom prst="line">
              <a:avLst/>
            </a:prstGeom>
            <a:noFill/>
            <a:ln w="76200">
              <a:solidFill>
                <a:srgbClr val="0000FF"/>
              </a:solidFill>
              <a:round/>
              <a:headEnd/>
              <a:tailEnd type="triangle" w="med" len="med"/>
            </a:ln>
          </p:spPr>
          <p:txBody>
            <a:bodyPr/>
            <a:lstStyle/>
            <a:p>
              <a:endParaRPr lang="ru-RU" dirty="0"/>
            </a:p>
          </p:txBody>
        </p:sp>
      </p:gr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rtlCol="0">
            <a:normAutofit/>
            <a:scene3d>
              <a:camera prst="orthographicFront"/>
              <a:lightRig rig="soft" dir="t"/>
            </a:scene3d>
            <a:sp3d prstMaterial="softEdge">
              <a:bevelT w="25400" h="25400"/>
            </a:sp3d>
          </a:bodyPr>
          <a:lstStyle/>
          <a:p>
            <a:pPr algn="ctr" eaLnBrk="1" fontAlgn="auto" hangingPunct="1">
              <a:spcAft>
                <a:spcPts val="0"/>
              </a:spcAft>
              <a:defRPr/>
            </a:pPr>
            <a:r>
              <a:rPr lang="ru-RU" sz="2000" dirty="0"/>
              <a:t>Выходные сигналы САУТ  (управляющие)</a:t>
            </a:r>
          </a:p>
        </p:txBody>
      </p:sp>
      <p:graphicFrame>
        <p:nvGraphicFramePr>
          <p:cNvPr id="8" name="Содержимое 7"/>
          <p:cNvGraphicFramePr>
            <a:graphicFrameLocks noGrp="1"/>
          </p:cNvGraphicFramePr>
          <p:nvPr>
            <p:ph idx="1"/>
          </p:nvPr>
        </p:nvGraphicFramePr>
        <p:xfrm>
          <a:off x="0" y="759092"/>
          <a:ext cx="9144000" cy="2804160"/>
        </p:xfrm>
        <a:graphic>
          <a:graphicData uri="http://schemas.openxmlformats.org/drawingml/2006/table">
            <a:tbl>
              <a:tblPr firstRow="1" bandRow="1">
                <a:tableStyleId>{5C22544A-7EE6-4342-B048-85BDC9FD1C3A}</a:tableStyleId>
              </a:tblPr>
              <a:tblGrid>
                <a:gridCol w="2902163">
                  <a:extLst>
                    <a:ext uri="{9D8B030D-6E8A-4147-A177-3AD203B41FA5}">
                      <a16:colId xmlns:a16="http://schemas.microsoft.com/office/drawing/2014/main" val="20000"/>
                    </a:ext>
                  </a:extLst>
                </a:gridCol>
                <a:gridCol w="6241837">
                  <a:extLst>
                    <a:ext uri="{9D8B030D-6E8A-4147-A177-3AD203B41FA5}">
                      <a16:colId xmlns:a16="http://schemas.microsoft.com/office/drawing/2014/main" val="20001"/>
                    </a:ext>
                  </a:extLst>
                </a:gridCol>
              </a:tblGrid>
              <a:tr h="272650">
                <a:tc>
                  <a:txBody>
                    <a:bodyPr/>
                    <a:lstStyle/>
                    <a:p>
                      <a:r>
                        <a:rPr lang="ru-RU" sz="1400" dirty="0"/>
                        <a:t>Сигнал</a:t>
                      </a:r>
                    </a:p>
                  </a:txBody>
                  <a:tcPr/>
                </a:tc>
                <a:tc>
                  <a:txBody>
                    <a:bodyPr/>
                    <a:lstStyle/>
                    <a:p>
                      <a:r>
                        <a:rPr lang="ru-RU" sz="1400" dirty="0"/>
                        <a:t>Характеристики сигнала</a:t>
                      </a:r>
                    </a:p>
                  </a:txBody>
                  <a:tcPr/>
                </a:tc>
                <a:extLst>
                  <a:ext uri="{0D108BD9-81ED-4DB2-BD59-A6C34878D82A}">
                    <a16:rowId xmlns:a16="http://schemas.microsoft.com/office/drawing/2014/main" val="10000"/>
                  </a:ext>
                </a:extLst>
              </a:tr>
              <a:tr h="463506">
                <a:tc>
                  <a:txBody>
                    <a:bodyPr/>
                    <a:lstStyle/>
                    <a:p>
                      <a:r>
                        <a:rPr lang="ru-RU" sz="1400" dirty="0"/>
                        <a:t>«О» – отключение тяги</a:t>
                      </a:r>
                    </a:p>
                  </a:txBody>
                  <a:tcPr/>
                </a:tc>
                <a:tc>
                  <a:txBody>
                    <a:bodyPr/>
                    <a:lstStyle/>
                    <a:p>
                      <a:r>
                        <a:rPr lang="ru-RU" sz="1400" dirty="0"/>
                        <a:t>Подаётся в цепи управления для</a:t>
                      </a:r>
                      <a:r>
                        <a:rPr lang="ru-RU" sz="1400" baseline="0" dirty="0"/>
                        <a:t> перевода локомотива из режима тяги в режим  выбега (по линии связи </a:t>
                      </a:r>
                      <a:r>
                        <a:rPr lang="en-US" sz="1400" baseline="0" dirty="0"/>
                        <a:t>RS-485 </a:t>
                      </a:r>
                      <a:r>
                        <a:rPr lang="ru-RU" sz="1400" baseline="0" dirty="0"/>
                        <a:t>или +50В на промежуточное реле)</a:t>
                      </a:r>
                      <a:endParaRPr lang="ru-RU" sz="1400" dirty="0"/>
                    </a:p>
                  </a:txBody>
                  <a:tcPr/>
                </a:tc>
                <a:extLst>
                  <a:ext uri="{0D108BD9-81ED-4DB2-BD59-A6C34878D82A}">
                    <a16:rowId xmlns:a16="http://schemas.microsoft.com/office/drawing/2014/main" val="10001"/>
                  </a:ext>
                </a:extLst>
              </a:tr>
              <a:tr h="463506">
                <a:tc>
                  <a:txBody>
                    <a:bodyPr/>
                    <a:lstStyle/>
                    <a:p>
                      <a:r>
                        <a:rPr lang="ru-RU" sz="1400" dirty="0"/>
                        <a:t>«Т» - служебное торможение</a:t>
                      </a:r>
                    </a:p>
                  </a:txBody>
                  <a:tcPr/>
                </a:tc>
                <a:tc>
                  <a:txBody>
                    <a:bodyPr/>
                    <a:lstStyle/>
                    <a:p>
                      <a:r>
                        <a:rPr lang="ru-RU" sz="1400" dirty="0"/>
                        <a:t>Снижение давления в УР локомотива темпом служебного торможения (или наполнение ТЦ при ЭПТ)</a:t>
                      </a:r>
                    </a:p>
                  </a:txBody>
                  <a:tcPr/>
                </a:tc>
                <a:extLst>
                  <a:ext uri="{0D108BD9-81ED-4DB2-BD59-A6C34878D82A}">
                    <a16:rowId xmlns:a16="http://schemas.microsoft.com/office/drawing/2014/main" val="10002"/>
                  </a:ext>
                </a:extLst>
              </a:tr>
              <a:tr h="4635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400" dirty="0"/>
                        <a:t>«П» - перекрыша</a:t>
                      </a:r>
                    </a:p>
                  </a:txBody>
                  <a:tcPr/>
                </a:tc>
                <a:tc>
                  <a:txBody>
                    <a:bodyPr/>
                    <a:lstStyle/>
                    <a:p>
                      <a:r>
                        <a:rPr lang="ru-RU" sz="1400" dirty="0"/>
                        <a:t>фиксация постоянного пониженного давления в УР после его снижения на определённую ступень (или фиксация</a:t>
                      </a:r>
                      <a:r>
                        <a:rPr lang="ru-RU" sz="1400" baseline="0" dirty="0"/>
                        <a:t> давления в ТЦ при ЭПТ)</a:t>
                      </a:r>
                      <a:endParaRPr lang="ru-RU" sz="1400" dirty="0"/>
                    </a:p>
                  </a:txBody>
                  <a:tcPr/>
                </a:tc>
                <a:extLst>
                  <a:ext uri="{0D108BD9-81ED-4DB2-BD59-A6C34878D82A}">
                    <a16:rowId xmlns:a16="http://schemas.microsoft.com/office/drawing/2014/main" val="10003"/>
                  </a:ext>
                </a:extLst>
              </a:tr>
              <a:tr h="463506">
                <a:tc>
                  <a:txBody>
                    <a:bodyPr/>
                    <a:lstStyle/>
                    <a:p>
                      <a:r>
                        <a:rPr lang="ru-RU" sz="1400" dirty="0"/>
                        <a:t>«ЭПК» – экстренное торможение</a:t>
                      </a:r>
                    </a:p>
                  </a:txBody>
                  <a:tcPr/>
                </a:tc>
                <a:tc>
                  <a:txBody>
                    <a:bodyPr/>
                    <a:lstStyle/>
                    <a:p>
                      <a:r>
                        <a:rPr lang="ru-RU" sz="1400" dirty="0"/>
                        <a:t>Разрыв цепи питания катушки ЭПК или передача в КЛУБ-У по линии связи команды на срыв ЭПК</a:t>
                      </a:r>
                    </a:p>
                  </a:txBody>
                  <a:tcPr/>
                </a:tc>
                <a:extLst>
                  <a:ext uri="{0D108BD9-81ED-4DB2-BD59-A6C34878D82A}">
                    <a16:rowId xmlns:a16="http://schemas.microsoft.com/office/drawing/2014/main" val="10004"/>
                  </a:ext>
                </a:extLst>
              </a:tr>
            </a:tbl>
          </a:graphicData>
        </a:graphic>
      </p:graphicFrame>
      <p:grpSp>
        <p:nvGrpSpPr>
          <p:cNvPr id="71" name="Группа 70"/>
          <p:cNvGrpSpPr/>
          <p:nvPr/>
        </p:nvGrpSpPr>
        <p:grpSpPr>
          <a:xfrm>
            <a:off x="295639" y="3450668"/>
            <a:ext cx="8496300" cy="2992437"/>
            <a:chOff x="487363" y="3671888"/>
            <a:chExt cx="8496300" cy="2992437"/>
          </a:xfrm>
        </p:grpSpPr>
        <p:grpSp>
          <p:nvGrpSpPr>
            <p:cNvPr id="2" name="Группа 187"/>
            <p:cNvGrpSpPr>
              <a:grpSpLocks/>
            </p:cNvGrpSpPr>
            <p:nvPr/>
          </p:nvGrpSpPr>
          <p:grpSpPr bwMode="auto">
            <a:xfrm>
              <a:off x="1870075" y="3671888"/>
              <a:ext cx="1260475" cy="949325"/>
              <a:chOff x="4655040" y="3671457"/>
              <a:chExt cx="1260799" cy="950048"/>
            </a:xfrm>
          </p:grpSpPr>
          <p:grpSp>
            <p:nvGrpSpPr>
              <p:cNvPr id="3" name="Группа 47"/>
              <p:cNvGrpSpPr>
                <a:grpSpLocks/>
              </p:cNvGrpSpPr>
              <p:nvPr/>
            </p:nvGrpSpPr>
            <p:grpSpPr bwMode="auto">
              <a:xfrm>
                <a:off x="4655040" y="3671457"/>
                <a:ext cx="1260799" cy="807078"/>
                <a:chOff x="7329055" y="2175164"/>
                <a:chExt cx="1400049" cy="904029"/>
              </a:xfrm>
            </p:grpSpPr>
            <p:pic>
              <p:nvPicPr>
                <p:cNvPr id="12375" name="Рисунок 112" descr="БЭК2для презентаций.jpg"/>
                <p:cNvPicPr>
                  <a:picLocks noChangeAspect="1"/>
                </p:cNvPicPr>
                <p:nvPr/>
              </p:nvPicPr>
              <p:blipFill>
                <a:blip r:embed="rId3" cstate="print"/>
                <a:srcRect/>
                <a:stretch>
                  <a:fillRect/>
                </a:stretch>
              </p:blipFill>
              <p:spPr bwMode="auto">
                <a:xfrm>
                  <a:off x="7329055" y="2175164"/>
                  <a:ext cx="1400049" cy="904029"/>
                </a:xfrm>
                <a:prstGeom prst="rect">
                  <a:avLst/>
                </a:prstGeom>
                <a:noFill/>
                <a:ln w="9525">
                  <a:noFill/>
                  <a:miter lim="800000"/>
                  <a:headEnd/>
                  <a:tailEnd/>
                </a:ln>
              </p:spPr>
            </p:pic>
            <p:sp>
              <p:nvSpPr>
                <p:cNvPr id="50" name="Прямоугольник 49"/>
                <p:cNvSpPr/>
                <p:nvPr/>
              </p:nvSpPr>
              <p:spPr>
                <a:xfrm>
                  <a:off x="7544176" y="3009774"/>
                  <a:ext cx="102271" cy="676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51" name="Прямоугольник 50"/>
                <p:cNvSpPr/>
                <p:nvPr/>
              </p:nvSpPr>
              <p:spPr>
                <a:xfrm>
                  <a:off x="8064346" y="2947490"/>
                  <a:ext cx="104033" cy="765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sp>
            <p:nvSpPr>
              <p:cNvPr id="85" name="Прямоугольник 84"/>
              <p:cNvSpPr/>
              <p:nvPr/>
            </p:nvSpPr>
            <p:spPr>
              <a:xfrm>
                <a:off x="4801128" y="4553190"/>
                <a:ext cx="92099" cy="68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221" name="Прямоугольник 220"/>
              <p:cNvSpPr/>
              <p:nvPr/>
            </p:nvSpPr>
            <p:spPr>
              <a:xfrm>
                <a:off x="5317198" y="4407029"/>
                <a:ext cx="93686" cy="69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sp>
          <p:nvSpPr>
            <p:cNvPr id="12291" name="Line 12"/>
            <p:cNvSpPr>
              <a:spLocks noChangeShapeType="1"/>
            </p:cNvSpPr>
            <p:nvPr/>
          </p:nvSpPr>
          <p:spPr bwMode="auto">
            <a:xfrm rot="5400000">
              <a:off x="2709863" y="4564063"/>
              <a:ext cx="323850" cy="0"/>
            </a:xfrm>
            <a:prstGeom prst="line">
              <a:avLst/>
            </a:prstGeom>
            <a:noFill/>
            <a:ln w="76200">
              <a:solidFill>
                <a:srgbClr val="0000FF"/>
              </a:solidFill>
              <a:round/>
              <a:headEnd/>
              <a:tailEnd type="triangle" w="med" len="med"/>
            </a:ln>
          </p:spPr>
          <p:txBody>
            <a:bodyPr/>
            <a:lstStyle/>
            <a:p>
              <a:endParaRPr lang="ru-RU" dirty="0"/>
            </a:p>
          </p:txBody>
        </p:sp>
        <p:sp>
          <p:nvSpPr>
            <p:cNvPr id="12313" name="Text Box 11"/>
            <p:cNvSpPr txBox="1">
              <a:spLocks noChangeArrowheads="1"/>
            </p:cNvSpPr>
            <p:nvPr/>
          </p:nvSpPr>
          <p:spPr bwMode="auto">
            <a:xfrm>
              <a:off x="487363" y="4719638"/>
              <a:ext cx="8496300" cy="276225"/>
            </a:xfrm>
            <a:prstGeom prst="rect">
              <a:avLst/>
            </a:prstGeom>
            <a:solidFill>
              <a:srgbClr val="0000FF"/>
            </a:solidFill>
            <a:ln w="9525">
              <a:noFill/>
              <a:miter lim="800000"/>
              <a:headEnd/>
              <a:tailEnd/>
            </a:ln>
          </p:spPr>
          <p:txBody>
            <a:bodyPr lIns="0" tIns="0" rIns="0" bIns="0">
              <a:spAutoFit/>
            </a:bodyPr>
            <a:lstStyle/>
            <a:p>
              <a:pPr algn="ctr">
                <a:spcBef>
                  <a:spcPct val="50000"/>
                </a:spcBef>
              </a:pPr>
              <a:r>
                <a:rPr lang="en-US" dirty="0">
                  <a:solidFill>
                    <a:schemeClr val="bg1"/>
                  </a:solidFill>
                </a:rPr>
                <a:t>RS-485</a:t>
              </a:r>
              <a:endParaRPr lang="ru-RU" dirty="0">
                <a:solidFill>
                  <a:schemeClr val="bg1"/>
                </a:solidFill>
              </a:endParaRPr>
            </a:p>
          </p:txBody>
        </p:sp>
        <p:pic>
          <p:nvPicPr>
            <p:cNvPr id="12314" name="Рисунок 214" descr="Блоки ЭПТ на эл-зе обр для пр.jpg"/>
            <p:cNvPicPr>
              <a:picLocks noChangeAspect="1"/>
            </p:cNvPicPr>
            <p:nvPr/>
          </p:nvPicPr>
          <p:blipFill>
            <a:blip r:embed="rId4" cstate="print"/>
            <a:srcRect/>
            <a:stretch>
              <a:fillRect/>
            </a:stretch>
          </p:blipFill>
          <p:spPr bwMode="auto">
            <a:xfrm>
              <a:off x="6459538" y="5832475"/>
              <a:ext cx="931862" cy="814388"/>
            </a:xfrm>
            <a:prstGeom prst="rect">
              <a:avLst/>
            </a:prstGeom>
            <a:noFill/>
            <a:ln w="9525">
              <a:noFill/>
              <a:miter lim="800000"/>
              <a:headEnd/>
              <a:tailEnd/>
            </a:ln>
          </p:spPr>
        </p:pic>
        <p:sp>
          <p:nvSpPr>
            <p:cNvPr id="61" name="Прямоугольник 60"/>
            <p:cNvSpPr/>
            <p:nvPr/>
          </p:nvSpPr>
          <p:spPr>
            <a:xfrm>
              <a:off x="6580188" y="5348288"/>
              <a:ext cx="111125" cy="841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nvGrpSpPr>
            <p:cNvPr id="4" name="Группа 157"/>
            <p:cNvGrpSpPr>
              <a:grpSpLocks/>
            </p:cNvGrpSpPr>
            <p:nvPr/>
          </p:nvGrpSpPr>
          <p:grpSpPr bwMode="auto">
            <a:xfrm>
              <a:off x="5146675" y="5114925"/>
              <a:ext cx="923925" cy="911225"/>
              <a:chOff x="782204" y="5377907"/>
              <a:chExt cx="923316" cy="912058"/>
            </a:xfrm>
          </p:grpSpPr>
          <p:pic>
            <p:nvPicPr>
              <p:cNvPr id="12370" name="Рисунок 86" descr="ПЭКМ 485.bmp"/>
              <p:cNvPicPr>
                <a:picLocks noChangeAspect="1"/>
              </p:cNvPicPr>
              <p:nvPr/>
            </p:nvPicPr>
            <p:blipFill>
              <a:blip r:embed="rId5" cstate="print"/>
              <a:srcRect/>
              <a:stretch>
                <a:fillRect/>
              </a:stretch>
            </p:blipFill>
            <p:spPr bwMode="auto">
              <a:xfrm>
                <a:off x="782204" y="5377907"/>
                <a:ext cx="923316" cy="912058"/>
              </a:xfrm>
              <a:prstGeom prst="rect">
                <a:avLst/>
              </a:prstGeom>
              <a:noFill/>
              <a:ln w="9525">
                <a:noFill/>
                <a:miter lim="800000"/>
                <a:headEnd/>
                <a:tailEnd/>
              </a:ln>
            </p:spPr>
          </p:pic>
          <p:sp>
            <p:nvSpPr>
              <p:cNvPr id="62" name="Прямоугольник 61"/>
              <p:cNvSpPr/>
              <p:nvPr/>
            </p:nvSpPr>
            <p:spPr>
              <a:xfrm>
                <a:off x="1288283" y="6194628"/>
                <a:ext cx="111052" cy="82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cxnSp>
          <p:nvCxnSpPr>
            <p:cNvPr id="84" name="Соединительная линия уступом 136"/>
            <p:cNvCxnSpPr>
              <a:stCxn id="85" idx="3"/>
              <a:endCxn id="62" idx="3"/>
            </p:cNvCxnSpPr>
            <p:nvPr/>
          </p:nvCxnSpPr>
          <p:spPr>
            <a:xfrm>
              <a:off x="2108200" y="4587875"/>
              <a:ext cx="3654425" cy="1384300"/>
            </a:xfrm>
            <a:prstGeom prst="bentConnector3">
              <a:avLst>
                <a:gd name="adj1" fmla="val 1127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6" name="Соединительная линия уступом 85"/>
            <p:cNvCxnSpPr>
              <a:stCxn id="85" idx="3"/>
              <a:endCxn id="42" idx="0"/>
            </p:cNvCxnSpPr>
            <p:nvPr/>
          </p:nvCxnSpPr>
          <p:spPr>
            <a:xfrm>
              <a:off x="2108200" y="4587875"/>
              <a:ext cx="4818063" cy="124460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319" name="Text Box 31"/>
            <p:cNvSpPr txBox="1">
              <a:spLocks noChangeArrowheads="1"/>
            </p:cNvSpPr>
            <p:nvPr/>
          </p:nvSpPr>
          <p:spPr bwMode="auto">
            <a:xfrm>
              <a:off x="5846763" y="5665788"/>
              <a:ext cx="319087" cy="307975"/>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Ппт, Тпт</a:t>
              </a:r>
            </a:p>
          </p:txBody>
        </p:sp>
        <p:sp>
          <p:nvSpPr>
            <p:cNvPr id="12320" name="Text Box 31"/>
            <p:cNvSpPr txBox="1">
              <a:spLocks noChangeArrowheads="1"/>
            </p:cNvSpPr>
            <p:nvPr/>
          </p:nvSpPr>
          <p:spPr bwMode="auto">
            <a:xfrm>
              <a:off x="6511925" y="5513388"/>
              <a:ext cx="334963" cy="307975"/>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Пэпт, Тэпт</a:t>
              </a:r>
            </a:p>
          </p:txBody>
        </p:sp>
        <p:grpSp>
          <p:nvGrpSpPr>
            <p:cNvPr id="5" name="Группа 133"/>
            <p:cNvGrpSpPr>
              <a:grpSpLocks/>
            </p:cNvGrpSpPr>
            <p:nvPr/>
          </p:nvGrpSpPr>
          <p:grpSpPr bwMode="auto">
            <a:xfrm>
              <a:off x="590550" y="5721350"/>
              <a:ext cx="630238" cy="512763"/>
              <a:chOff x="3928918" y="5721927"/>
              <a:chExt cx="630939" cy="512185"/>
            </a:xfrm>
          </p:grpSpPr>
          <p:pic>
            <p:nvPicPr>
              <p:cNvPr id="12368" name="Рисунок 152" descr="РП280 (3) обр для пр.JPG"/>
              <p:cNvPicPr>
                <a:picLocks noChangeAspect="1"/>
              </p:cNvPicPr>
              <p:nvPr/>
            </p:nvPicPr>
            <p:blipFill>
              <a:blip r:embed="rId6" cstate="print"/>
              <a:srcRect/>
              <a:stretch>
                <a:fillRect/>
              </a:stretch>
            </p:blipFill>
            <p:spPr bwMode="auto">
              <a:xfrm>
                <a:off x="3928918" y="5721927"/>
                <a:ext cx="630939" cy="512185"/>
              </a:xfrm>
              <a:prstGeom prst="rect">
                <a:avLst/>
              </a:prstGeom>
              <a:noFill/>
              <a:ln w="9525">
                <a:noFill/>
                <a:miter lim="800000"/>
                <a:headEnd/>
                <a:tailEnd/>
              </a:ln>
            </p:spPr>
          </p:pic>
          <p:sp>
            <p:nvSpPr>
              <p:cNvPr id="133" name="Прямоугольник 132"/>
              <p:cNvSpPr/>
              <p:nvPr/>
            </p:nvSpPr>
            <p:spPr>
              <a:xfrm>
                <a:off x="3962293" y="5916970"/>
                <a:ext cx="109659" cy="840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cxnSp>
          <p:nvCxnSpPr>
            <p:cNvPr id="136" name="Соединительная линия уступом 136"/>
            <p:cNvCxnSpPr>
              <a:stCxn id="50" idx="2"/>
              <a:endCxn id="118" idx="1"/>
            </p:cNvCxnSpPr>
            <p:nvPr/>
          </p:nvCxnSpPr>
          <p:spPr>
            <a:xfrm rot="5400000">
              <a:off x="599281" y="4468019"/>
              <a:ext cx="1501775" cy="1519238"/>
            </a:xfrm>
            <a:prstGeom prst="bentConnector4">
              <a:avLst>
                <a:gd name="adj1" fmla="val 47931"/>
                <a:gd name="adj2" fmla="val 115038"/>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7" name="Группа 139"/>
            <p:cNvGrpSpPr>
              <a:grpSpLocks/>
            </p:cNvGrpSpPr>
            <p:nvPr/>
          </p:nvGrpSpPr>
          <p:grpSpPr bwMode="auto">
            <a:xfrm>
              <a:off x="1441450" y="5721350"/>
              <a:ext cx="631825" cy="512763"/>
              <a:chOff x="3928918" y="5721927"/>
              <a:chExt cx="630939" cy="512185"/>
            </a:xfrm>
          </p:grpSpPr>
          <p:pic>
            <p:nvPicPr>
              <p:cNvPr id="12366" name="Рисунок 152" descr="РП280 (3) обр для пр.JPG"/>
              <p:cNvPicPr>
                <a:picLocks noChangeAspect="1"/>
              </p:cNvPicPr>
              <p:nvPr/>
            </p:nvPicPr>
            <p:blipFill>
              <a:blip r:embed="rId6" cstate="print"/>
              <a:srcRect/>
              <a:stretch>
                <a:fillRect/>
              </a:stretch>
            </p:blipFill>
            <p:spPr bwMode="auto">
              <a:xfrm>
                <a:off x="3928918" y="5721927"/>
                <a:ext cx="630939" cy="512185"/>
              </a:xfrm>
              <a:prstGeom prst="rect">
                <a:avLst/>
              </a:prstGeom>
              <a:noFill/>
              <a:ln w="9525">
                <a:noFill/>
                <a:miter lim="800000"/>
                <a:headEnd/>
                <a:tailEnd/>
              </a:ln>
            </p:spPr>
          </p:pic>
          <p:sp>
            <p:nvSpPr>
              <p:cNvPr id="142" name="Прямоугольник 141"/>
              <p:cNvSpPr/>
              <p:nvPr/>
            </p:nvSpPr>
            <p:spPr>
              <a:xfrm>
                <a:off x="3962209" y="5916970"/>
                <a:ext cx="110969" cy="840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grpSp>
          <p:nvGrpSpPr>
            <p:cNvPr id="9" name="Группа 142"/>
            <p:cNvGrpSpPr>
              <a:grpSpLocks/>
            </p:cNvGrpSpPr>
            <p:nvPr/>
          </p:nvGrpSpPr>
          <p:grpSpPr bwMode="auto">
            <a:xfrm>
              <a:off x="2293938" y="5721350"/>
              <a:ext cx="630237" cy="512763"/>
              <a:chOff x="3928918" y="5721927"/>
              <a:chExt cx="630939" cy="512185"/>
            </a:xfrm>
          </p:grpSpPr>
          <p:pic>
            <p:nvPicPr>
              <p:cNvPr id="12364" name="Рисунок 152" descr="РП280 (3) обр для пр.JPG"/>
              <p:cNvPicPr>
                <a:picLocks noChangeAspect="1"/>
              </p:cNvPicPr>
              <p:nvPr/>
            </p:nvPicPr>
            <p:blipFill>
              <a:blip r:embed="rId6" cstate="print"/>
              <a:srcRect/>
              <a:stretch>
                <a:fillRect/>
              </a:stretch>
            </p:blipFill>
            <p:spPr bwMode="auto">
              <a:xfrm>
                <a:off x="3928918" y="5721927"/>
                <a:ext cx="630939" cy="512185"/>
              </a:xfrm>
              <a:prstGeom prst="rect">
                <a:avLst/>
              </a:prstGeom>
              <a:noFill/>
              <a:ln w="9525">
                <a:noFill/>
                <a:miter lim="800000"/>
                <a:headEnd/>
                <a:tailEnd/>
              </a:ln>
            </p:spPr>
          </p:pic>
          <p:sp>
            <p:nvSpPr>
              <p:cNvPr id="145" name="Прямоугольник 144"/>
              <p:cNvSpPr/>
              <p:nvPr/>
            </p:nvSpPr>
            <p:spPr>
              <a:xfrm>
                <a:off x="3962292" y="5916970"/>
                <a:ext cx="109660" cy="840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cxnSp>
          <p:nvCxnSpPr>
            <p:cNvPr id="146" name="Соединительная линия уступом 136"/>
            <p:cNvCxnSpPr>
              <a:stCxn id="50" idx="2"/>
              <a:endCxn id="142" idx="1"/>
            </p:cNvCxnSpPr>
            <p:nvPr/>
          </p:nvCxnSpPr>
          <p:spPr>
            <a:xfrm rot="5400000">
              <a:off x="1050925" y="4900613"/>
              <a:ext cx="1482725" cy="635000"/>
            </a:xfrm>
            <a:prstGeom prst="bentConnector4">
              <a:avLst>
                <a:gd name="adj1" fmla="val 48582"/>
                <a:gd name="adj2" fmla="val 13599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9" name="Соединительная линия уступом 136"/>
            <p:cNvCxnSpPr>
              <a:stCxn id="50" idx="2"/>
              <a:endCxn id="144" idx="1"/>
            </p:cNvCxnSpPr>
            <p:nvPr/>
          </p:nvCxnSpPr>
          <p:spPr>
            <a:xfrm rot="16200000" flipH="1">
              <a:off x="1450975" y="5135563"/>
              <a:ext cx="1501775" cy="184150"/>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327" name="Text Box 31"/>
            <p:cNvSpPr txBox="1">
              <a:spLocks noChangeArrowheads="1"/>
            </p:cNvSpPr>
            <p:nvPr/>
          </p:nvSpPr>
          <p:spPr bwMode="auto">
            <a:xfrm>
              <a:off x="1758950" y="5043488"/>
              <a:ext cx="334963" cy="153987"/>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0тяги</a:t>
              </a:r>
            </a:p>
          </p:txBody>
        </p:sp>
        <p:grpSp>
          <p:nvGrpSpPr>
            <p:cNvPr id="10" name="Группа 173"/>
            <p:cNvGrpSpPr>
              <a:grpSpLocks/>
            </p:cNvGrpSpPr>
            <p:nvPr/>
          </p:nvGrpSpPr>
          <p:grpSpPr bwMode="auto">
            <a:xfrm rot="10800000">
              <a:off x="3297238" y="5270500"/>
              <a:ext cx="941387" cy="811213"/>
              <a:chOff x="6705600" y="5215467"/>
              <a:chExt cx="942109" cy="811260"/>
            </a:xfrm>
          </p:grpSpPr>
          <p:pic>
            <p:nvPicPr>
              <p:cNvPr id="12357" name="Рисунок 166" descr="БСП.jpg"/>
              <p:cNvPicPr>
                <a:picLocks noChangeAspect="1"/>
              </p:cNvPicPr>
              <p:nvPr/>
            </p:nvPicPr>
            <p:blipFill>
              <a:blip r:embed="rId7" cstate="print"/>
              <a:srcRect/>
              <a:stretch>
                <a:fillRect/>
              </a:stretch>
            </p:blipFill>
            <p:spPr bwMode="auto">
              <a:xfrm>
                <a:off x="6705600" y="5215467"/>
                <a:ext cx="942109" cy="811260"/>
              </a:xfrm>
              <a:prstGeom prst="rect">
                <a:avLst/>
              </a:prstGeom>
              <a:noFill/>
              <a:ln w="9525">
                <a:noFill/>
                <a:miter lim="800000"/>
                <a:headEnd/>
                <a:tailEnd/>
              </a:ln>
            </p:spPr>
          </p:pic>
          <p:sp>
            <p:nvSpPr>
              <p:cNvPr id="135" name="Прямоугольник 134"/>
              <p:cNvSpPr/>
              <p:nvPr/>
            </p:nvSpPr>
            <p:spPr>
              <a:xfrm>
                <a:off x="6708777" y="5645705"/>
                <a:ext cx="111210" cy="841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69" name="Прямоугольник 168"/>
              <p:cNvSpPr/>
              <p:nvPr/>
            </p:nvSpPr>
            <p:spPr>
              <a:xfrm>
                <a:off x="6945496" y="5890194"/>
                <a:ext cx="111210" cy="841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70" name="Прямоугольник 169"/>
              <p:cNvSpPr/>
              <p:nvPr/>
            </p:nvSpPr>
            <p:spPr>
              <a:xfrm>
                <a:off x="7080537" y="5890194"/>
                <a:ext cx="111210" cy="841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71" name="Прямоугольник 170"/>
              <p:cNvSpPr/>
              <p:nvPr/>
            </p:nvSpPr>
            <p:spPr>
              <a:xfrm>
                <a:off x="7223522" y="5890194"/>
                <a:ext cx="109621" cy="841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72" name="Прямоугольник 171"/>
              <p:cNvSpPr/>
              <p:nvPr/>
            </p:nvSpPr>
            <p:spPr>
              <a:xfrm>
                <a:off x="7358562" y="5890194"/>
                <a:ext cx="111210" cy="841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68" name="Text Box 31"/>
              <p:cNvSpPr txBox="1">
                <a:spLocks noChangeArrowheads="1"/>
              </p:cNvSpPr>
              <p:nvPr/>
            </p:nvSpPr>
            <p:spPr bwMode="auto">
              <a:xfrm rot="10800000">
                <a:off x="7078948" y="5483771"/>
                <a:ext cx="498857" cy="307993"/>
              </a:xfrm>
              <a:prstGeom prst="rect">
                <a:avLst/>
              </a:prstGeom>
              <a:solidFill>
                <a:schemeClr val="bg1">
                  <a:lumMod val="75000"/>
                </a:schemeClr>
              </a:solidFill>
              <a:ln w="9525">
                <a:noFill/>
                <a:miter lim="800000"/>
                <a:headEnd/>
                <a:tailEnd/>
              </a:ln>
            </p:spPr>
            <p:txBody>
              <a:bodyPr lIns="0" tIns="0" rIns="0" bIns="0">
                <a:spAutoFit/>
              </a:bodyPr>
              <a:lstStyle/>
              <a:p>
                <a:pPr algn="ctr">
                  <a:spcBef>
                    <a:spcPct val="50000"/>
                  </a:spcBef>
                  <a:defRPr/>
                </a:pPr>
                <a:r>
                  <a:rPr lang="ru-RU" sz="1000" dirty="0">
                    <a:latin typeface="Calibri" pitchFamily="34" charset="0"/>
                  </a:rPr>
                  <a:t>БСП МПСУиД</a:t>
                </a:r>
              </a:p>
            </p:txBody>
          </p:sp>
        </p:grpSp>
        <p:grpSp>
          <p:nvGrpSpPr>
            <p:cNvPr id="11" name="Группа 182"/>
            <p:cNvGrpSpPr>
              <a:grpSpLocks/>
            </p:cNvGrpSpPr>
            <p:nvPr/>
          </p:nvGrpSpPr>
          <p:grpSpPr bwMode="auto">
            <a:xfrm>
              <a:off x="3227388" y="6286500"/>
              <a:ext cx="2057400" cy="377825"/>
              <a:chOff x="6664036" y="6286422"/>
              <a:chExt cx="2057568" cy="377463"/>
            </a:xfrm>
          </p:grpSpPr>
          <p:pic>
            <p:nvPicPr>
              <p:cNvPr id="12352" name="Рисунок 174" descr="ВЛ11к_две секции.bmp"/>
              <p:cNvPicPr>
                <a:picLocks noChangeAspect="1"/>
              </p:cNvPicPr>
              <p:nvPr/>
            </p:nvPicPr>
            <p:blipFill>
              <a:blip r:embed="rId8" cstate="print"/>
              <a:srcRect/>
              <a:stretch>
                <a:fillRect/>
              </a:stretch>
            </p:blipFill>
            <p:spPr bwMode="auto">
              <a:xfrm>
                <a:off x="6804888" y="6286422"/>
                <a:ext cx="1826494" cy="359833"/>
              </a:xfrm>
              <a:prstGeom prst="rect">
                <a:avLst/>
              </a:prstGeom>
              <a:noFill/>
              <a:ln w="9525">
                <a:noFill/>
                <a:miter lim="800000"/>
                <a:headEnd/>
                <a:tailEnd/>
              </a:ln>
            </p:spPr>
          </p:pic>
          <p:grpSp>
            <p:nvGrpSpPr>
              <p:cNvPr id="12" name="Группа 40"/>
              <p:cNvGrpSpPr>
                <a:grpSpLocks/>
              </p:cNvGrpSpPr>
              <p:nvPr/>
            </p:nvGrpSpPr>
            <p:grpSpPr bwMode="auto">
              <a:xfrm>
                <a:off x="6664036" y="6652213"/>
                <a:ext cx="2052000" cy="11672"/>
                <a:chOff x="6420740" y="6366617"/>
                <a:chExt cx="2532404" cy="11395"/>
              </a:xfrm>
            </p:grpSpPr>
            <p:cxnSp>
              <p:nvCxnSpPr>
                <p:cNvPr id="177" name="Прямая соединительная линия 176"/>
                <p:cNvCxnSpPr/>
                <p:nvPr/>
              </p:nvCxnSpPr>
              <p:spPr>
                <a:xfrm>
                  <a:off x="6420740" y="6367174"/>
                  <a:ext cx="2529479" cy="464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Прямая соединительная линия 177"/>
                <p:cNvCxnSpPr/>
                <p:nvPr/>
              </p:nvCxnSpPr>
              <p:spPr>
                <a:xfrm>
                  <a:off x="6422699" y="6373367"/>
                  <a:ext cx="2529480" cy="4645"/>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cxnSp>
            <p:nvCxnSpPr>
              <p:cNvPr id="180" name="Прямая соединительная линия 179"/>
              <p:cNvCxnSpPr/>
              <p:nvPr/>
            </p:nvCxnSpPr>
            <p:spPr>
              <a:xfrm>
                <a:off x="6705314" y="6289594"/>
                <a:ext cx="2016290" cy="0"/>
              </a:xfrm>
              <a:prstGeom prst="line">
                <a:avLst/>
              </a:prstGeom>
              <a:ln w="3175">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3" name="Группа 181"/>
            <p:cNvGrpSpPr>
              <a:grpSpLocks/>
            </p:cNvGrpSpPr>
            <p:nvPr/>
          </p:nvGrpSpPr>
          <p:grpSpPr bwMode="auto">
            <a:xfrm>
              <a:off x="498475" y="6289675"/>
              <a:ext cx="2593975" cy="374650"/>
              <a:chOff x="3297365" y="6289964"/>
              <a:chExt cx="2593907" cy="373921"/>
            </a:xfrm>
          </p:grpSpPr>
          <p:pic>
            <p:nvPicPr>
              <p:cNvPr id="12345" name="Рисунок 121" descr="ВЛ11 одна секция 300311обр.jpg"/>
              <p:cNvPicPr>
                <a:picLocks noChangeAspect="1"/>
              </p:cNvPicPr>
              <p:nvPr/>
            </p:nvPicPr>
            <p:blipFill>
              <a:blip r:embed="rId9" cstate="print"/>
              <a:srcRect/>
              <a:stretch>
                <a:fillRect/>
              </a:stretch>
            </p:blipFill>
            <p:spPr bwMode="auto">
              <a:xfrm>
                <a:off x="4997012" y="6293492"/>
                <a:ext cx="835266" cy="357690"/>
              </a:xfrm>
              <a:prstGeom prst="rect">
                <a:avLst/>
              </a:prstGeom>
              <a:noFill/>
              <a:ln w="9525">
                <a:noFill/>
                <a:miter lim="800000"/>
                <a:headEnd/>
                <a:tailEnd/>
              </a:ln>
            </p:spPr>
          </p:pic>
          <p:pic>
            <p:nvPicPr>
              <p:cNvPr id="12346" name="Рисунок 122" descr="ВЛ11 одна секц.bmp"/>
              <p:cNvPicPr>
                <a:picLocks noChangeAspect="1"/>
              </p:cNvPicPr>
              <p:nvPr/>
            </p:nvPicPr>
            <p:blipFill>
              <a:blip r:embed="rId10" cstate="print"/>
              <a:srcRect/>
              <a:stretch>
                <a:fillRect/>
              </a:stretch>
            </p:blipFill>
            <p:spPr bwMode="auto">
              <a:xfrm>
                <a:off x="4154190" y="6293492"/>
                <a:ext cx="844241" cy="355470"/>
              </a:xfrm>
              <a:prstGeom prst="rect">
                <a:avLst/>
              </a:prstGeom>
              <a:noFill/>
              <a:ln w="9525">
                <a:noFill/>
                <a:miter lim="800000"/>
                <a:headEnd/>
                <a:tailEnd/>
              </a:ln>
            </p:spPr>
          </p:pic>
          <p:grpSp>
            <p:nvGrpSpPr>
              <p:cNvPr id="14" name="Группа 40"/>
              <p:cNvGrpSpPr>
                <a:grpSpLocks/>
              </p:cNvGrpSpPr>
              <p:nvPr/>
            </p:nvGrpSpPr>
            <p:grpSpPr bwMode="auto">
              <a:xfrm>
                <a:off x="3297365" y="6652213"/>
                <a:ext cx="2593907" cy="11672"/>
                <a:chOff x="6420740" y="6366617"/>
                <a:chExt cx="2532404" cy="11395"/>
              </a:xfrm>
            </p:grpSpPr>
            <p:cxnSp>
              <p:nvCxnSpPr>
                <p:cNvPr id="126" name="Прямая соединительная линия 125"/>
                <p:cNvCxnSpPr/>
                <p:nvPr/>
              </p:nvCxnSpPr>
              <p:spPr>
                <a:xfrm>
                  <a:off x="6420740" y="6367185"/>
                  <a:ext cx="2529304" cy="46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Прямая соединительная линия 126"/>
                <p:cNvCxnSpPr/>
                <p:nvPr/>
              </p:nvCxnSpPr>
              <p:spPr>
                <a:xfrm>
                  <a:off x="6423840" y="6373372"/>
                  <a:ext cx="2529304" cy="4640"/>
                </a:xfrm>
                <a:prstGeom prst="line">
                  <a:avLst/>
                </a:prstGeom>
                <a:ln>
                  <a:solidFill>
                    <a:schemeClr val="tx1"/>
                  </a:solidFill>
                  <a:prstDash val="sysDot"/>
                </a:ln>
              </p:spPr>
              <p:style>
                <a:lnRef idx="1">
                  <a:schemeClr val="accent1"/>
                </a:lnRef>
                <a:fillRef idx="0">
                  <a:schemeClr val="accent1"/>
                </a:fillRef>
                <a:effectRef idx="0">
                  <a:schemeClr val="accent1"/>
                </a:effectRef>
                <a:fontRef idx="minor">
                  <a:schemeClr val="tx1"/>
                </a:fontRef>
              </p:style>
            </p:cxnSp>
          </p:grpSp>
          <p:pic>
            <p:nvPicPr>
              <p:cNvPr id="12348" name="Рисунок 124" descr="ВЛ11 одна секц.bmp"/>
              <p:cNvPicPr>
                <a:picLocks noChangeAspect="1"/>
              </p:cNvPicPr>
              <p:nvPr/>
            </p:nvPicPr>
            <p:blipFill>
              <a:blip r:embed="rId10" cstate="print"/>
              <a:srcRect/>
              <a:stretch>
                <a:fillRect/>
              </a:stretch>
            </p:blipFill>
            <p:spPr bwMode="auto">
              <a:xfrm>
                <a:off x="3319705" y="6293492"/>
                <a:ext cx="844241" cy="355470"/>
              </a:xfrm>
              <a:prstGeom prst="rect">
                <a:avLst/>
              </a:prstGeom>
              <a:noFill/>
              <a:ln w="9525">
                <a:noFill/>
                <a:miter lim="800000"/>
                <a:headEnd/>
                <a:tailEnd/>
              </a:ln>
            </p:spPr>
          </p:pic>
          <p:cxnSp>
            <p:nvCxnSpPr>
              <p:cNvPr id="181" name="Прямая соединительная линия 180"/>
              <p:cNvCxnSpPr/>
              <p:nvPr/>
            </p:nvCxnSpPr>
            <p:spPr>
              <a:xfrm>
                <a:off x="3379913" y="6289964"/>
                <a:ext cx="2484373" cy="0"/>
              </a:xfrm>
              <a:prstGeom prst="line">
                <a:avLst/>
              </a:prstGeom>
              <a:ln w="3175">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2331" name="Text Box 31"/>
            <p:cNvSpPr txBox="1">
              <a:spLocks noChangeArrowheads="1"/>
            </p:cNvSpPr>
            <p:nvPr/>
          </p:nvSpPr>
          <p:spPr bwMode="auto">
            <a:xfrm>
              <a:off x="3171825" y="5056188"/>
              <a:ext cx="336550" cy="153987"/>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0тяги</a:t>
              </a:r>
            </a:p>
          </p:txBody>
        </p:sp>
        <p:sp>
          <p:nvSpPr>
            <p:cNvPr id="12332" name="Line 12"/>
            <p:cNvSpPr>
              <a:spLocks noChangeShapeType="1"/>
            </p:cNvSpPr>
            <p:nvPr/>
          </p:nvSpPr>
          <p:spPr bwMode="auto">
            <a:xfrm rot="5400000">
              <a:off x="3513138" y="5159375"/>
              <a:ext cx="323850" cy="0"/>
            </a:xfrm>
            <a:prstGeom prst="line">
              <a:avLst/>
            </a:prstGeom>
            <a:noFill/>
            <a:ln w="76200">
              <a:solidFill>
                <a:srgbClr val="0000FF"/>
              </a:solidFill>
              <a:round/>
              <a:headEnd/>
              <a:tailEnd type="triangle" w="med" len="med"/>
            </a:ln>
          </p:spPr>
          <p:txBody>
            <a:bodyPr/>
            <a:lstStyle/>
            <a:p>
              <a:endParaRPr lang="ru-RU" dirty="0"/>
            </a:p>
          </p:txBody>
        </p:sp>
        <p:sp>
          <p:nvSpPr>
            <p:cNvPr id="12333" name="Line 12"/>
            <p:cNvSpPr>
              <a:spLocks noChangeShapeType="1"/>
            </p:cNvSpPr>
            <p:nvPr/>
          </p:nvSpPr>
          <p:spPr bwMode="auto">
            <a:xfrm>
              <a:off x="3943350" y="5311775"/>
              <a:ext cx="611188" cy="0"/>
            </a:xfrm>
            <a:prstGeom prst="line">
              <a:avLst/>
            </a:prstGeom>
            <a:noFill/>
            <a:ln w="76200">
              <a:solidFill>
                <a:srgbClr val="0000FF"/>
              </a:solidFill>
              <a:round/>
              <a:headEnd/>
              <a:tailEnd type="triangle" w="med" len="med"/>
            </a:ln>
          </p:spPr>
          <p:txBody>
            <a:bodyPr/>
            <a:lstStyle/>
            <a:p>
              <a:endParaRPr lang="ru-RU" dirty="0"/>
            </a:p>
          </p:txBody>
        </p:sp>
        <p:cxnSp>
          <p:nvCxnSpPr>
            <p:cNvPr id="212" name="Соединительная линия уступом 85"/>
            <p:cNvCxnSpPr>
              <a:stCxn id="221" idx="2"/>
              <a:endCxn id="211" idx="0"/>
            </p:cNvCxnSpPr>
            <p:nvPr/>
          </p:nvCxnSpPr>
          <p:spPr>
            <a:xfrm rot="16200000" flipH="1">
              <a:off x="4770437" y="2284413"/>
              <a:ext cx="873125" cy="5257800"/>
            </a:xfrm>
            <a:prstGeom prst="bentConnector3">
              <a:avLst>
                <a:gd name="adj1" fmla="val 5609"/>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335" name="Text Box 31"/>
            <p:cNvSpPr txBox="1">
              <a:spLocks noChangeArrowheads="1"/>
            </p:cNvSpPr>
            <p:nvPr/>
          </p:nvSpPr>
          <p:spPr bwMode="auto">
            <a:xfrm>
              <a:off x="7440613" y="5111750"/>
              <a:ext cx="334962" cy="153988"/>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ЭПК</a:t>
              </a:r>
            </a:p>
          </p:txBody>
        </p:sp>
        <p:grpSp>
          <p:nvGrpSpPr>
            <p:cNvPr id="15" name="Group 84"/>
            <p:cNvGrpSpPr>
              <a:grpSpLocks/>
            </p:cNvGrpSpPr>
            <p:nvPr/>
          </p:nvGrpSpPr>
          <p:grpSpPr bwMode="auto">
            <a:xfrm>
              <a:off x="8216900" y="5307013"/>
              <a:ext cx="690563" cy="801687"/>
              <a:chOff x="4783" y="408"/>
              <a:chExt cx="486" cy="564"/>
            </a:xfrm>
          </p:grpSpPr>
          <p:pic>
            <p:nvPicPr>
              <p:cNvPr id="12343" name="Picture 70" descr="БС-КЛУБ только рисунок"/>
              <p:cNvPicPr>
                <a:picLocks noChangeAspect="1" noChangeArrowheads="1"/>
              </p:cNvPicPr>
              <p:nvPr/>
            </p:nvPicPr>
            <p:blipFill>
              <a:blip r:embed="rId11" cstate="print"/>
              <a:srcRect/>
              <a:stretch>
                <a:fillRect/>
              </a:stretch>
            </p:blipFill>
            <p:spPr bwMode="auto">
              <a:xfrm rot="-9281638">
                <a:off x="4783" y="408"/>
                <a:ext cx="486" cy="564"/>
              </a:xfrm>
              <a:prstGeom prst="rect">
                <a:avLst/>
              </a:prstGeom>
              <a:noFill/>
              <a:ln w="9525" cap="rnd">
                <a:noFill/>
                <a:prstDash val="sysDot"/>
                <a:miter lim="800000"/>
                <a:headEnd/>
                <a:tailEnd/>
              </a:ln>
            </p:spPr>
          </p:pic>
          <p:sp>
            <p:nvSpPr>
              <p:cNvPr id="12344" name="Text Box 71"/>
              <p:cNvSpPr txBox="1">
                <a:spLocks noChangeArrowheads="1"/>
              </p:cNvSpPr>
              <p:nvPr/>
            </p:nvSpPr>
            <p:spPr bwMode="auto">
              <a:xfrm>
                <a:off x="4851" y="583"/>
                <a:ext cx="317" cy="277"/>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dirty="0">
                    <a:latin typeface="Calibri" pitchFamily="34" charset="0"/>
                  </a:rPr>
                  <a:t>БС-КЛУБ</a:t>
                </a:r>
              </a:p>
            </p:txBody>
          </p:sp>
        </p:grpSp>
        <p:sp>
          <p:nvSpPr>
            <p:cNvPr id="12337" name="Line 12"/>
            <p:cNvSpPr>
              <a:spLocks noChangeShapeType="1"/>
            </p:cNvSpPr>
            <p:nvPr/>
          </p:nvSpPr>
          <p:spPr bwMode="auto">
            <a:xfrm rot="5400000">
              <a:off x="8377238" y="5159375"/>
              <a:ext cx="323850" cy="0"/>
            </a:xfrm>
            <a:prstGeom prst="line">
              <a:avLst/>
            </a:prstGeom>
            <a:noFill/>
            <a:ln w="76200">
              <a:solidFill>
                <a:srgbClr val="0000FF"/>
              </a:solidFill>
              <a:round/>
              <a:headEnd/>
              <a:tailEnd type="triangle" w="med" len="med"/>
            </a:ln>
          </p:spPr>
          <p:txBody>
            <a:bodyPr/>
            <a:lstStyle/>
            <a:p>
              <a:endParaRPr lang="ru-RU" dirty="0"/>
            </a:p>
          </p:txBody>
        </p:sp>
        <p:sp>
          <p:nvSpPr>
            <p:cNvPr id="12338" name="Line 12"/>
            <p:cNvSpPr>
              <a:spLocks noChangeShapeType="1"/>
            </p:cNvSpPr>
            <p:nvPr/>
          </p:nvSpPr>
          <p:spPr bwMode="auto">
            <a:xfrm rot="5400000">
              <a:off x="8377238" y="6254750"/>
              <a:ext cx="323850" cy="0"/>
            </a:xfrm>
            <a:prstGeom prst="line">
              <a:avLst/>
            </a:prstGeom>
            <a:noFill/>
            <a:ln w="76200">
              <a:solidFill>
                <a:srgbClr val="FD09A6"/>
              </a:solidFill>
              <a:round/>
              <a:headEnd/>
              <a:tailEnd type="triangle" w="med" len="med"/>
            </a:ln>
          </p:spPr>
          <p:txBody>
            <a:bodyPr/>
            <a:lstStyle/>
            <a:p>
              <a:endParaRPr lang="ru-RU" dirty="0"/>
            </a:p>
          </p:txBody>
        </p:sp>
        <p:sp>
          <p:nvSpPr>
            <p:cNvPr id="12339" name="Text Box 31"/>
            <p:cNvSpPr txBox="1">
              <a:spLocks noChangeArrowheads="1"/>
            </p:cNvSpPr>
            <p:nvPr/>
          </p:nvSpPr>
          <p:spPr bwMode="auto">
            <a:xfrm>
              <a:off x="8507413" y="6221413"/>
              <a:ext cx="334962" cy="152400"/>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ЭПК</a:t>
              </a:r>
            </a:p>
          </p:txBody>
        </p:sp>
        <p:sp>
          <p:nvSpPr>
            <p:cNvPr id="12340" name="Text Box 31"/>
            <p:cNvSpPr txBox="1">
              <a:spLocks noChangeArrowheads="1"/>
            </p:cNvSpPr>
            <p:nvPr/>
          </p:nvSpPr>
          <p:spPr bwMode="auto">
            <a:xfrm>
              <a:off x="4405313" y="5111750"/>
              <a:ext cx="334962" cy="153988"/>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0тяги</a:t>
              </a:r>
            </a:p>
          </p:txBody>
        </p:sp>
        <p:pic>
          <p:nvPicPr>
            <p:cNvPr id="12341" name="Рисунок 210" descr="ЭПК-150 обр.jpg"/>
            <p:cNvPicPr>
              <a:picLocks noChangeAspect="1"/>
            </p:cNvPicPr>
            <p:nvPr/>
          </p:nvPicPr>
          <p:blipFill>
            <a:blip r:embed="rId12" cstate="print"/>
            <a:srcRect/>
            <a:stretch>
              <a:fillRect/>
            </a:stretch>
          </p:blipFill>
          <p:spPr bwMode="auto">
            <a:xfrm>
              <a:off x="7453313" y="5349875"/>
              <a:ext cx="763587" cy="898525"/>
            </a:xfrm>
            <a:prstGeom prst="rect">
              <a:avLst/>
            </a:prstGeom>
            <a:noFill/>
            <a:ln w="9525">
              <a:noFill/>
              <a:miter lim="800000"/>
              <a:headEnd/>
              <a:tailEnd/>
            </a:ln>
          </p:spPr>
        </p:pic>
        <p:sp>
          <p:nvSpPr>
            <p:cNvPr id="12342" name="Text Box 31"/>
            <p:cNvSpPr txBox="1">
              <a:spLocks noChangeArrowheads="1"/>
            </p:cNvSpPr>
            <p:nvPr/>
          </p:nvSpPr>
          <p:spPr bwMode="auto">
            <a:xfrm>
              <a:off x="8562975" y="5084763"/>
              <a:ext cx="334963" cy="153987"/>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ЭПК</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rtlCol="0">
            <a:normAutofit/>
            <a:scene3d>
              <a:camera prst="orthographicFront"/>
              <a:lightRig rig="soft" dir="t"/>
            </a:scene3d>
            <a:sp3d prstMaterial="softEdge">
              <a:bevelT w="25400" h="25400"/>
            </a:sp3d>
          </a:bodyPr>
          <a:lstStyle/>
          <a:p>
            <a:pPr algn="ctr" eaLnBrk="1" fontAlgn="auto" hangingPunct="1">
              <a:spcAft>
                <a:spcPts val="0"/>
              </a:spcAft>
              <a:defRPr/>
            </a:pPr>
            <a:r>
              <a:rPr lang="ru-RU" sz="2000" dirty="0"/>
              <a:t>Выходные сигналы САУТ  (информационные)</a:t>
            </a:r>
          </a:p>
        </p:txBody>
      </p:sp>
      <p:graphicFrame>
        <p:nvGraphicFramePr>
          <p:cNvPr id="8" name="Содержимое 7"/>
          <p:cNvGraphicFramePr>
            <a:graphicFrameLocks noGrp="1"/>
          </p:cNvGraphicFramePr>
          <p:nvPr>
            <p:ph idx="1"/>
          </p:nvPr>
        </p:nvGraphicFramePr>
        <p:xfrm>
          <a:off x="0" y="853215"/>
          <a:ext cx="9144000" cy="2773680"/>
        </p:xfrm>
        <a:graphic>
          <a:graphicData uri="http://schemas.openxmlformats.org/drawingml/2006/table">
            <a:tbl>
              <a:tblPr firstRow="1" bandRow="1">
                <a:tableStyleId>{5C22544A-7EE6-4342-B048-85BDC9FD1C3A}</a:tableStyleId>
              </a:tblPr>
              <a:tblGrid>
                <a:gridCol w="1016000">
                  <a:extLst>
                    <a:ext uri="{9D8B030D-6E8A-4147-A177-3AD203B41FA5}">
                      <a16:colId xmlns:a16="http://schemas.microsoft.com/office/drawing/2014/main" val="20000"/>
                    </a:ext>
                  </a:extLst>
                </a:gridCol>
                <a:gridCol w="8128000">
                  <a:extLst>
                    <a:ext uri="{9D8B030D-6E8A-4147-A177-3AD203B41FA5}">
                      <a16:colId xmlns:a16="http://schemas.microsoft.com/office/drawing/2014/main" val="20001"/>
                    </a:ext>
                  </a:extLst>
                </a:gridCol>
              </a:tblGrid>
              <a:tr h="270771">
                <a:tc>
                  <a:txBody>
                    <a:bodyPr/>
                    <a:lstStyle/>
                    <a:p>
                      <a:r>
                        <a:rPr lang="ru-RU" sz="1400" dirty="0"/>
                        <a:t>Сигнал</a:t>
                      </a:r>
                    </a:p>
                  </a:txBody>
                  <a:tcPr/>
                </a:tc>
                <a:tc>
                  <a:txBody>
                    <a:bodyPr/>
                    <a:lstStyle/>
                    <a:p>
                      <a:r>
                        <a:rPr lang="ru-RU" sz="1400" dirty="0"/>
                        <a:t>Характеристики сигнала</a:t>
                      </a:r>
                    </a:p>
                  </a:txBody>
                  <a:tcPr/>
                </a:tc>
                <a:extLst>
                  <a:ext uri="{0D108BD9-81ED-4DB2-BD59-A6C34878D82A}">
                    <a16:rowId xmlns:a16="http://schemas.microsoft.com/office/drawing/2014/main" val="10000"/>
                  </a:ext>
                </a:extLst>
              </a:tr>
              <a:tr h="449498">
                <a:tc>
                  <a:txBody>
                    <a:bodyPr/>
                    <a:lstStyle/>
                    <a:p>
                      <a:r>
                        <a:rPr lang="ru-RU" sz="1400" dirty="0"/>
                        <a:t>«Рег»</a:t>
                      </a:r>
                    </a:p>
                  </a:txBody>
                  <a:tcPr/>
                </a:tc>
                <a:tc>
                  <a:txBody>
                    <a:bodyPr/>
                    <a:lstStyle/>
                    <a:p>
                      <a:r>
                        <a:rPr lang="ru-RU" sz="1400" dirty="0"/>
                        <a:t>Регистрация включенного состояния САУТ - Подаётся на электромагнит «САУТ» в скоростемере 3СЛ2м или в электронные</a:t>
                      </a:r>
                      <a:r>
                        <a:rPr lang="ru-RU" sz="1400" baseline="0" dirty="0"/>
                        <a:t> регистраторы КЛУБ-У, КПД</a:t>
                      </a:r>
                      <a:endParaRPr lang="ru-RU" sz="1400" dirty="0"/>
                    </a:p>
                  </a:txBody>
                  <a:tcPr/>
                </a:tc>
                <a:extLst>
                  <a:ext uri="{0D108BD9-81ED-4DB2-BD59-A6C34878D82A}">
                    <a16:rowId xmlns:a16="http://schemas.microsoft.com/office/drawing/2014/main" val="10001"/>
                  </a:ext>
                </a:extLst>
              </a:tr>
              <a:tr h="264410">
                <a:tc>
                  <a:txBody>
                    <a:bodyPr/>
                    <a:lstStyle/>
                    <a:p>
                      <a:r>
                        <a:rPr lang="ru-RU" sz="1400" dirty="0"/>
                        <a:t>«</a:t>
                      </a:r>
                      <a:r>
                        <a:rPr lang="en-US" sz="1400" dirty="0"/>
                        <a:t>V</a:t>
                      </a:r>
                      <a:r>
                        <a:rPr lang="ru-RU" sz="1400" dirty="0"/>
                        <a:t>ф»</a:t>
                      </a:r>
                    </a:p>
                  </a:txBody>
                  <a:tcPr/>
                </a:tc>
                <a:tc>
                  <a:txBody>
                    <a:bodyPr/>
                    <a:lstStyle/>
                    <a:p>
                      <a:r>
                        <a:rPr lang="ru-RU" sz="1400" dirty="0"/>
                        <a:t>Фактическая скорость</a:t>
                      </a:r>
                      <a:r>
                        <a:rPr lang="ru-RU" sz="1400" baseline="0" dirty="0"/>
                        <a:t> – выдаётся на ПМ по линии связи</a:t>
                      </a:r>
                      <a:endParaRPr lang="ru-RU" sz="1400" dirty="0"/>
                    </a:p>
                  </a:txBody>
                  <a:tcPr/>
                </a:tc>
                <a:extLst>
                  <a:ext uri="{0D108BD9-81ED-4DB2-BD59-A6C34878D82A}">
                    <a16:rowId xmlns:a16="http://schemas.microsoft.com/office/drawing/2014/main" val="10002"/>
                  </a:ext>
                </a:extLst>
              </a:tr>
              <a:tr h="26441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400" dirty="0"/>
                        <a:t>«</a:t>
                      </a:r>
                      <a:r>
                        <a:rPr lang="en-US" sz="1400" dirty="0"/>
                        <a:t>V</a:t>
                      </a:r>
                      <a:r>
                        <a:rPr lang="ru-RU" sz="1400" dirty="0"/>
                        <a:t>пр»</a:t>
                      </a:r>
                    </a:p>
                  </a:txBody>
                  <a:tcPr/>
                </a:tc>
                <a:tc>
                  <a:txBody>
                    <a:bodyPr/>
                    <a:lstStyle/>
                    <a:p>
                      <a:r>
                        <a:rPr lang="ru-RU" sz="1400" dirty="0"/>
                        <a:t>программная скорость</a:t>
                      </a:r>
                      <a:r>
                        <a:rPr lang="ru-RU" sz="1400" baseline="0" dirty="0"/>
                        <a:t> – выдаётся на ПМ по линии связи</a:t>
                      </a:r>
                      <a:endParaRPr lang="ru-RU" sz="1400" dirty="0"/>
                    </a:p>
                  </a:txBody>
                  <a:tcPr/>
                </a:tc>
                <a:extLst>
                  <a:ext uri="{0D108BD9-81ED-4DB2-BD59-A6C34878D82A}">
                    <a16:rowId xmlns:a16="http://schemas.microsoft.com/office/drawing/2014/main" val="10003"/>
                  </a:ext>
                </a:extLst>
              </a:tr>
              <a:tr h="264410">
                <a:tc>
                  <a:txBody>
                    <a:bodyPr/>
                    <a:lstStyle/>
                    <a:p>
                      <a:r>
                        <a:rPr lang="ru-RU" sz="1400" dirty="0"/>
                        <a:t>«</a:t>
                      </a:r>
                      <a:r>
                        <a:rPr lang="en-US" sz="1400" dirty="0"/>
                        <a:t>S</a:t>
                      </a:r>
                      <a:r>
                        <a:rPr lang="ru-RU" sz="1400" dirty="0"/>
                        <a:t>»</a:t>
                      </a:r>
                    </a:p>
                  </a:txBody>
                  <a:tcPr/>
                </a:tc>
                <a:tc>
                  <a:txBody>
                    <a:bodyPr/>
                    <a:lstStyle/>
                    <a:p>
                      <a:r>
                        <a:rPr lang="ru-RU" sz="1400" dirty="0"/>
                        <a:t>Расстояние до точки прицельной</a:t>
                      </a:r>
                      <a:r>
                        <a:rPr lang="ru-RU" sz="1400" baseline="0" dirty="0"/>
                        <a:t> остановки – выдаётся на ПМ по линии связи</a:t>
                      </a:r>
                      <a:endParaRPr lang="ru-RU" sz="1400" dirty="0"/>
                    </a:p>
                  </a:txBody>
                  <a:tcPr/>
                </a:tc>
                <a:extLst>
                  <a:ext uri="{0D108BD9-81ED-4DB2-BD59-A6C34878D82A}">
                    <a16:rowId xmlns:a16="http://schemas.microsoft.com/office/drawing/2014/main" val="10004"/>
                  </a:ext>
                </a:extLst>
              </a:tr>
              <a:tr h="264410">
                <a:tc>
                  <a:txBody>
                    <a:bodyPr/>
                    <a:lstStyle/>
                    <a:p>
                      <a:r>
                        <a:rPr lang="ru-RU" sz="1400" dirty="0"/>
                        <a:t>«</a:t>
                      </a:r>
                      <a:r>
                        <a:rPr lang="el-GR" sz="1400" dirty="0"/>
                        <a:t>θ</a:t>
                      </a:r>
                      <a:r>
                        <a:rPr lang="ru-RU" sz="1400" dirty="0"/>
                        <a:t>р»</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400" dirty="0"/>
                        <a:t>Фактический тормозной коэффициент</a:t>
                      </a:r>
                      <a:r>
                        <a:rPr lang="ru-RU" sz="1400" baseline="0" dirty="0"/>
                        <a:t> – выдаётся на ПМ по линии связи</a:t>
                      </a:r>
                      <a:endParaRPr lang="ru-RU" sz="1400" dirty="0"/>
                    </a:p>
                  </a:txBody>
                  <a:tcPr/>
                </a:tc>
                <a:extLst>
                  <a:ext uri="{0D108BD9-81ED-4DB2-BD59-A6C34878D82A}">
                    <a16:rowId xmlns:a16="http://schemas.microsoft.com/office/drawing/2014/main" val="10005"/>
                  </a:ext>
                </a:extLst>
              </a:tr>
              <a:tr h="449498">
                <a:tc>
                  <a:txBody>
                    <a:bodyPr/>
                    <a:lstStyle/>
                    <a:p>
                      <a:r>
                        <a:rPr lang="ru-RU" sz="1400" dirty="0"/>
                        <a:t>«Запрет отпуска»</a:t>
                      </a:r>
                    </a:p>
                  </a:txBody>
                  <a:tcPr/>
                </a:tc>
                <a:tc>
                  <a:txBody>
                    <a:bodyPr/>
                    <a:lstStyle/>
                    <a:p>
                      <a:r>
                        <a:rPr lang="ru-RU" sz="1400" dirty="0"/>
                        <a:t>Запрет постановки ручки крана машиниста в </a:t>
                      </a:r>
                      <a:r>
                        <a:rPr lang="en-US" sz="1400" dirty="0"/>
                        <a:t>I</a:t>
                      </a:r>
                      <a:r>
                        <a:rPr lang="ru-RU" sz="1400" dirty="0"/>
                        <a:t> положение после ступени служебного торможения</a:t>
                      </a:r>
                      <a:r>
                        <a:rPr lang="ru-RU" sz="1400" baseline="0" dirty="0"/>
                        <a:t> –выдаётся на ПМ по линии связи.</a:t>
                      </a:r>
                      <a:endParaRPr lang="ru-RU" sz="1400" dirty="0"/>
                    </a:p>
                  </a:txBody>
                  <a:tcPr/>
                </a:tc>
                <a:extLst>
                  <a:ext uri="{0D108BD9-81ED-4DB2-BD59-A6C34878D82A}">
                    <a16:rowId xmlns:a16="http://schemas.microsoft.com/office/drawing/2014/main" val="10006"/>
                  </a:ext>
                </a:extLst>
              </a:tr>
            </a:tbl>
          </a:graphicData>
        </a:graphic>
      </p:graphicFrame>
      <p:grpSp>
        <p:nvGrpSpPr>
          <p:cNvPr id="2" name="Group 84"/>
          <p:cNvGrpSpPr>
            <a:grpSpLocks/>
          </p:cNvGrpSpPr>
          <p:nvPr/>
        </p:nvGrpSpPr>
        <p:grpSpPr bwMode="auto">
          <a:xfrm rot="16200000">
            <a:off x="3568319" y="5076473"/>
            <a:ext cx="692150" cy="801688"/>
            <a:chOff x="4783" y="408"/>
            <a:chExt cx="486" cy="564"/>
          </a:xfrm>
        </p:grpSpPr>
        <p:pic>
          <p:nvPicPr>
            <p:cNvPr id="13377" name="Picture 70" descr="БС-КЛУБ только рисунок"/>
            <p:cNvPicPr>
              <a:picLocks noChangeAspect="1" noChangeArrowheads="1"/>
            </p:cNvPicPr>
            <p:nvPr/>
          </p:nvPicPr>
          <p:blipFill>
            <a:blip r:embed="rId3" cstate="print"/>
            <a:srcRect/>
            <a:stretch>
              <a:fillRect/>
            </a:stretch>
          </p:blipFill>
          <p:spPr bwMode="auto">
            <a:xfrm rot="-9281638">
              <a:off x="4783" y="408"/>
              <a:ext cx="486" cy="564"/>
            </a:xfrm>
            <a:prstGeom prst="rect">
              <a:avLst/>
            </a:prstGeom>
            <a:noFill/>
            <a:ln w="9525" cap="rnd">
              <a:noFill/>
              <a:prstDash val="sysDot"/>
              <a:miter lim="800000"/>
              <a:headEnd/>
              <a:tailEnd/>
            </a:ln>
          </p:spPr>
        </p:pic>
        <p:sp>
          <p:nvSpPr>
            <p:cNvPr id="13378" name="Text Box 71"/>
            <p:cNvSpPr txBox="1">
              <a:spLocks noChangeArrowheads="1"/>
            </p:cNvSpPr>
            <p:nvPr/>
          </p:nvSpPr>
          <p:spPr bwMode="auto">
            <a:xfrm rot="5400000">
              <a:off x="4851" y="583"/>
              <a:ext cx="317" cy="277"/>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dirty="0">
                  <a:latin typeface="Calibri" pitchFamily="34" charset="0"/>
                </a:rPr>
                <a:t>БС-КЛУБ</a:t>
              </a:r>
            </a:p>
          </p:txBody>
        </p:sp>
      </p:grpSp>
      <p:grpSp>
        <p:nvGrpSpPr>
          <p:cNvPr id="3" name="Group 87"/>
          <p:cNvGrpSpPr>
            <a:grpSpLocks/>
          </p:cNvGrpSpPr>
          <p:nvPr/>
        </p:nvGrpSpPr>
        <p:grpSpPr bwMode="auto">
          <a:xfrm>
            <a:off x="4578763" y="5378892"/>
            <a:ext cx="860425" cy="719138"/>
            <a:chOff x="507" y="3324"/>
            <a:chExt cx="751" cy="664"/>
          </a:xfrm>
        </p:grpSpPr>
        <p:pic>
          <p:nvPicPr>
            <p:cNvPr id="13375" name="Picture 75" descr="00070ФотоШлюз_обр_"/>
            <p:cNvPicPr>
              <a:picLocks noChangeAspect="1" noChangeArrowheads="1"/>
            </p:cNvPicPr>
            <p:nvPr/>
          </p:nvPicPr>
          <p:blipFill>
            <a:blip r:embed="rId4" cstate="print"/>
            <a:srcRect/>
            <a:stretch>
              <a:fillRect/>
            </a:stretch>
          </p:blipFill>
          <p:spPr bwMode="auto">
            <a:xfrm>
              <a:off x="507" y="3324"/>
              <a:ext cx="751" cy="664"/>
            </a:xfrm>
            <a:prstGeom prst="rect">
              <a:avLst/>
            </a:prstGeom>
            <a:noFill/>
            <a:ln w="9525" cap="rnd">
              <a:noFill/>
              <a:prstDash val="sysDot"/>
              <a:miter lim="800000"/>
              <a:headEnd/>
              <a:tailEnd/>
            </a:ln>
          </p:spPr>
        </p:pic>
        <p:sp>
          <p:nvSpPr>
            <p:cNvPr id="13376" name="Text Box 77"/>
            <p:cNvSpPr txBox="1">
              <a:spLocks noChangeArrowheads="1"/>
            </p:cNvSpPr>
            <p:nvPr/>
          </p:nvSpPr>
          <p:spPr bwMode="auto">
            <a:xfrm>
              <a:off x="651" y="3448"/>
              <a:ext cx="493" cy="316"/>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dirty="0">
                  <a:latin typeface="Calibri" pitchFamily="34" charset="0"/>
                </a:rPr>
                <a:t>Шлюз </a:t>
              </a:r>
              <a:r>
                <a:rPr lang="en-US" sz="1200" dirty="0">
                  <a:latin typeface="Calibri" pitchFamily="34" charset="0"/>
                </a:rPr>
                <a:t>CAN</a:t>
              </a:r>
              <a:endParaRPr lang="ru-RU" sz="1200" dirty="0">
                <a:latin typeface="Calibri" pitchFamily="34" charset="0"/>
              </a:endParaRPr>
            </a:p>
          </p:txBody>
        </p:sp>
      </p:grpSp>
      <p:grpSp>
        <p:nvGrpSpPr>
          <p:cNvPr id="4" name="Группа 3"/>
          <p:cNvGrpSpPr>
            <a:grpSpLocks/>
          </p:cNvGrpSpPr>
          <p:nvPr/>
        </p:nvGrpSpPr>
        <p:grpSpPr bwMode="auto">
          <a:xfrm>
            <a:off x="2473738" y="3689792"/>
            <a:ext cx="1260475" cy="808038"/>
            <a:chOff x="4655040" y="3671457"/>
            <a:chExt cx="1260799" cy="807078"/>
          </a:xfrm>
        </p:grpSpPr>
        <p:grpSp>
          <p:nvGrpSpPr>
            <p:cNvPr id="5" name="Группа 47"/>
            <p:cNvGrpSpPr>
              <a:grpSpLocks/>
            </p:cNvGrpSpPr>
            <p:nvPr/>
          </p:nvGrpSpPr>
          <p:grpSpPr bwMode="auto">
            <a:xfrm>
              <a:off x="4655040" y="3671457"/>
              <a:ext cx="1260799" cy="807078"/>
              <a:chOff x="7329055" y="2175164"/>
              <a:chExt cx="1400049" cy="904029"/>
            </a:xfrm>
          </p:grpSpPr>
          <p:pic>
            <p:nvPicPr>
              <p:cNvPr id="13371" name="Рисунок 112" descr="БЭК2для презентаций.jpg"/>
              <p:cNvPicPr>
                <a:picLocks noChangeAspect="1"/>
              </p:cNvPicPr>
              <p:nvPr/>
            </p:nvPicPr>
            <p:blipFill>
              <a:blip r:embed="rId5" cstate="print"/>
              <a:srcRect/>
              <a:stretch>
                <a:fillRect/>
              </a:stretch>
            </p:blipFill>
            <p:spPr bwMode="auto">
              <a:xfrm>
                <a:off x="7329055" y="2175164"/>
                <a:ext cx="1400049" cy="904029"/>
              </a:xfrm>
              <a:prstGeom prst="rect">
                <a:avLst/>
              </a:prstGeom>
              <a:noFill/>
              <a:ln w="9525">
                <a:noFill/>
                <a:miter lim="800000"/>
                <a:headEnd/>
                <a:tailEnd/>
              </a:ln>
            </p:spPr>
          </p:pic>
          <p:sp>
            <p:nvSpPr>
              <p:cNvPr id="11" name="Прямоугольник 10"/>
              <p:cNvSpPr/>
              <p:nvPr/>
            </p:nvSpPr>
            <p:spPr>
              <a:xfrm>
                <a:off x="7544176" y="3009925"/>
                <a:ext cx="102271" cy="6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2" name="Прямоугольник 11"/>
              <p:cNvSpPr/>
              <p:nvPr/>
            </p:nvSpPr>
            <p:spPr>
              <a:xfrm>
                <a:off x="8064345" y="2947763"/>
                <a:ext cx="104034" cy="763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231" name="Прямоугольник 230"/>
              <p:cNvSpPr/>
              <p:nvPr/>
            </p:nvSpPr>
            <p:spPr>
              <a:xfrm>
                <a:off x="7664079" y="3008150"/>
                <a:ext cx="102271" cy="657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sp>
          <p:nvSpPr>
            <p:cNvPr id="9" name="Прямоугольник 8"/>
            <p:cNvSpPr/>
            <p:nvPr/>
          </p:nvSpPr>
          <p:spPr>
            <a:xfrm>
              <a:off x="5317197" y="4407182"/>
              <a:ext cx="93687" cy="697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sp>
        <p:nvSpPr>
          <p:cNvPr id="13344" name="Line 12"/>
          <p:cNvSpPr>
            <a:spLocks noChangeShapeType="1"/>
          </p:cNvSpPr>
          <p:nvPr/>
        </p:nvSpPr>
        <p:spPr bwMode="auto">
          <a:xfrm rot="5400000">
            <a:off x="3313525" y="4583555"/>
            <a:ext cx="323850" cy="0"/>
          </a:xfrm>
          <a:prstGeom prst="line">
            <a:avLst/>
          </a:prstGeom>
          <a:noFill/>
          <a:ln w="76200">
            <a:solidFill>
              <a:srgbClr val="0000FF"/>
            </a:solidFill>
            <a:round/>
            <a:headEnd/>
            <a:tailEnd type="triangle" w="med" len="med"/>
          </a:ln>
        </p:spPr>
        <p:txBody>
          <a:bodyPr/>
          <a:lstStyle/>
          <a:p>
            <a:endParaRPr lang="ru-RU" dirty="0"/>
          </a:p>
        </p:txBody>
      </p:sp>
      <p:sp>
        <p:nvSpPr>
          <p:cNvPr id="13345" name="Text Box 11"/>
          <p:cNvSpPr txBox="1">
            <a:spLocks noChangeArrowheads="1"/>
          </p:cNvSpPr>
          <p:nvPr/>
        </p:nvSpPr>
        <p:spPr bwMode="auto">
          <a:xfrm>
            <a:off x="425863" y="4737542"/>
            <a:ext cx="8496300" cy="277813"/>
          </a:xfrm>
          <a:prstGeom prst="rect">
            <a:avLst/>
          </a:prstGeom>
          <a:solidFill>
            <a:srgbClr val="0000FF"/>
          </a:solidFill>
          <a:ln w="9525">
            <a:noFill/>
            <a:miter lim="800000"/>
            <a:headEnd/>
            <a:tailEnd/>
          </a:ln>
        </p:spPr>
        <p:txBody>
          <a:bodyPr lIns="0" tIns="0" rIns="0" bIns="0">
            <a:spAutoFit/>
          </a:bodyPr>
          <a:lstStyle/>
          <a:p>
            <a:pPr algn="ctr">
              <a:spcBef>
                <a:spcPct val="50000"/>
              </a:spcBef>
            </a:pPr>
            <a:r>
              <a:rPr lang="en-US" dirty="0">
                <a:solidFill>
                  <a:schemeClr val="bg1"/>
                </a:solidFill>
              </a:rPr>
              <a:t>RS-485</a:t>
            </a:r>
            <a:endParaRPr lang="ru-RU" dirty="0">
              <a:solidFill>
                <a:schemeClr val="bg1"/>
              </a:solidFill>
            </a:endParaRPr>
          </a:p>
        </p:txBody>
      </p:sp>
      <p:cxnSp>
        <p:nvCxnSpPr>
          <p:cNvPr id="21" name="Соединительная линия уступом 85"/>
          <p:cNvCxnSpPr>
            <a:stCxn id="11" idx="2"/>
            <a:endCxn id="82" idx="0"/>
          </p:cNvCxnSpPr>
          <p:nvPr/>
        </p:nvCxnSpPr>
        <p:spPr>
          <a:xfrm rot="5400000">
            <a:off x="1792701" y="4518467"/>
            <a:ext cx="944562" cy="896937"/>
          </a:xfrm>
          <a:prstGeom prst="bentConnector3">
            <a:avLst>
              <a:gd name="adj1" fmla="val 67626"/>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347" name="Line 12"/>
          <p:cNvSpPr>
            <a:spLocks noChangeShapeType="1"/>
          </p:cNvSpPr>
          <p:nvPr/>
        </p:nvSpPr>
        <p:spPr bwMode="auto">
          <a:xfrm rot="5400000">
            <a:off x="3646900" y="5164580"/>
            <a:ext cx="323850" cy="0"/>
          </a:xfrm>
          <a:prstGeom prst="line">
            <a:avLst/>
          </a:prstGeom>
          <a:noFill/>
          <a:ln w="76200">
            <a:solidFill>
              <a:srgbClr val="0000FF"/>
            </a:solidFill>
            <a:round/>
            <a:headEnd/>
            <a:tailEnd type="triangle" w="med" len="med"/>
          </a:ln>
        </p:spPr>
        <p:txBody>
          <a:bodyPr/>
          <a:lstStyle/>
          <a:p>
            <a:endParaRPr lang="ru-RU" dirty="0"/>
          </a:p>
        </p:txBody>
      </p:sp>
      <p:sp>
        <p:nvSpPr>
          <p:cNvPr id="13348" name="Line 12"/>
          <p:cNvSpPr>
            <a:spLocks noChangeShapeType="1"/>
          </p:cNvSpPr>
          <p:nvPr/>
        </p:nvSpPr>
        <p:spPr bwMode="auto">
          <a:xfrm>
            <a:off x="4297775" y="5539230"/>
            <a:ext cx="323850" cy="0"/>
          </a:xfrm>
          <a:prstGeom prst="line">
            <a:avLst/>
          </a:prstGeom>
          <a:noFill/>
          <a:ln w="76200">
            <a:solidFill>
              <a:srgbClr val="FD09A6"/>
            </a:solidFill>
            <a:round/>
            <a:headEnd/>
            <a:tailEnd type="triangle" w="med" len="med"/>
          </a:ln>
        </p:spPr>
        <p:txBody>
          <a:bodyPr/>
          <a:lstStyle/>
          <a:p>
            <a:endParaRPr lang="ru-RU" dirty="0"/>
          </a:p>
        </p:txBody>
      </p:sp>
      <p:sp>
        <p:nvSpPr>
          <p:cNvPr id="13349" name="Text Box 31"/>
          <p:cNvSpPr txBox="1">
            <a:spLocks noChangeArrowheads="1"/>
          </p:cNvSpPr>
          <p:nvPr/>
        </p:nvSpPr>
        <p:spPr bwMode="auto">
          <a:xfrm>
            <a:off x="4994688" y="5131242"/>
            <a:ext cx="1081087" cy="153988"/>
          </a:xfrm>
          <a:prstGeom prst="rect">
            <a:avLst/>
          </a:prstGeom>
          <a:noFill/>
          <a:ln w="9525">
            <a:noFill/>
            <a:miter lim="800000"/>
            <a:headEnd/>
            <a:tailEnd/>
          </a:ln>
        </p:spPr>
        <p:txBody>
          <a:bodyPr lIns="0" tIns="0" rIns="0" bIns="0">
            <a:spAutoFit/>
          </a:bodyPr>
          <a:lstStyle/>
          <a:p>
            <a:pPr>
              <a:spcBef>
                <a:spcPct val="50000"/>
              </a:spcBef>
            </a:pPr>
            <a:r>
              <a:rPr lang="ru-RU" sz="1000" dirty="0">
                <a:latin typeface="Calibri" pitchFamily="34" charset="0"/>
              </a:rPr>
              <a:t>Рег, ЗО, </a:t>
            </a:r>
            <a:r>
              <a:rPr lang="en-US" sz="1000" dirty="0">
                <a:latin typeface="Calibri" pitchFamily="34" charset="0"/>
              </a:rPr>
              <a:t>V</a:t>
            </a:r>
            <a:r>
              <a:rPr lang="ru-RU" sz="1000" dirty="0">
                <a:latin typeface="Calibri" pitchFamily="34" charset="0"/>
              </a:rPr>
              <a:t>пр,</a:t>
            </a:r>
            <a:r>
              <a:rPr lang="en-US" sz="1000" dirty="0">
                <a:latin typeface="Calibri" pitchFamily="34" charset="0"/>
              </a:rPr>
              <a:t> S</a:t>
            </a:r>
            <a:r>
              <a:rPr lang="ru-RU" sz="1000" dirty="0">
                <a:latin typeface="Calibri" pitchFamily="34" charset="0"/>
              </a:rPr>
              <a:t>, </a:t>
            </a:r>
            <a:r>
              <a:rPr lang="el-GR" sz="1000">
                <a:latin typeface="Calibri" pitchFamily="34" charset="0"/>
              </a:rPr>
              <a:t>θ</a:t>
            </a:r>
            <a:r>
              <a:rPr lang="ru-RU" sz="1000" dirty="0">
                <a:latin typeface="Calibri" pitchFamily="34" charset="0"/>
              </a:rPr>
              <a:t>р</a:t>
            </a:r>
          </a:p>
        </p:txBody>
      </p:sp>
      <p:grpSp>
        <p:nvGrpSpPr>
          <p:cNvPr id="7" name="Группа 74"/>
          <p:cNvGrpSpPr>
            <a:grpSpLocks/>
          </p:cNvGrpSpPr>
          <p:nvPr/>
        </p:nvGrpSpPr>
        <p:grpSpPr bwMode="auto">
          <a:xfrm>
            <a:off x="398875" y="5145530"/>
            <a:ext cx="850900" cy="1231900"/>
            <a:chOff x="-301661" y="5112326"/>
            <a:chExt cx="652465" cy="1039091"/>
          </a:xfrm>
        </p:grpSpPr>
        <p:pic>
          <p:nvPicPr>
            <p:cNvPr id="13367" name="Рисунок 72" descr="16 3СЛ-2м на _ВЛ11_обр.bmp"/>
            <p:cNvPicPr>
              <a:picLocks noChangeAspect="1"/>
            </p:cNvPicPr>
            <p:nvPr/>
          </p:nvPicPr>
          <p:blipFill>
            <a:blip r:embed="rId6" cstate="print"/>
            <a:srcRect/>
            <a:stretch>
              <a:fillRect/>
            </a:stretch>
          </p:blipFill>
          <p:spPr bwMode="auto">
            <a:xfrm>
              <a:off x="-301661" y="5112326"/>
              <a:ext cx="603321" cy="1039091"/>
            </a:xfrm>
            <a:prstGeom prst="rect">
              <a:avLst/>
            </a:prstGeom>
            <a:noFill/>
            <a:ln w="9525">
              <a:noFill/>
              <a:miter lim="800000"/>
              <a:headEnd/>
              <a:tailEnd/>
            </a:ln>
          </p:spPr>
        </p:pic>
        <p:sp>
          <p:nvSpPr>
            <p:cNvPr id="74" name="Прямоугольник 73"/>
            <p:cNvSpPr/>
            <p:nvPr/>
          </p:nvSpPr>
          <p:spPr>
            <a:xfrm>
              <a:off x="240031" y="5646600"/>
              <a:ext cx="110773" cy="843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sp>
        <p:nvSpPr>
          <p:cNvPr id="13351" name="Text Box 31"/>
          <p:cNvSpPr txBox="1">
            <a:spLocks noChangeArrowheads="1"/>
          </p:cNvSpPr>
          <p:nvPr/>
        </p:nvSpPr>
        <p:spPr bwMode="auto">
          <a:xfrm>
            <a:off x="2418175" y="4521642"/>
            <a:ext cx="279400" cy="153988"/>
          </a:xfrm>
          <a:prstGeom prst="rect">
            <a:avLst/>
          </a:prstGeom>
          <a:noFill/>
          <a:ln w="9525">
            <a:noFill/>
            <a:miter lim="800000"/>
            <a:headEnd/>
            <a:tailEnd/>
          </a:ln>
        </p:spPr>
        <p:txBody>
          <a:bodyPr lIns="0" tIns="0" rIns="0" bIns="0">
            <a:spAutoFit/>
          </a:bodyPr>
          <a:lstStyle/>
          <a:p>
            <a:pPr algn="r">
              <a:spcBef>
                <a:spcPct val="50000"/>
              </a:spcBef>
            </a:pPr>
            <a:r>
              <a:rPr lang="ru-RU" sz="1000" dirty="0">
                <a:latin typeface="Calibri" pitchFamily="34" charset="0"/>
              </a:rPr>
              <a:t>Рег</a:t>
            </a:r>
          </a:p>
        </p:txBody>
      </p:sp>
      <p:sp>
        <p:nvSpPr>
          <p:cNvPr id="13353" name="Line 12"/>
          <p:cNvSpPr>
            <a:spLocks noChangeShapeType="1"/>
          </p:cNvSpPr>
          <p:nvPr/>
        </p:nvSpPr>
        <p:spPr bwMode="auto">
          <a:xfrm rot="5400000">
            <a:off x="7137813" y="5164580"/>
            <a:ext cx="323850" cy="0"/>
          </a:xfrm>
          <a:prstGeom prst="line">
            <a:avLst/>
          </a:prstGeom>
          <a:noFill/>
          <a:ln w="76200">
            <a:solidFill>
              <a:srgbClr val="0000FF"/>
            </a:solidFill>
            <a:round/>
            <a:headEnd/>
            <a:tailEnd type="triangle" w="med" len="med"/>
          </a:ln>
        </p:spPr>
        <p:txBody>
          <a:bodyPr/>
          <a:lstStyle/>
          <a:p>
            <a:endParaRPr lang="ru-RU" dirty="0"/>
          </a:p>
        </p:txBody>
      </p:sp>
      <p:pic>
        <p:nvPicPr>
          <p:cNvPr id="13354" name="Рисунок 81" descr="БР обр.jpg"/>
          <p:cNvPicPr>
            <a:picLocks noChangeAspect="1"/>
          </p:cNvPicPr>
          <p:nvPr/>
        </p:nvPicPr>
        <p:blipFill>
          <a:blip r:embed="rId7" cstate="print"/>
          <a:srcRect/>
          <a:stretch>
            <a:fillRect/>
          </a:stretch>
        </p:blipFill>
        <p:spPr bwMode="auto">
          <a:xfrm>
            <a:off x="1379950" y="5439217"/>
            <a:ext cx="871538" cy="998538"/>
          </a:xfrm>
          <a:prstGeom prst="rect">
            <a:avLst/>
          </a:prstGeom>
          <a:noFill/>
          <a:ln w="9525">
            <a:noFill/>
            <a:miter lim="800000"/>
            <a:headEnd/>
            <a:tailEnd/>
          </a:ln>
        </p:spPr>
      </p:pic>
      <p:pic>
        <p:nvPicPr>
          <p:cNvPr id="13355" name="Рисунок 82" descr="вступление кпд-3па_0001 040_0001.jpg"/>
          <p:cNvPicPr>
            <a:picLocks noChangeAspect="1"/>
          </p:cNvPicPr>
          <p:nvPr/>
        </p:nvPicPr>
        <p:blipFill>
          <a:blip r:embed="rId8" cstate="print"/>
          <a:srcRect/>
          <a:stretch>
            <a:fillRect/>
          </a:stretch>
        </p:blipFill>
        <p:spPr bwMode="auto">
          <a:xfrm>
            <a:off x="2362613" y="5450330"/>
            <a:ext cx="928687" cy="927100"/>
          </a:xfrm>
          <a:prstGeom prst="rect">
            <a:avLst/>
          </a:prstGeom>
          <a:noFill/>
          <a:ln w="9525">
            <a:noFill/>
            <a:miter lim="800000"/>
            <a:headEnd/>
            <a:tailEnd/>
          </a:ln>
        </p:spPr>
      </p:pic>
      <p:cxnSp>
        <p:nvCxnSpPr>
          <p:cNvPr id="235" name="Соединительная линия уступом 85"/>
          <p:cNvCxnSpPr>
            <a:stCxn id="11" idx="2"/>
            <a:endCxn id="83" idx="0"/>
          </p:cNvCxnSpPr>
          <p:nvPr/>
        </p:nvCxnSpPr>
        <p:spPr>
          <a:xfrm rot="16200000" flipH="1">
            <a:off x="2292762" y="4915343"/>
            <a:ext cx="955675" cy="114300"/>
          </a:xfrm>
          <a:prstGeom prst="bentConnector3">
            <a:avLst>
              <a:gd name="adj1" fmla="val 67415"/>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10" name="Группа 245"/>
          <p:cNvGrpSpPr>
            <a:grpSpLocks/>
          </p:cNvGrpSpPr>
          <p:nvPr/>
        </p:nvGrpSpPr>
        <p:grpSpPr bwMode="auto">
          <a:xfrm>
            <a:off x="5702713" y="5251892"/>
            <a:ext cx="885825" cy="1223963"/>
            <a:chOff x="6469166" y="5777345"/>
            <a:chExt cx="598383" cy="845127"/>
          </a:xfrm>
        </p:grpSpPr>
        <p:pic>
          <p:nvPicPr>
            <p:cNvPr id="13365" name="Рисунок 243" descr="БИЛ-В.JPG"/>
            <p:cNvPicPr>
              <a:picLocks noChangeAspect="1"/>
            </p:cNvPicPr>
            <p:nvPr/>
          </p:nvPicPr>
          <p:blipFill>
            <a:blip r:embed="rId9" cstate="print"/>
            <a:srcRect l="5595"/>
            <a:stretch>
              <a:fillRect/>
            </a:stretch>
          </p:blipFill>
          <p:spPr bwMode="auto">
            <a:xfrm>
              <a:off x="6469166" y="5777345"/>
              <a:ext cx="598383" cy="845127"/>
            </a:xfrm>
            <a:prstGeom prst="rect">
              <a:avLst/>
            </a:prstGeom>
            <a:noFill/>
            <a:ln w="9525">
              <a:noFill/>
              <a:miter lim="800000"/>
              <a:headEnd/>
              <a:tailEnd/>
            </a:ln>
          </p:spPr>
        </p:pic>
        <p:sp>
          <p:nvSpPr>
            <p:cNvPr id="245" name="Прямоугольник 244"/>
            <p:cNvSpPr/>
            <p:nvPr/>
          </p:nvSpPr>
          <p:spPr>
            <a:xfrm rot="21540000">
              <a:off x="6565679" y="6369263"/>
              <a:ext cx="407501" cy="4603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grpSp>
      <p:sp>
        <p:nvSpPr>
          <p:cNvPr id="13358" name="Line 12"/>
          <p:cNvSpPr>
            <a:spLocks noChangeShapeType="1"/>
          </p:cNvSpPr>
          <p:nvPr/>
        </p:nvSpPr>
        <p:spPr bwMode="auto">
          <a:xfrm>
            <a:off x="5405850" y="5856730"/>
            <a:ext cx="323850" cy="0"/>
          </a:xfrm>
          <a:prstGeom prst="line">
            <a:avLst/>
          </a:prstGeom>
          <a:noFill/>
          <a:ln w="76200">
            <a:solidFill>
              <a:srgbClr val="FD09A6"/>
            </a:solidFill>
            <a:round/>
            <a:headEnd/>
            <a:tailEnd type="triangle" w="med" len="med"/>
          </a:ln>
        </p:spPr>
        <p:txBody>
          <a:bodyPr/>
          <a:lstStyle/>
          <a:p>
            <a:endParaRPr lang="ru-RU" dirty="0"/>
          </a:p>
        </p:txBody>
      </p:sp>
      <p:cxnSp>
        <p:nvCxnSpPr>
          <p:cNvPr id="27" name="Соединительная линия уступом 136"/>
          <p:cNvCxnSpPr>
            <a:stCxn id="11" idx="2"/>
            <a:endCxn id="74" idx="0"/>
          </p:cNvCxnSpPr>
          <p:nvPr/>
        </p:nvCxnSpPr>
        <p:spPr>
          <a:xfrm rot="5400000">
            <a:off x="1302956" y="4368449"/>
            <a:ext cx="1284287" cy="15367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360" name="Text Box 31"/>
          <p:cNvSpPr txBox="1">
            <a:spLocks noChangeArrowheads="1"/>
          </p:cNvSpPr>
          <p:nvPr/>
        </p:nvSpPr>
        <p:spPr bwMode="auto">
          <a:xfrm>
            <a:off x="7433088" y="5145530"/>
            <a:ext cx="1247775" cy="153987"/>
          </a:xfrm>
          <a:prstGeom prst="rect">
            <a:avLst/>
          </a:prstGeom>
          <a:noFill/>
          <a:ln w="9525">
            <a:noFill/>
            <a:miter lim="800000"/>
            <a:headEnd/>
            <a:tailEnd/>
          </a:ln>
        </p:spPr>
        <p:txBody>
          <a:bodyPr lIns="0" tIns="0" rIns="0" bIns="0">
            <a:spAutoFit/>
          </a:bodyPr>
          <a:lstStyle/>
          <a:p>
            <a:pPr>
              <a:spcBef>
                <a:spcPct val="50000"/>
              </a:spcBef>
            </a:pPr>
            <a:r>
              <a:rPr lang="ru-RU" sz="1000" dirty="0">
                <a:latin typeface="Calibri" pitchFamily="34" charset="0"/>
              </a:rPr>
              <a:t>Твкл, ЗО, </a:t>
            </a:r>
            <a:r>
              <a:rPr lang="en-US" sz="1000" dirty="0">
                <a:latin typeface="Calibri" pitchFamily="34" charset="0"/>
              </a:rPr>
              <a:t>V</a:t>
            </a:r>
            <a:r>
              <a:rPr lang="ru-RU" sz="1000" dirty="0">
                <a:latin typeface="Calibri" pitchFamily="34" charset="0"/>
              </a:rPr>
              <a:t>ф, </a:t>
            </a:r>
            <a:r>
              <a:rPr lang="en-US" sz="1000" dirty="0">
                <a:latin typeface="Calibri" pitchFamily="34" charset="0"/>
              </a:rPr>
              <a:t>V</a:t>
            </a:r>
            <a:r>
              <a:rPr lang="ru-RU" sz="1000" dirty="0">
                <a:latin typeface="Calibri" pitchFamily="34" charset="0"/>
              </a:rPr>
              <a:t>пр,</a:t>
            </a:r>
            <a:r>
              <a:rPr lang="en-US" sz="1000" dirty="0">
                <a:latin typeface="Calibri" pitchFamily="34" charset="0"/>
              </a:rPr>
              <a:t> S</a:t>
            </a:r>
            <a:r>
              <a:rPr lang="ru-RU" sz="1000" dirty="0">
                <a:latin typeface="Calibri" pitchFamily="34" charset="0"/>
              </a:rPr>
              <a:t>, </a:t>
            </a:r>
            <a:r>
              <a:rPr lang="el-GR" sz="1000">
                <a:latin typeface="Calibri" pitchFamily="34" charset="0"/>
              </a:rPr>
              <a:t>θ</a:t>
            </a:r>
            <a:r>
              <a:rPr lang="ru-RU" sz="1000" dirty="0">
                <a:latin typeface="Calibri" pitchFamily="34" charset="0"/>
              </a:rPr>
              <a:t>р</a:t>
            </a:r>
          </a:p>
        </p:txBody>
      </p:sp>
      <p:grpSp>
        <p:nvGrpSpPr>
          <p:cNvPr id="43" name="Группа 42"/>
          <p:cNvGrpSpPr/>
          <p:nvPr/>
        </p:nvGrpSpPr>
        <p:grpSpPr>
          <a:xfrm>
            <a:off x="6767925" y="5310630"/>
            <a:ext cx="1898650" cy="665162"/>
            <a:chOff x="6767925" y="5310630"/>
            <a:chExt cx="1898650" cy="665162"/>
          </a:xfrm>
        </p:grpSpPr>
        <p:pic>
          <p:nvPicPr>
            <p:cNvPr id="13352" name="Рисунок 79" descr="ВЛ11к пульт у ПМ_ _.bmp"/>
            <p:cNvPicPr>
              <a:picLocks noChangeAspect="1"/>
            </p:cNvPicPr>
            <p:nvPr/>
          </p:nvPicPr>
          <p:blipFill>
            <a:blip r:embed="rId10" cstate="print"/>
            <a:srcRect/>
            <a:stretch>
              <a:fillRect/>
            </a:stretch>
          </p:blipFill>
          <p:spPr bwMode="auto">
            <a:xfrm>
              <a:off x="6767925" y="5310630"/>
              <a:ext cx="1898650" cy="665162"/>
            </a:xfrm>
            <a:prstGeom prst="rect">
              <a:avLst/>
            </a:prstGeom>
            <a:noFill/>
            <a:ln w="9525">
              <a:noFill/>
              <a:miter lim="800000"/>
              <a:headEnd/>
              <a:tailEnd/>
            </a:ln>
          </p:spPr>
        </p:pic>
        <p:sp>
          <p:nvSpPr>
            <p:cNvPr id="13361" name="Text Box 31"/>
            <p:cNvSpPr txBox="1">
              <a:spLocks noChangeArrowheads="1"/>
            </p:cNvSpPr>
            <p:nvPr/>
          </p:nvSpPr>
          <p:spPr bwMode="auto">
            <a:xfrm>
              <a:off x="7544213" y="5670992"/>
              <a:ext cx="193675" cy="246063"/>
            </a:xfrm>
            <a:prstGeom prst="rect">
              <a:avLst/>
            </a:prstGeom>
            <a:noFill/>
            <a:ln w="9525">
              <a:noFill/>
              <a:miter lim="800000"/>
              <a:headEnd/>
              <a:tailEnd/>
            </a:ln>
          </p:spPr>
          <p:txBody>
            <a:bodyPr lIns="0" tIns="0" rIns="0" bIns="0">
              <a:spAutoFit/>
            </a:bodyPr>
            <a:lstStyle/>
            <a:p>
              <a:pPr>
                <a:spcBef>
                  <a:spcPct val="50000"/>
                </a:spcBef>
              </a:pPr>
              <a:r>
                <a:rPr lang="ru-RU" sz="1600" i="1" dirty="0">
                  <a:solidFill>
                    <a:srgbClr val="FF0000"/>
                  </a:solidFill>
                  <a:latin typeface="Franklin Gothic Demi" pitchFamily="34" charset="0"/>
                  <a:cs typeface="Arial" charset="0"/>
                </a:rPr>
                <a:t>0</a:t>
              </a:r>
            </a:p>
          </p:txBody>
        </p:sp>
        <p:sp>
          <p:nvSpPr>
            <p:cNvPr id="13362" name="Text Box 31"/>
            <p:cNvSpPr txBox="1">
              <a:spLocks noChangeArrowheads="1"/>
            </p:cNvSpPr>
            <p:nvPr/>
          </p:nvSpPr>
          <p:spPr bwMode="auto">
            <a:xfrm>
              <a:off x="8141113" y="5670992"/>
              <a:ext cx="193675" cy="246063"/>
            </a:xfrm>
            <a:prstGeom prst="rect">
              <a:avLst/>
            </a:prstGeom>
            <a:noFill/>
            <a:ln w="9525">
              <a:noFill/>
              <a:miter lim="800000"/>
              <a:headEnd/>
              <a:tailEnd/>
            </a:ln>
          </p:spPr>
          <p:txBody>
            <a:bodyPr lIns="0" tIns="0" rIns="0" bIns="0">
              <a:spAutoFit/>
            </a:bodyPr>
            <a:lstStyle/>
            <a:p>
              <a:pPr>
                <a:spcBef>
                  <a:spcPct val="50000"/>
                </a:spcBef>
              </a:pPr>
              <a:r>
                <a:rPr lang="ru-RU" sz="1600" i="1" dirty="0">
                  <a:solidFill>
                    <a:srgbClr val="FF0000"/>
                  </a:solidFill>
                  <a:latin typeface="Franklin Gothic Demi" pitchFamily="34" charset="0"/>
                  <a:cs typeface="Arial" charset="0"/>
                </a:rPr>
                <a:t>0</a:t>
              </a:r>
            </a:p>
          </p:txBody>
        </p:sp>
        <p:sp>
          <p:nvSpPr>
            <p:cNvPr id="13363" name="Text Box 31"/>
            <p:cNvSpPr txBox="1">
              <a:spLocks noChangeArrowheads="1"/>
            </p:cNvSpPr>
            <p:nvPr/>
          </p:nvSpPr>
          <p:spPr bwMode="auto">
            <a:xfrm>
              <a:off x="8141113" y="5421755"/>
              <a:ext cx="193675" cy="246062"/>
            </a:xfrm>
            <a:prstGeom prst="rect">
              <a:avLst/>
            </a:prstGeom>
            <a:noFill/>
            <a:ln w="9525">
              <a:noFill/>
              <a:miter lim="800000"/>
              <a:headEnd/>
              <a:tailEnd/>
            </a:ln>
          </p:spPr>
          <p:txBody>
            <a:bodyPr lIns="0" tIns="0" rIns="0" bIns="0">
              <a:spAutoFit/>
            </a:bodyPr>
            <a:lstStyle/>
            <a:p>
              <a:pPr>
                <a:spcBef>
                  <a:spcPct val="50000"/>
                </a:spcBef>
              </a:pPr>
              <a:r>
                <a:rPr lang="ru-RU" sz="1600" i="1" dirty="0">
                  <a:solidFill>
                    <a:srgbClr val="07FD24"/>
                  </a:solidFill>
                  <a:latin typeface="Franklin Gothic Demi" pitchFamily="34" charset="0"/>
                  <a:cs typeface="Arial" charset="0"/>
                </a:rPr>
                <a:t>0</a:t>
              </a:r>
            </a:p>
          </p:txBody>
        </p:sp>
        <p:sp>
          <p:nvSpPr>
            <p:cNvPr id="13364" name="Text Box 31"/>
            <p:cNvSpPr txBox="1">
              <a:spLocks noChangeArrowheads="1"/>
            </p:cNvSpPr>
            <p:nvPr/>
          </p:nvSpPr>
          <p:spPr bwMode="auto">
            <a:xfrm>
              <a:off x="7406100" y="5463030"/>
              <a:ext cx="401638" cy="153987"/>
            </a:xfrm>
            <a:prstGeom prst="rect">
              <a:avLst/>
            </a:prstGeom>
            <a:noFill/>
            <a:ln w="9525">
              <a:noFill/>
              <a:miter lim="800000"/>
              <a:headEnd/>
              <a:tailEnd/>
            </a:ln>
          </p:spPr>
          <p:txBody>
            <a:bodyPr lIns="0" tIns="0" rIns="0" bIns="0">
              <a:spAutoFit/>
            </a:bodyPr>
            <a:lstStyle/>
            <a:p>
              <a:pPr>
                <a:spcBef>
                  <a:spcPct val="50000"/>
                </a:spcBef>
              </a:pPr>
              <a:r>
                <a:rPr lang="ru-RU" sz="1000" i="1" dirty="0">
                  <a:solidFill>
                    <a:srgbClr val="07FD24"/>
                  </a:solidFill>
                  <a:latin typeface="Franklin Gothic Demi" pitchFamily="34" charset="0"/>
                  <a:cs typeface="Arial" charset="0"/>
                </a:rPr>
                <a:t>0,33</a:t>
              </a: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dirty="0"/>
          </a:p>
        </p:txBody>
      </p:sp>
      <p:pic>
        <p:nvPicPr>
          <p:cNvPr id="1026" name="Picture 2" descr="http://konspekta.net/lektsiiimg/baza1/868397646702.files/image016.jpg"/>
          <p:cNvPicPr>
            <a:picLocks noChangeAspect="1" noChangeArrowheads="1"/>
          </p:cNvPicPr>
          <p:nvPr/>
        </p:nvPicPr>
        <p:blipFill>
          <a:blip r:embed="rId2"/>
          <a:srcRect/>
          <a:stretch>
            <a:fillRect/>
          </a:stretch>
        </p:blipFill>
        <p:spPr bwMode="auto">
          <a:xfrm>
            <a:off x="230188" y="1790700"/>
            <a:ext cx="3249612" cy="2131363"/>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Система автоматического управления торможением поезда  САУТ-ЦМ-485  </a:t>
            </a:r>
            <a:r>
              <a:rPr lang="ru-RU" sz="2400" dirty="0">
                <a:latin typeface="Calibri" pitchFamily="34" charset="0"/>
              </a:rPr>
              <a:t>Локомотивные устройства САУТ</a:t>
            </a:r>
            <a:endParaRPr lang="ru-RU" dirty="0"/>
          </a:p>
        </p:txBody>
      </p:sp>
      <p:graphicFrame>
        <p:nvGraphicFramePr>
          <p:cNvPr id="4" name="Таблица 3"/>
          <p:cNvGraphicFramePr>
            <a:graphicFrameLocks noGrp="1"/>
          </p:cNvGraphicFramePr>
          <p:nvPr/>
        </p:nvGraphicFramePr>
        <p:xfrm>
          <a:off x="256663" y="1368424"/>
          <a:ext cx="8773037" cy="5070476"/>
        </p:xfrm>
        <a:graphic>
          <a:graphicData uri="http://schemas.openxmlformats.org/drawingml/2006/table">
            <a:tbl>
              <a:tblPr/>
              <a:tblGrid>
                <a:gridCol w="2702437">
                  <a:extLst>
                    <a:ext uri="{9D8B030D-6E8A-4147-A177-3AD203B41FA5}">
                      <a16:colId xmlns:a16="http://schemas.microsoft.com/office/drawing/2014/main" val="20000"/>
                    </a:ext>
                  </a:extLst>
                </a:gridCol>
                <a:gridCol w="4400761">
                  <a:extLst>
                    <a:ext uri="{9D8B030D-6E8A-4147-A177-3AD203B41FA5}">
                      <a16:colId xmlns:a16="http://schemas.microsoft.com/office/drawing/2014/main" val="20001"/>
                    </a:ext>
                  </a:extLst>
                </a:gridCol>
                <a:gridCol w="1669839">
                  <a:extLst>
                    <a:ext uri="{9D8B030D-6E8A-4147-A177-3AD203B41FA5}">
                      <a16:colId xmlns:a16="http://schemas.microsoft.com/office/drawing/2014/main" val="20002"/>
                    </a:ext>
                  </a:extLst>
                </a:gridCol>
              </a:tblGrid>
              <a:tr h="254249">
                <a:tc rowSpan="2">
                  <a:txBody>
                    <a:bodyPr/>
                    <a:lstStyle/>
                    <a:p>
                      <a:pPr marR="17780" algn="ctr">
                        <a:spcAft>
                          <a:spcPts val="0"/>
                        </a:spcAft>
                      </a:pPr>
                      <a:endParaRPr lang="ru-RU" sz="1400" dirty="0">
                        <a:latin typeface="Times New Roman"/>
                        <a:ea typeface="Times New Roman"/>
                        <a:cs typeface="Times New Roman"/>
                      </a:endParaRPr>
                    </a:p>
                    <a:p>
                      <a:pPr marR="17780" algn="ctr">
                        <a:spcAft>
                          <a:spcPts val="0"/>
                        </a:spcAft>
                      </a:pPr>
                      <a:r>
                        <a:rPr lang="ru-RU" sz="1400" dirty="0">
                          <a:latin typeface="Times New Roman"/>
                          <a:ea typeface="Times New Roman"/>
                          <a:cs typeface="Times New Roman"/>
                        </a:rPr>
                        <a:t>Наименование</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R="17780" algn="ctr">
                        <a:spcAft>
                          <a:spcPts val="0"/>
                        </a:spcAft>
                      </a:pPr>
                      <a:endParaRPr lang="ru-RU" sz="1400" dirty="0">
                        <a:latin typeface="Times New Roman"/>
                        <a:ea typeface="Times New Roman"/>
                        <a:cs typeface="Times New Roman"/>
                      </a:endParaRPr>
                    </a:p>
                    <a:p>
                      <a:pPr marR="17780" algn="ctr">
                        <a:spcAft>
                          <a:spcPts val="0"/>
                        </a:spcAft>
                      </a:pPr>
                      <a:r>
                        <a:rPr lang="ru-RU" sz="1400" dirty="0">
                          <a:latin typeface="Times New Roman"/>
                          <a:ea typeface="Times New Roman"/>
                          <a:cs typeface="Times New Roman"/>
                        </a:rPr>
                        <a:t>вид</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dirty="0">
                          <a:latin typeface="Times New Roman"/>
                          <a:ea typeface="Times New Roman"/>
                          <a:cs typeface="Times New Roman"/>
                        </a:rPr>
                        <a:t>Количество</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38711">
                <a:tc vMerge="1">
                  <a:txBody>
                    <a:bodyPr/>
                    <a:lstStyle/>
                    <a:p>
                      <a:endParaRPr lang="ru-RU"/>
                    </a:p>
                  </a:txBody>
                  <a:tcPr/>
                </a:tc>
                <a:tc vMerge="1">
                  <a:txBody>
                    <a:bodyPr/>
                    <a:lstStyle/>
                    <a:p>
                      <a:endParaRPr lang="ru-RU"/>
                    </a:p>
                  </a:txBody>
                  <a:tcPr/>
                </a:tc>
                <a:tc>
                  <a:txBody>
                    <a:bodyPr/>
                    <a:lstStyle/>
                    <a:p>
                      <a:pPr marR="17780" algn="ctr">
                        <a:spcAft>
                          <a:spcPts val="0"/>
                        </a:spcAft>
                      </a:pPr>
                      <a:r>
                        <a:rPr lang="ru-RU" sz="1400" dirty="0">
                          <a:latin typeface="Times New Roman"/>
                          <a:ea typeface="Times New Roman"/>
                          <a:cs typeface="Times New Roman"/>
                        </a:rPr>
                        <a:t>На</a:t>
                      </a:r>
                      <a:r>
                        <a:rPr lang="ru-RU" sz="1400" baseline="0" dirty="0">
                          <a:latin typeface="Times New Roman"/>
                          <a:ea typeface="Times New Roman"/>
                          <a:cs typeface="Times New Roman"/>
                        </a:rPr>
                        <a:t> </a:t>
                      </a:r>
                      <a:r>
                        <a:rPr lang="ru-RU" sz="1400" dirty="0">
                          <a:latin typeface="Times New Roman"/>
                          <a:ea typeface="Times New Roman"/>
                          <a:cs typeface="Times New Roman"/>
                        </a:rPr>
                        <a:t>секцию</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38711">
                <a:tc>
                  <a:txBody>
                    <a:bodyPr/>
                    <a:lstStyle/>
                    <a:p>
                      <a:pPr marR="17780" algn="ctr">
                        <a:spcAft>
                          <a:spcPts val="0"/>
                        </a:spcAft>
                      </a:pPr>
                      <a:r>
                        <a:rPr lang="ru-RU" sz="1400">
                          <a:latin typeface="Times New Roman"/>
                          <a:ea typeface="Times New Roman"/>
                          <a:cs typeface="Times New Roman"/>
                        </a:rPr>
                        <a:t>1</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a:latin typeface="Times New Roman"/>
                          <a:ea typeface="Times New Roman"/>
                          <a:cs typeface="Times New Roman"/>
                        </a:rPr>
                        <a:t>2</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a:latin typeface="Times New Roman"/>
                          <a:ea typeface="Times New Roman"/>
                          <a:cs typeface="Times New Roman"/>
                        </a:rPr>
                        <a:t>3</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47333">
                <a:tc>
                  <a:txBody>
                    <a:bodyPr/>
                    <a:lstStyle/>
                    <a:p>
                      <a:pPr marR="17780">
                        <a:spcAft>
                          <a:spcPts val="0"/>
                        </a:spcAft>
                      </a:pPr>
                      <a:r>
                        <a:rPr lang="ru-RU" sz="1400">
                          <a:latin typeface="Times New Roman"/>
                          <a:ea typeface="Times New Roman"/>
                          <a:cs typeface="Times New Roman"/>
                        </a:rPr>
                        <a:t>Блок электроники и коммутации БЭК2-САУТ-ЦМ</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endParaRPr lang="ru-RU" sz="1400" dirty="0">
                        <a:latin typeface="Times New Roman"/>
                        <a:ea typeface="Times New Roman"/>
                        <a:cs typeface="Times New Roman"/>
                      </a:endParaRP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a:latin typeface="Times New Roman"/>
                          <a:ea typeface="Times New Roman"/>
                          <a:cs typeface="Times New Roman"/>
                        </a:rPr>
                        <a:t>1</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849814">
                <a:tc>
                  <a:txBody>
                    <a:bodyPr/>
                    <a:lstStyle/>
                    <a:p>
                      <a:pPr marR="17780">
                        <a:spcAft>
                          <a:spcPts val="0"/>
                        </a:spcAft>
                      </a:pPr>
                      <a:r>
                        <a:rPr lang="ru-RU" sz="1400">
                          <a:latin typeface="Times New Roman"/>
                          <a:ea typeface="Times New Roman"/>
                          <a:cs typeface="Times New Roman"/>
                        </a:rPr>
                        <a:t>Датчик угла поворота </a:t>
                      </a:r>
                    </a:p>
                    <a:p>
                      <a:pPr marR="17780">
                        <a:spcAft>
                          <a:spcPts val="0"/>
                        </a:spcAft>
                      </a:pPr>
                      <a:r>
                        <a:rPr lang="ru-RU" sz="1400">
                          <a:latin typeface="Times New Roman"/>
                          <a:ea typeface="Times New Roman"/>
                          <a:cs typeface="Times New Roman"/>
                        </a:rPr>
                        <a:t>универсальный ДПС-У</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endParaRPr lang="ru-RU" sz="1400" dirty="0">
                        <a:latin typeface="Times New Roman"/>
                        <a:ea typeface="Times New Roman"/>
                        <a:cs typeface="Times New Roman"/>
                      </a:endParaRP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a:latin typeface="Times New Roman"/>
                          <a:ea typeface="Times New Roman"/>
                          <a:cs typeface="Times New Roman"/>
                        </a:rPr>
                        <a:t>2</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688063">
                <a:tc>
                  <a:txBody>
                    <a:bodyPr/>
                    <a:lstStyle/>
                    <a:p>
                      <a:pPr marR="17780">
                        <a:spcAft>
                          <a:spcPts val="0"/>
                        </a:spcAft>
                      </a:pPr>
                      <a:r>
                        <a:rPr lang="ru-RU" sz="1400" dirty="0">
                          <a:latin typeface="Times New Roman"/>
                          <a:ea typeface="Times New Roman"/>
                          <a:cs typeface="Times New Roman"/>
                        </a:rPr>
                        <a:t>Блок связи БС-ДПС</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R="17780" algn="ctr">
                        <a:spcAft>
                          <a:spcPts val="0"/>
                        </a:spcAft>
                      </a:pPr>
                      <a:endParaRPr lang="ru-RU" sz="1400" dirty="0">
                        <a:latin typeface="Times New Roman"/>
                        <a:ea typeface="Times New Roman"/>
                        <a:cs typeface="Times New Roman"/>
                      </a:endParaRP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R="17780" algn="ctr">
                        <a:spcAft>
                          <a:spcPts val="0"/>
                        </a:spcAft>
                      </a:pPr>
                      <a:r>
                        <a:rPr lang="ru-RU" sz="1400">
                          <a:latin typeface="Times New Roman"/>
                          <a:ea typeface="Times New Roman"/>
                          <a:cs typeface="Times New Roman"/>
                        </a:rPr>
                        <a:t>1</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5"/>
                  </a:ext>
                </a:extLst>
              </a:tr>
              <a:tr h="625750">
                <a:tc>
                  <a:txBody>
                    <a:bodyPr/>
                    <a:lstStyle/>
                    <a:p>
                      <a:pPr marR="17780">
                        <a:spcAft>
                          <a:spcPts val="0"/>
                        </a:spcAft>
                      </a:pPr>
                      <a:r>
                        <a:rPr lang="ru-RU" sz="1400" dirty="0">
                          <a:latin typeface="Times New Roman"/>
                          <a:ea typeface="Times New Roman"/>
                          <a:cs typeface="Times New Roman"/>
                        </a:rPr>
                        <a:t>Антенна </a:t>
                      </a:r>
                      <a:r>
                        <a:rPr lang="ru-RU" sz="1400" dirty="0" err="1">
                          <a:latin typeface="Times New Roman"/>
                          <a:ea typeface="Times New Roman"/>
                          <a:cs typeface="Times New Roman"/>
                        </a:rPr>
                        <a:t>Ан-САУТ-УМ</a:t>
                      </a:r>
                      <a:endParaRPr lang="ru-RU" sz="1400" dirty="0">
                        <a:latin typeface="Times New Roman"/>
                        <a:ea typeface="Times New Roman"/>
                        <a:cs typeface="Times New Roman"/>
                      </a:endParaRP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endParaRPr lang="ru-RU" sz="1400" dirty="0">
                        <a:latin typeface="Times New Roman"/>
                        <a:ea typeface="Times New Roman"/>
                        <a:cs typeface="Times New Roman"/>
                      </a:endParaRP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a:latin typeface="Times New Roman"/>
                          <a:ea typeface="Times New Roman"/>
                          <a:cs typeface="Times New Roman"/>
                        </a:rPr>
                        <a:t>1</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682833">
                <a:tc>
                  <a:txBody>
                    <a:bodyPr/>
                    <a:lstStyle/>
                    <a:p>
                      <a:pPr marR="17780">
                        <a:spcAft>
                          <a:spcPts val="0"/>
                        </a:spcAft>
                      </a:pPr>
                      <a:r>
                        <a:rPr lang="ru-RU" sz="1400" dirty="0">
                          <a:latin typeface="Times New Roman"/>
                          <a:ea typeface="Times New Roman"/>
                          <a:cs typeface="Times New Roman"/>
                        </a:rPr>
                        <a:t>Пульт машиниста </a:t>
                      </a:r>
                    </a:p>
                    <a:p>
                      <a:pPr marR="17780">
                        <a:spcAft>
                          <a:spcPts val="0"/>
                        </a:spcAft>
                      </a:pPr>
                      <a:r>
                        <a:rPr lang="ru-RU" sz="1400" dirty="0">
                          <a:latin typeface="Times New Roman"/>
                          <a:ea typeface="Times New Roman"/>
                          <a:cs typeface="Times New Roman"/>
                        </a:rPr>
                        <a:t>ПМ6-САУТ-ЦМ/485</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R="17780" algn="ctr">
                        <a:spcAft>
                          <a:spcPts val="0"/>
                        </a:spcAft>
                      </a:pPr>
                      <a:endParaRPr lang="ru-RU" sz="1400" dirty="0">
                        <a:latin typeface="Times New Roman"/>
                        <a:ea typeface="Times New Roman"/>
                        <a:cs typeface="Times New Roman"/>
                      </a:endParaRP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R="17780" algn="ctr">
                        <a:spcAft>
                          <a:spcPts val="0"/>
                        </a:spcAft>
                      </a:pPr>
                      <a:r>
                        <a:rPr lang="ru-RU" sz="1400">
                          <a:latin typeface="Times New Roman"/>
                          <a:ea typeface="Times New Roman"/>
                          <a:cs typeface="Times New Roman"/>
                        </a:rPr>
                        <a:t>1</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7"/>
                  </a:ext>
                </a:extLst>
              </a:tr>
              <a:tr h="545012">
                <a:tc>
                  <a:txBody>
                    <a:bodyPr/>
                    <a:lstStyle/>
                    <a:p>
                      <a:pPr marR="17780">
                        <a:spcAft>
                          <a:spcPts val="0"/>
                        </a:spcAft>
                      </a:pPr>
                      <a:r>
                        <a:rPr lang="ru-RU" sz="1400" dirty="0">
                          <a:latin typeface="Times New Roman"/>
                          <a:ea typeface="Times New Roman"/>
                          <a:cs typeface="Times New Roman"/>
                        </a:rPr>
                        <a:t>Динамик Д-ЛБПП</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endParaRPr lang="ru-RU" sz="1400" dirty="0">
                        <a:latin typeface="Times New Roman"/>
                        <a:ea typeface="Times New Roman"/>
                        <a:cs typeface="Times New Roman"/>
                      </a:endParaRP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dirty="0">
                          <a:latin typeface="Times New Roman"/>
                          <a:ea typeface="Times New Roman"/>
                          <a:cs typeface="Times New Roman"/>
                        </a:rPr>
                        <a:t>1</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pic>
        <p:nvPicPr>
          <p:cNvPr id="5" name="Рисунок 112" descr="БЭК2для презентаций.jpg"/>
          <p:cNvPicPr>
            <a:picLocks noChangeAspect="1"/>
          </p:cNvPicPr>
          <p:nvPr/>
        </p:nvPicPr>
        <p:blipFill>
          <a:blip r:embed="rId2" cstate="print"/>
          <a:srcRect/>
          <a:stretch>
            <a:fillRect/>
          </a:stretch>
        </p:blipFill>
        <p:spPr bwMode="auto">
          <a:xfrm>
            <a:off x="3567539" y="2152211"/>
            <a:ext cx="1283862" cy="791216"/>
          </a:xfrm>
          <a:prstGeom prst="rect">
            <a:avLst/>
          </a:prstGeom>
          <a:noFill/>
          <a:ln w="9525">
            <a:noFill/>
            <a:miter lim="800000"/>
            <a:headEnd/>
            <a:tailEnd/>
          </a:ln>
        </p:spPr>
      </p:pic>
      <p:pic>
        <p:nvPicPr>
          <p:cNvPr id="7" name="Содержимое 3" descr="DSC04750.JPG"/>
          <p:cNvPicPr>
            <a:picLocks noChangeAspect="1"/>
          </p:cNvPicPr>
          <p:nvPr/>
        </p:nvPicPr>
        <p:blipFill>
          <a:blip r:embed="rId3" cstate="print"/>
          <a:srcRect l="11415" t="17679" r="701" b="7434"/>
          <a:stretch>
            <a:fillRect/>
          </a:stretch>
        </p:blipFill>
        <p:spPr bwMode="auto">
          <a:xfrm>
            <a:off x="5072473" y="3121227"/>
            <a:ext cx="1061628" cy="678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162" descr="БС-ДПС обр для презентаций.bmp"/>
          <p:cNvPicPr>
            <a:picLocks noChangeAspect="1"/>
          </p:cNvPicPr>
          <p:nvPr/>
        </p:nvPicPr>
        <p:blipFill>
          <a:blip r:embed="rId4" cstate="print"/>
          <a:srcRect l="-2206"/>
          <a:stretch>
            <a:fillRect/>
          </a:stretch>
        </p:blipFill>
        <p:spPr bwMode="auto">
          <a:xfrm>
            <a:off x="3558542" y="3955821"/>
            <a:ext cx="883918" cy="687256"/>
          </a:xfrm>
          <a:prstGeom prst="rect">
            <a:avLst/>
          </a:prstGeom>
          <a:noFill/>
          <a:ln w="9525">
            <a:noFill/>
            <a:miter lim="800000"/>
            <a:headEnd/>
            <a:tailEnd/>
          </a:ln>
        </p:spPr>
      </p:pic>
      <p:pic>
        <p:nvPicPr>
          <p:cNvPr id="9" name="Picture 6" descr="АН-САУТ-УМ_только"/>
          <p:cNvPicPr>
            <a:picLocks noChangeAspect="1" noChangeArrowheads="1"/>
          </p:cNvPicPr>
          <p:nvPr/>
        </p:nvPicPr>
        <p:blipFill>
          <a:blip r:embed="rId5" cstate="print"/>
          <a:srcRect/>
          <a:stretch>
            <a:fillRect/>
          </a:stretch>
        </p:blipFill>
        <p:spPr bwMode="auto">
          <a:xfrm rot="21315586">
            <a:off x="5194539" y="4618248"/>
            <a:ext cx="919317" cy="528003"/>
          </a:xfrm>
          <a:prstGeom prst="rect">
            <a:avLst/>
          </a:prstGeom>
          <a:noFill/>
          <a:ln w="9525">
            <a:noFill/>
            <a:miter lim="800000"/>
            <a:headEnd/>
            <a:tailEnd/>
          </a:ln>
        </p:spPr>
      </p:pic>
      <p:pic>
        <p:nvPicPr>
          <p:cNvPr id="10" name="Picture 40" descr="ПМ-САУТ-ЦМ-485 ВЛ11-265А"/>
          <p:cNvPicPr>
            <a:picLocks noChangeAspect="1" noChangeArrowheads="1"/>
          </p:cNvPicPr>
          <p:nvPr/>
        </p:nvPicPr>
        <p:blipFill>
          <a:blip r:embed="rId6" cstate="print"/>
          <a:srcRect/>
          <a:stretch>
            <a:fillRect/>
          </a:stretch>
        </p:blipFill>
        <p:spPr bwMode="auto">
          <a:xfrm>
            <a:off x="3253473" y="5272234"/>
            <a:ext cx="1188987" cy="429404"/>
          </a:xfrm>
          <a:prstGeom prst="rect">
            <a:avLst/>
          </a:prstGeom>
          <a:noFill/>
          <a:ln w="9525">
            <a:noFill/>
            <a:miter lim="800000"/>
            <a:headEnd/>
            <a:tailEnd/>
          </a:ln>
        </p:spPr>
      </p:pic>
      <p:pic>
        <p:nvPicPr>
          <p:cNvPr id="11" name="Рисунок 150" descr="Д__ЛБПП.JPG"/>
          <p:cNvPicPr>
            <a:picLocks noChangeAspect="1"/>
          </p:cNvPicPr>
          <p:nvPr/>
        </p:nvPicPr>
        <p:blipFill>
          <a:blip r:embed="rId7" cstate="print"/>
          <a:srcRect l="2534" t="2562" r="2534" b="3601"/>
          <a:stretch>
            <a:fillRect/>
          </a:stretch>
        </p:blipFill>
        <p:spPr bwMode="auto">
          <a:xfrm>
            <a:off x="5278116" y="5849064"/>
            <a:ext cx="855985" cy="57683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Система автоматического управления торможением поезда  САУТ-ЦМ-485  </a:t>
            </a:r>
            <a:r>
              <a:rPr lang="ru-RU" sz="2400" dirty="0">
                <a:latin typeface="Calibri" pitchFamily="34" charset="0"/>
              </a:rPr>
              <a:t>Локомотивные устройства САУТ</a:t>
            </a:r>
            <a:endParaRPr lang="ru-RU" dirty="0"/>
          </a:p>
        </p:txBody>
      </p:sp>
      <p:graphicFrame>
        <p:nvGraphicFramePr>
          <p:cNvPr id="4" name="Таблица 3"/>
          <p:cNvGraphicFramePr>
            <a:graphicFrameLocks noGrp="1"/>
          </p:cNvGraphicFramePr>
          <p:nvPr/>
        </p:nvGraphicFramePr>
        <p:xfrm>
          <a:off x="142362" y="1368424"/>
          <a:ext cx="8900038" cy="5169808"/>
        </p:xfrm>
        <a:graphic>
          <a:graphicData uri="http://schemas.openxmlformats.org/drawingml/2006/table">
            <a:tbl>
              <a:tblPr/>
              <a:tblGrid>
                <a:gridCol w="3273938">
                  <a:extLst>
                    <a:ext uri="{9D8B030D-6E8A-4147-A177-3AD203B41FA5}">
                      <a16:colId xmlns:a16="http://schemas.microsoft.com/office/drawing/2014/main" val="20000"/>
                    </a:ext>
                  </a:extLst>
                </a:gridCol>
                <a:gridCol w="3984626">
                  <a:extLst>
                    <a:ext uri="{9D8B030D-6E8A-4147-A177-3AD203B41FA5}">
                      <a16:colId xmlns:a16="http://schemas.microsoft.com/office/drawing/2014/main" val="20001"/>
                    </a:ext>
                  </a:extLst>
                </a:gridCol>
                <a:gridCol w="1641474">
                  <a:extLst>
                    <a:ext uri="{9D8B030D-6E8A-4147-A177-3AD203B41FA5}">
                      <a16:colId xmlns:a16="http://schemas.microsoft.com/office/drawing/2014/main" val="20002"/>
                    </a:ext>
                  </a:extLst>
                </a:gridCol>
              </a:tblGrid>
              <a:tr h="1393161">
                <a:tc>
                  <a:txBody>
                    <a:bodyPr/>
                    <a:lstStyle/>
                    <a:p>
                      <a:pPr marR="17780">
                        <a:spcAft>
                          <a:spcPts val="0"/>
                        </a:spcAft>
                      </a:pPr>
                      <a:r>
                        <a:rPr lang="ru-RU" sz="1400" dirty="0">
                          <a:latin typeface="Times New Roman"/>
                          <a:ea typeface="Times New Roman"/>
                          <a:cs typeface="Times New Roman"/>
                        </a:rPr>
                        <a:t>Пульт управления</a:t>
                      </a:r>
                    </a:p>
                    <a:p>
                      <a:pPr marR="17780">
                        <a:spcAft>
                          <a:spcPts val="0"/>
                        </a:spcAft>
                      </a:pPr>
                      <a:r>
                        <a:rPr lang="ru-RU" sz="1400" dirty="0">
                          <a:latin typeface="Times New Roman"/>
                          <a:ea typeface="Times New Roman"/>
                          <a:cs typeface="Times New Roman"/>
                        </a:rPr>
                        <a:t> ПУ2-САУТ-ЦМ/485</a:t>
                      </a:r>
                    </a:p>
                    <a:p>
                      <a:pPr marR="17780">
                        <a:spcAft>
                          <a:spcPts val="0"/>
                        </a:spcAft>
                      </a:pPr>
                      <a:endParaRPr lang="ru-RU" sz="1400" dirty="0">
                        <a:latin typeface="Times New Roman"/>
                        <a:ea typeface="Times New Roman"/>
                        <a:cs typeface="Times New Roman"/>
                      </a:endParaRP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endParaRPr lang="ru-RU" sz="1400" dirty="0">
                        <a:latin typeface="Times New Roman"/>
                        <a:ea typeface="Times New Roman"/>
                        <a:cs typeface="Times New Roman"/>
                      </a:endParaRP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a:latin typeface="Times New Roman"/>
                          <a:ea typeface="Times New Roman"/>
                          <a:cs typeface="Times New Roman"/>
                        </a:rPr>
                        <a:t>1</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883315">
                <a:tc>
                  <a:txBody>
                    <a:bodyPr/>
                    <a:lstStyle/>
                    <a:p>
                      <a:pPr marR="17780">
                        <a:spcAft>
                          <a:spcPts val="0"/>
                        </a:spcAft>
                      </a:pPr>
                      <a:r>
                        <a:rPr lang="ru-RU" sz="1400" dirty="0">
                          <a:latin typeface="Times New Roman"/>
                          <a:ea typeface="Times New Roman"/>
                          <a:cs typeface="Times New Roman"/>
                        </a:rPr>
                        <a:t>Блок согласования с ЦКР</a:t>
                      </a:r>
                    </a:p>
                    <a:p>
                      <a:pPr marR="17780">
                        <a:spcAft>
                          <a:spcPts val="0"/>
                        </a:spcAft>
                      </a:pPr>
                      <a:r>
                        <a:rPr lang="ru-RU" sz="1400" dirty="0">
                          <a:latin typeface="Times New Roman"/>
                          <a:ea typeface="Times New Roman"/>
                          <a:cs typeface="Times New Roman"/>
                        </a:rPr>
                        <a:t> БС-ЦКР</a:t>
                      </a:r>
                    </a:p>
                    <a:p>
                      <a:pPr marR="17780">
                        <a:spcAft>
                          <a:spcPts val="0"/>
                        </a:spcAft>
                      </a:pPr>
                      <a:r>
                        <a:rPr lang="ru-RU" sz="1400" dirty="0">
                          <a:latin typeface="Times New Roman"/>
                          <a:ea typeface="Times New Roman"/>
                          <a:cs typeface="Times New Roman"/>
                        </a:rPr>
                        <a:t>Блок согласования с АЛСН </a:t>
                      </a:r>
                    </a:p>
                    <a:p>
                      <a:pPr marR="17780">
                        <a:spcAft>
                          <a:spcPts val="0"/>
                        </a:spcAft>
                      </a:pPr>
                      <a:r>
                        <a:rPr lang="ru-RU" sz="1400" dirty="0">
                          <a:latin typeface="Times New Roman"/>
                          <a:ea typeface="Times New Roman"/>
                          <a:cs typeface="Times New Roman"/>
                        </a:rPr>
                        <a:t>БС-АЛС</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endParaRPr lang="ru-RU" sz="1400" dirty="0">
                        <a:latin typeface="Times New Roman"/>
                        <a:ea typeface="Times New Roman"/>
                        <a:cs typeface="Times New Roman"/>
                      </a:endParaRP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a:latin typeface="Times New Roman"/>
                          <a:ea typeface="Times New Roman"/>
                          <a:cs typeface="Times New Roman"/>
                        </a:rPr>
                        <a:t>1</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104900">
                <a:tc>
                  <a:txBody>
                    <a:bodyPr/>
                    <a:lstStyle/>
                    <a:p>
                      <a:pPr marR="17780">
                        <a:spcAft>
                          <a:spcPts val="0"/>
                        </a:spcAft>
                      </a:pPr>
                      <a:r>
                        <a:rPr lang="ru-RU" sz="1400">
                          <a:latin typeface="Times New Roman"/>
                          <a:ea typeface="Times New Roman"/>
                          <a:cs typeface="Times New Roman"/>
                        </a:rPr>
                        <a:t>Приставка электропневматическая ПЭКМ/485       или</a:t>
                      </a:r>
                    </a:p>
                    <a:p>
                      <a:pPr marR="17780">
                        <a:spcAft>
                          <a:spcPts val="0"/>
                        </a:spcAft>
                      </a:pPr>
                      <a:r>
                        <a:rPr lang="ru-RU" sz="1400">
                          <a:latin typeface="Times New Roman"/>
                          <a:ea typeface="Times New Roman"/>
                          <a:cs typeface="Times New Roman"/>
                        </a:rPr>
                        <a:t>ПЭКМ1/485</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ru-RU" sz="1400" dirty="0">
                        <a:latin typeface="Times New Roman"/>
                        <a:ea typeface="Times New Roman"/>
                        <a:cs typeface="Times New Roman"/>
                      </a:endParaRP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a:latin typeface="Times New Roman"/>
                          <a:ea typeface="Times New Roman"/>
                          <a:cs typeface="Times New Roman"/>
                        </a:rPr>
                        <a:t>1</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845012">
                <a:tc>
                  <a:txBody>
                    <a:bodyPr/>
                    <a:lstStyle/>
                    <a:p>
                      <a:pPr marR="17780">
                        <a:spcAft>
                          <a:spcPts val="0"/>
                        </a:spcAft>
                      </a:pPr>
                      <a:r>
                        <a:rPr lang="ru-RU" sz="1400" dirty="0">
                          <a:latin typeface="Times New Roman"/>
                          <a:ea typeface="Times New Roman"/>
                          <a:cs typeface="Times New Roman"/>
                        </a:rPr>
                        <a:t>Преобразователь давления измерительный ДД-И-1,00-01 (ДД-И-1,00-01М) </a:t>
                      </a:r>
                    </a:p>
                    <a:p>
                      <a:pPr marR="17780">
                        <a:spcAft>
                          <a:spcPts val="0"/>
                        </a:spcAft>
                      </a:pPr>
                      <a:r>
                        <a:rPr lang="ru-RU" sz="1400" dirty="0">
                          <a:latin typeface="Times New Roman"/>
                          <a:ea typeface="Times New Roman"/>
                          <a:cs typeface="Times New Roman"/>
                        </a:rPr>
                        <a:t>(Датчик избыточного давления ДДИ-1) </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endParaRPr lang="ru-RU" sz="1400" dirty="0">
                        <a:latin typeface="Times New Roman"/>
                        <a:ea typeface="Times New Roman"/>
                        <a:cs typeface="Times New Roman"/>
                      </a:endParaRP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a:latin typeface="Times New Roman"/>
                          <a:ea typeface="Times New Roman"/>
                          <a:cs typeface="Times New Roman"/>
                        </a:rPr>
                        <a:t>4</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34992">
                <a:tc>
                  <a:txBody>
                    <a:bodyPr/>
                    <a:lstStyle/>
                    <a:p>
                      <a:pPr marR="17780">
                        <a:spcAft>
                          <a:spcPts val="0"/>
                        </a:spcAft>
                      </a:pPr>
                      <a:r>
                        <a:rPr lang="ru-RU" sz="1400">
                          <a:latin typeface="Times New Roman"/>
                          <a:ea typeface="Times New Roman"/>
                          <a:cs typeface="Times New Roman"/>
                        </a:rPr>
                        <a:t>Источник электропитания </a:t>
                      </a:r>
                    </a:p>
                    <a:p>
                      <a:pPr marR="17780">
                        <a:spcAft>
                          <a:spcPts val="0"/>
                        </a:spcAft>
                      </a:pPr>
                      <a:r>
                        <a:rPr lang="ru-RU" sz="1400">
                          <a:latin typeface="Times New Roman"/>
                          <a:ea typeface="Times New Roman"/>
                          <a:cs typeface="Times New Roman"/>
                        </a:rPr>
                        <a:t>локомотивной электронной </a:t>
                      </a:r>
                    </a:p>
                    <a:p>
                      <a:pPr marR="17780">
                        <a:spcAft>
                          <a:spcPts val="0"/>
                        </a:spcAft>
                      </a:pPr>
                      <a:r>
                        <a:rPr lang="ru-RU" sz="1400">
                          <a:latin typeface="Times New Roman"/>
                          <a:ea typeface="Times New Roman"/>
                          <a:cs typeface="Times New Roman"/>
                        </a:rPr>
                        <a:t>аппаратуры ИП-ЛЭ</a:t>
                      </a:r>
                    </a:p>
                  </a:txBody>
                  <a:tcPr marL="31159" marR="311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endParaRPr lang="ru-RU" sz="1400" dirty="0">
                        <a:latin typeface="Times New Roman"/>
                        <a:ea typeface="Times New Roman"/>
                        <a:cs typeface="Times New Roman"/>
                      </a:endParaRP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17780" algn="ctr">
                        <a:spcAft>
                          <a:spcPts val="0"/>
                        </a:spcAft>
                      </a:pPr>
                      <a:r>
                        <a:rPr lang="ru-RU" sz="1400" dirty="0">
                          <a:latin typeface="Times New Roman"/>
                          <a:ea typeface="Times New Roman"/>
                          <a:cs typeface="Times New Roman"/>
                        </a:rPr>
                        <a:t>1</a:t>
                      </a:r>
                    </a:p>
                  </a:txBody>
                  <a:tcPr marL="31159" marR="311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pic>
        <p:nvPicPr>
          <p:cNvPr id="5" name="Рисунок 159" descr="Копия 06 ПУ-САУТ-ЦМ обр для през не выкл и не вкл бф.jpg"/>
          <p:cNvPicPr>
            <a:picLocks noChangeAspect="1"/>
          </p:cNvPicPr>
          <p:nvPr/>
        </p:nvPicPr>
        <p:blipFill>
          <a:blip r:embed="rId2" cstate="print"/>
          <a:srcRect/>
          <a:stretch>
            <a:fillRect/>
          </a:stretch>
        </p:blipFill>
        <p:spPr bwMode="auto">
          <a:xfrm>
            <a:off x="3949605" y="1574174"/>
            <a:ext cx="444595" cy="1063062"/>
          </a:xfrm>
          <a:prstGeom prst="rect">
            <a:avLst/>
          </a:prstGeom>
          <a:noFill/>
          <a:ln w="9525">
            <a:noFill/>
            <a:miter lim="800000"/>
            <a:headEnd/>
            <a:tailEnd/>
          </a:ln>
        </p:spPr>
      </p:pic>
      <p:pic>
        <p:nvPicPr>
          <p:cNvPr id="6" name="Рисунок 245" descr="БС-АЛС вид.bmp"/>
          <p:cNvPicPr>
            <a:picLocks noChangeAspect="1"/>
          </p:cNvPicPr>
          <p:nvPr/>
        </p:nvPicPr>
        <p:blipFill>
          <a:blip r:embed="rId3" cstate="print"/>
          <a:srcRect l="3850" t="462" r="4695" b="1669"/>
          <a:stretch>
            <a:fillRect/>
          </a:stretch>
        </p:blipFill>
        <p:spPr bwMode="auto">
          <a:xfrm>
            <a:off x="4604904" y="2872370"/>
            <a:ext cx="732993" cy="556202"/>
          </a:xfrm>
          <a:prstGeom prst="rect">
            <a:avLst/>
          </a:prstGeom>
          <a:noFill/>
          <a:ln w="9525">
            <a:noFill/>
            <a:miter lim="800000"/>
            <a:headEnd/>
            <a:tailEnd/>
          </a:ln>
        </p:spPr>
      </p:pic>
      <p:pic>
        <p:nvPicPr>
          <p:cNvPr id="7" name="Рисунок 86" descr="ПЭКМ 485.bmp"/>
          <p:cNvPicPr>
            <a:picLocks noChangeAspect="1"/>
          </p:cNvPicPr>
          <p:nvPr/>
        </p:nvPicPr>
        <p:blipFill>
          <a:blip r:embed="rId4" cstate="print"/>
          <a:srcRect/>
          <a:stretch>
            <a:fillRect/>
          </a:stretch>
        </p:blipFill>
        <p:spPr bwMode="auto">
          <a:xfrm>
            <a:off x="4139391" y="3701351"/>
            <a:ext cx="1021714" cy="921449"/>
          </a:xfrm>
          <a:prstGeom prst="rect">
            <a:avLst/>
          </a:prstGeom>
          <a:noFill/>
          <a:ln w="9525">
            <a:noFill/>
            <a:miter lim="800000"/>
            <a:headEnd/>
            <a:tailEnd/>
          </a:ln>
        </p:spPr>
      </p:pic>
      <p:pic>
        <p:nvPicPr>
          <p:cNvPr id="8" name="Рисунок 78" descr="ДД ТЦ (1-1).jpg"/>
          <p:cNvPicPr>
            <a:picLocks noChangeAspect="1"/>
          </p:cNvPicPr>
          <p:nvPr/>
        </p:nvPicPr>
        <p:blipFill>
          <a:blip r:embed="rId5" cstate="print"/>
          <a:srcRect/>
          <a:stretch>
            <a:fillRect/>
          </a:stretch>
        </p:blipFill>
        <p:spPr bwMode="auto">
          <a:xfrm rot="16200000" flipH="1" flipV="1">
            <a:off x="4607030" y="4720080"/>
            <a:ext cx="295753" cy="812396"/>
          </a:xfrm>
          <a:prstGeom prst="rect">
            <a:avLst/>
          </a:prstGeom>
          <a:noFill/>
          <a:ln w="9525">
            <a:noFill/>
            <a:miter lim="800000"/>
            <a:headEnd/>
            <a:tailEnd/>
          </a:ln>
        </p:spPr>
      </p:pic>
      <p:pic>
        <p:nvPicPr>
          <p:cNvPr id="9" name="Рисунок 151" descr="ИПЛЭ обр для пр.bmp"/>
          <p:cNvPicPr>
            <a:picLocks noChangeAspect="1"/>
          </p:cNvPicPr>
          <p:nvPr/>
        </p:nvPicPr>
        <p:blipFill>
          <a:blip r:embed="rId6" cstate="print"/>
          <a:srcRect t="4489" r="59686" b="29666"/>
          <a:stretch>
            <a:fillRect/>
          </a:stretch>
        </p:blipFill>
        <p:spPr bwMode="auto">
          <a:xfrm>
            <a:off x="4708644" y="5641959"/>
            <a:ext cx="904922" cy="80231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Система автоматического управления торможением поезда  САУТ-ЦМ-485  </a:t>
            </a:r>
            <a:r>
              <a:rPr lang="ru-RU" sz="2400" dirty="0">
                <a:latin typeface="Calibri" pitchFamily="34" charset="0"/>
              </a:rPr>
              <a:t>Локомотивные устройства САУТ</a:t>
            </a:r>
            <a:endParaRPr lang="ru-RU" dirty="0"/>
          </a:p>
        </p:txBody>
      </p:sp>
      <p:sp>
        <p:nvSpPr>
          <p:cNvPr id="3" name="Содержимое 2"/>
          <p:cNvSpPr>
            <a:spLocks noGrp="1"/>
          </p:cNvSpPr>
          <p:nvPr>
            <p:ph idx="1"/>
          </p:nvPr>
        </p:nvSpPr>
        <p:spPr>
          <a:xfrm>
            <a:off x="407989" y="2679701"/>
            <a:ext cx="3910012" cy="3117812"/>
          </a:xfrm>
        </p:spPr>
        <p:txBody>
          <a:bodyPr/>
          <a:lstStyle/>
          <a:p>
            <a:pPr marL="0" indent="0">
              <a:buNone/>
            </a:pPr>
            <a:r>
              <a:rPr lang="ru-RU" sz="1400" dirty="0"/>
              <a:t>БС-ДПС  Блок связи осуществляет непрерывный контроль исправности каждого канала датчика при движении поезда  с индикацией отказа каждого канала обоих датчиков. Информация об отказах датчиков, зафиксированная во время движения локомотива, сохраняется после выключения питания датчиков и сбрасывается принудительно обслуживающим персоналом после устранения неисправности.</a:t>
            </a:r>
          </a:p>
          <a:p>
            <a:pPr>
              <a:buNone/>
            </a:pPr>
            <a:endParaRPr lang="ru-RU" sz="1400" dirty="0"/>
          </a:p>
          <a:p>
            <a:pPr>
              <a:buNone/>
            </a:pPr>
            <a:endParaRPr lang="ru-RU" sz="1400" dirty="0"/>
          </a:p>
          <a:p>
            <a:pPr>
              <a:buNone/>
            </a:pPr>
            <a:endParaRPr lang="ru-RU" sz="1400" dirty="0"/>
          </a:p>
          <a:p>
            <a:pPr>
              <a:buNone/>
            </a:pPr>
            <a:endParaRPr lang="ru-RU" sz="1400" dirty="0"/>
          </a:p>
        </p:txBody>
      </p:sp>
      <p:grpSp>
        <p:nvGrpSpPr>
          <p:cNvPr id="35" name="Группа 34"/>
          <p:cNvGrpSpPr/>
          <p:nvPr/>
        </p:nvGrpSpPr>
        <p:grpSpPr>
          <a:xfrm>
            <a:off x="5360652" y="3647684"/>
            <a:ext cx="2782389" cy="2566077"/>
            <a:chOff x="6033752" y="3812784"/>
            <a:chExt cx="2782389" cy="2566077"/>
          </a:xfrm>
        </p:grpSpPr>
        <p:sp>
          <p:nvSpPr>
            <p:cNvPr id="4" name="Line 43"/>
            <p:cNvSpPr>
              <a:spLocks noChangeShapeType="1"/>
            </p:cNvSpPr>
            <p:nvPr/>
          </p:nvSpPr>
          <p:spPr bwMode="auto">
            <a:xfrm>
              <a:off x="6632575" y="5357069"/>
              <a:ext cx="252413" cy="0"/>
            </a:xfrm>
            <a:prstGeom prst="line">
              <a:avLst/>
            </a:prstGeom>
            <a:noFill/>
            <a:ln w="28575">
              <a:solidFill>
                <a:srgbClr val="EF692D"/>
              </a:solidFill>
              <a:round/>
              <a:headEnd/>
              <a:tailEnd type="stealth" w="lg" len="lg"/>
            </a:ln>
          </p:spPr>
          <p:txBody>
            <a:bodyPr/>
            <a:lstStyle/>
            <a:p>
              <a:endParaRPr lang="ru-RU" dirty="0"/>
            </a:p>
          </p:txBody>
        </p:sp>
        <p:grpSp>
          <p:nvGrpSpPr>
            <p:cNvPr id="6" name="Группа 176"/>
            <p:cNvGrpSpPr/>
            <p:nvPr/>
          </p:nvGrpSpPr>
          <p:grpSpPr>
            <a:xfrm>
              <a:off x="7345682" y="3812784"/>
              <a:ext cx="1470459" cy="1080259"/>
              <a:chOff x="7345682" y="3539368"/>
              <a:chExt cx="1470459" cy="1183200"/>
            </a:xfrm>
          </p:grpSpPr>
          <p:grpSp>
            <p:nvGrpSpPr>
              <p:cNvPr id="7" name="Группа 161"/>
              <p:cNvGrpSpPr>
                <a:grpSpLocks/>
              </p:cNvGrpSpPr>
              <p:nvPr/>
            </p:nvGrpSpPr>
            <p:grpSpPr bwMode="auto">
              <a:xfrm>
                <a:off x="7345682" y="3539368"/>
                <a:ext cx="1470459" cy="1183200"/>
                <a:chOff x="6127016" y="4279539"/>
                <a:chExt cx="1550605" cy="1233474"/>
              </a:xfrm>
            </p:grpSpPr>
            <p:pic>
              <p:nvPicPr>
                <p:cNvPr id="14" name="Рисунок 162" descr="БС-ДПС обр для презентаций.bmp"/>
                <p:cNvPicPr>
                  <a:picLocks noChangeAspect="1"/>
                </p:cNvPicPr>
                <p:nvPr/>
              </p:nvPicPr>
              <p:blipFill>
                <a:blip r:embed="rId2" cstate="print"/>
                <a:srcRect l="-2206"/>
                <a:stretch>
                  <a:fillRect/>
                </a:stretch>
              </p:blipFill>
              <p:spPr bwMode="auto">
                <a:xfrm>
                  <a:off x="6127016" y="4279539"/>
                  <a:ext cx="1465108" cy="1233474"/>
                </a:xfrm>
                <a:prstGeom prst="rect">
                  <a:avLst/>
                </a:prstGeom>
                <a:noFill/>
                <a:ln w="9525">
                  <a:noFill/>
                  <a:miter lim="800000"/>
                  <a:headEnd/>
                  <a:tailEnd/>
                </a:ln>
              </p:spPr>
            </p:pic>
            <p:sp>
              <p:nvSpPr>
                <p:cNvPr id="15" name="Text Box 48"/>
                <p:cNvSpPr txBox="1">
                  <a:spLocks noChangeArrowheads="1"/>
                </p:cNvSpPr>
                <p:nvPr/>
              </p:nvSpPr>
              <p:spPr bwMode="auto">
                <a:xfrm>
                  <a:off x="6733905" y="4716438"/>
                  <a:ext cx="943716" cy="215250"/>
                </a:xfrm>
                <a:prstGeom prst="rect">
                  <a:avLst/>
                </a:prstGeom>
                <a:noFill/>
                <a:ln w="12700" algn="ctr">
                  <a:noFill/>
                  <a:miter lim="800000"/>
                  <a:headEnd/>
                  <a:tailEnd/>
                </a:ln>
              </p:spPr>
              <p:txBody>
                <a:bodyPr lIns="18000" tIns="10800" rIns="18000" bIns="10800">
                  <a:spAutoFit/>
                </a:bodyPr>
                <a:lstStyle/>
                <a:p>
                  <a:pPr algn="ctr">
                    <a:spcBef>
                      <a:spcPct val="50000"/>
                    </a:spcBef>
                  </a:pPr>
                  <a:r>
                    <a:rPr lang="ru-RU" sz="1200" dirty="0">
                      <a:latin typeface="Calibri" pitchFamily="34" charset="0"/>
                    </a:rPr>
                    <a:t>БС-ДПС</a:t>
                  </a:r>
                </a:p>
              </p:txBody>
            </p:sp>
          </p:grpSp>
          <p:grpSp>
            <p:nvGrpSpPr>
              <p:cNvPr id="8" name="Группа 175"/>
              <p:cNvGrpSpPr/>
              <p:nvPr/>
            </p:nvGrpSpPr>
            <p:grpSpPr>
              <a:xfrm>
                <a:off x="7644836" y="4528296"/>
                <a:ext cx="1116233" cy="178783"/>
                <a:chOff x="7644836" y="4528296"/>
                <a:chExt cx="1116233" cy="178783"/>
              </a:xfrm>
            </p:grpSpPr>
            <p:sp>
              <p:nvSpPr>
                <p:cNvPr id="9" name="Прямоугольник 169"/>
                <p:cNvSpPr/>
                <p:nvPr/>
              </p:nvSpPr>
              <p:spPr>
                <a:xfrm>
                  <a:off x="8042551" y="4598105"/>
                  <a:ext cx="135466" cy="10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170"/>
                <p:cNvSpPr/>
                <p:nvPr/>
              </p:nvSpPr>
              <p:spPr>
                <a:xfrm>
                  <a:off x="7827225" y="4572541"/>
                  <a:ext cx="135466" cy="10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Прямоугольник 171"/>
                <p:cNvSpPr/>
                <p:nvPr/>
              </p:nvSpPr>
              <p:spPr>
                <a:xfrm>
                  <a:off x="7644836" y="4605479"/>
                  <a:ext cx="135466" cy="10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Прямоугольник 11"/>
                <p:cNvSpPr/>
                <p:nvPr/>
              </p:nvSpPr>
              <p:spPr>
                <a:xfrm>
                  <a:off x="8362591" y="4528296"/>
                  <a:ext cx="135466" cy="10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3" name="Прямоугольник 12"/>
                <p:cNvSpPr/>
                <p:nvPr/>
              </p:nvSpPr>
              <p:spPr>
                <a:xfrm>
                  <a:off x="8625603" y="4528296"/>
                  <a:ext cx="135466" cy="10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grpSp>
          <p:nvGrpSpPr>
            <p:cNvPr id="17" name="Группа 196"/>
            <p:cNvGrpSpPr/>
            <p:nvPr/>
          </p:nvGrpSpPr>
          <p:grpSpPr>
            <a:xfrm>
              <a:off x="6033752" y="5240800"/>
              <a:ext cx="904922" cy="802318"/>
              <a:chOff x="5914736" y="4561608"/>
              <a:chExt cx="1023938" cy="939800"/>
            </a:xfrm>
          </p:grpSpPr>
          <p:pic>
            <p:nvPicPr>
              <p:cNvPr id="18" name="Рисунок 151" descr="ИПЛЭ обр для пр.bmp"/>
              <p:cNvPicPr>
                <a:picLocks noChangeAspect="1"/>
              </p:cNvPicPr>
              <p:nvPr/>
            </p:nvPicPr>
            <p:blipFill>
              <a:blip r:embed="rId3" cstate="print"/>
              <a:srcRect t="4489" r="59686" b="29666"/>
              <a:stretch>
                <a:fillRect/>
              </a:stretch>
            </p:blipFill>
            <p:spPr bwMode="auto">
              <a:xfrm>
                <a:off x="5914736" y="4561608"/>
                <a:ext cx="1023938" cy="939800"/>
              </a:xfrm>
              <a:prstGeom prst="rect">
                <a:avLst/>
              </a:prstGeom>
              <a:noFill/>
              <a:ln w="9525">
                <a:noFill/>
                <a:miter lim="800000"/>
                <a:headEnd/>
                <a:tailEnd/>
              </a:ln>
            </p:spPr>
          </p:pic>
          <p:sp>
            <p:nvSpPr>
              <p:cNvPr id="19" name="Прямоугольник 18"/>
              <p:cNvSpPr/>
              <p:nvPr/>
            </p:nvSpPr>
            <p:spPr>
              <a:xfrm>
                <a:off x="6124350" y="4752237"/>
                <a:ext cx="203200" cy="1862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Прямоугольник 19"/>
              <p:cNvSpPr/>
              <p:nvPr/>
            </p:nvSpPr>
            <p:spPr>
              <a:xfrm>
                <a:off x="6234225" y="4708967"/>
                <a:ext cx="203200" cy="1862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cxnSp>
          <p:nvCxnSpPr>
            <p:cNvPr id="21" name="AutoShape 42"/>
            <p:cNvCxnSpPr>
              <a:cxnSpLocks noChangeShapeType="1"/>
              <a:stCxn id="19" idx="0"/>
            </p:cNvCxnSpPr>
            <p:nvPr/>
          </p:nvCxnSpPr>
          <p:spPr bwMode="auto">
            <a:xfrm rot="16200000" flipV="1">
              <a:off x="6057684" y="5152433"/>
              <a:ext cx="275997" cy="226220"/>
            </a:xfrm>
            <a:prstGeom prst="bentConnector3">
              <a:avLst>
                <a:gd name="adj1" fmla="val 50000"/>
              </a:avLst>
            </a:prstGeom>
            <a:noFill/>
            <a:ln w="19050">
              <a:solidFill>
                <a:schemeClr val="tx1"/>
              </a:solidFill>
              <a:miter lim="800000"/>
              <a:headEnd/>
              <a:tailEnd type="triangle" w="med" len="med"/>
            </a:ln>
          </p:spPr>
        </p:cxnSp>
        <p:sp>
          <p:nvSpPr>
            <p:cNvPr id="22" name="Text Box 31"/>
            <p:cNvSpPr txBox="1">
              <a:spLocks noChangeArrowheads="1"/>
            </p:cNvSpPr>
            <p:nvPr/>
          </p:nvSpPr>
          <p:spPr bwMode="auto">
            <a:xfrm>
              <a:off x="6269920" y="4908513"/>
              <a:ext cx="381000" cy="172476"/>
            </a:xfrm>
            <a:prstGeom prst="rect">
              <a:avLst/>
            </a:prstGeom>
            <a:noFill/>
            <a:ln w="9525">
              <a:noFill/>
              <a:miter lim="800000"/>
              <a:headEnd/>
              <a:tailEnd/>
            </a:ln>
          </p:spPr>
          <p:txBody>
            <a:bodyPr lIns="0" tIns="0" rIns="0" bIns="0">
              <a:spAutoFit/>
            </a:bodyPr>
            <a:lstStyle/>
            <a:p>
              <a:pPr>
                <a:spcBef>
                  <a:spcPct val="50000"/>
                </a:spcBef>
              </a:pPr>
              <a:r>
                <a:rPr lang="ru-RU" sz="1200" dirty="0">
                  <a:latin typeface="Calibri" pitchFamily="34" charset="0"/>
                </a:rPr>
                <a:t>+50В</a:t>
              </a:r>
            </a:p>
          </p:txBody>
        </p:sp>
        <p:cxnSp>
          <p:nvCxnSpPr>
            <p:cNvPr id="23" name="AutoShape 42"/>
            <p:cNvCxnSpPr>
              <a:cxnSpLocks noChangeShapeType="1"/>
              <a:stCxn id="20" idx="0"/>
            </p:cNvCxnSpPr>
            <p:nvPr/>
          </p:nvCxnSpPr>
          <p:spPr bwMode="auto">
            <a:xfrm rot="5400000" flipH="1" flipV="1">
              <a:off x="7010874" y="4267193"/>
              <a:ext cx="494433" cy="1704387"/>
            </a:xfrm>
            <a:prstGeom prst="bentConnector3">
              <a:avLst>
                <a:gd name="adj1" fmla="val 50000"/>
              </a:avLst>
            </a:prstGeom>
            <a:noFill/>
            <a:ln w="19050">
              <a:solidFill>
                <a:schemeClr val="tx1"/>
              </a:solidFill>
              <a:miter lim="800000"/>
              <a:headEnd/>
              <a:tailEnd type="triangle" w="med" len="med"/>
            </a:ln>
          </p:spPr>
        </p:cxnSp>
        <p:grpSp>
          <p:nvGrpSpPr>
            <p:cNvPr id="24" name="Группа 333"/>
            <p:cNvGrpSpPr/>
            <p:nvPr/>
          </p:nvGrpSpPr>
          <p:grpSpPr>
            <a:xfrm>
              <a:off x="7068043" y="5697218"/>
              <a:ext cx="831827" cy="681643"/>
              <a:chOff x="7068043" y="5603375"/>
              <a:chExt cx="831827" cy="746599"/>
            </a:xfrm>
          </p:grpSpPr>
          <p:pic>
            <p:nvPicPr>
              <p:cNvPr id="25" name="Рисунок 24" descr="ДПС-У на ВЛ11 обр сгл.jpg"/>
              <p:cNvPicPr>
                <a:picLocks noChangeAspect="1"/>
              </p:cNvPicPr>
              <p:nvPr/>
            </p:nvPicPr>
            <p:blipFill>
              <a:blip r:embed="rId4" cstate="print"/>
              <a:stretch>
                <a:fillRect/>
              </a:stretch>
            </p:blipFill>
            <p:spPr>
              <a:xfrm>
                <a:off x="7068043" y="5603375"/>
                <a:ext cx="831827" cy="746599"/>
              </a:xfrm>
              <a:prstGeom prst="rect">
                <a:avLst/>
              </a:prstGeom>
            </p:spPr>
          </p:pic>
          <p:sp>
            <p:nvSpPr>
              <p:cNvPr id="26" name="Прямоугольник 25"/>
              <p:cNvSpPr/>
              <p:nvPr/>
            </p:nvSpPr>
            <p:spPr>
              <a:xfrm>
                <a:off x="7630790" y="6002942"/>
                <a:ext cx="72828" cy="728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27" name="Группа 332"/>
            <p:cNvGrpSpPr/>
            <p:nvPr/>
          </p:nvGrpSpPr>
          <p:grpSpPr>
            <a:xfrm>
              <a:off x="7965807" y="5697218"/>
              <a:ext cx="831827" cy="681643"/>
              <a:chOff x="7965807" y="5603375"/>
              <a:chExt cx="831827" cy="746599"/>
            </a:xfrm>
          </p:grpSpPr>
          <p:pic>
            <p:nvPicPr>
              <p:cNvPr id="28" name="Рисунок 27" descr="ДПС-У на ВЛ11 обр сгл.jpg"/>
              <p:cNvPicPr>
                <a:picLocks noChangeAspect="1"/>
              </p:cNvPicPr>
              <p:nvPr/>
            </p:nvPicPr>
            <p:blipFill>
              <a:blip r:embed="rId4" cstate="print"/>
              <a:stretch>
                <a:fillRect/>
              </a:stretch>
            </p:blipFill>
            <p:spPr>
              <a:xfrm>
                <a:off x="7965807" y="5603375"/>
                <a:ext cx="831827" cy="746599"/>
              </a:xfrm>
              <a:prstGeom prst="rect">
                <a:avLst/>
              </a:prstGeom>
            </p:spPr>
          </p:pic>
          <p:sp>
            <p:nvSpPr>
              <p:cNvPr id="29" name="Прямоугольник 28"/>
              <p:cNvSpPr/>
              <p:nvPr/>
            </p:nvSpPr>
            <p:spPr>
              <a:xfrm>
                <a:off x="8527654" y="6002942"/>
                <a:ext cx="72828" cy="728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cxnSp>
          <p:nvCxnSpPr>
            <p:cNvPr id="30" name="Соединительная линия уступом 269"/>
            <p:cNvCxnSpPr>
              <a:cxnSpLocks noChangeShapeType="1"/>
              <a:stCxn id="29" idx="3"/>
            </p:cNvCxnSpPr>
            <p:nvPr/>
          </p:nvCxnSpPr>
          <p:spPr bwMode="auto">
            <a:xfrm flipH="1" flipV="1">
              <a:off x="7894958" y="4848829"/>
              <a:ext cx="705524" cy="1246439"/>
            </a:xfrm>
            <a:prstGeom prst="bentConnector4">
              <a:avLst>
                <a:gd name="adj1" fmla="val -32401"/>
                <a:gd name="adj2" fmla="val 51334"/>
              </a:avLst>
            </a:prstGeom>
            <a:noFill/>
            <a:ln w="19050">
              <a:solidFill>
                <a:schemeClr val="tx1"/>
              </a:solidFill>
              <a:round/>
              <a:headEnd/>
              <a:tailEnd type="triangle" w="med" len="med"/>
            </a:ln>
          </p:spPr>
        </p:cxnSp>
        <p:cxnSp>
          <p:nvCxnSpPr>
            <p:cNvPr id="31" name="Соединительная линия уступом 269"/>
            <p:cNvCxnSpPr>
              <a:cxnSpLocks noChangeShapeType="1"/>
              <a:stCxn id="26" idx="3"/>
            </p:cNvCxnSpPr>
            <p:nvPr/>
          </p:nvCxnSpPr>
          <p:spPr bwMode="auto">
            <a:xfrm flipV="1">
              <a:off x="7703618" y="4848829"/>
              <a:ext cx="191340" cy="1246439"/>
            </a:xfrm>
            <a:prstGeom prst="bentConnector2">
              <a:avLst/>
            </a:prstGeom>
            <a:noFill/>
            <a:ln w="19050">
              <a:solidFill>
                <a:schemeClr val="tx1"/>
              </a:solidFill>
              <a:round/>
              <a:headEnd/>
              <a:tailEnd type="triangle" w="med" len="med"/>
            </a:ln>
          </p:spPr>
        </p:cxnSp>
        <p:sp>
          <p:nvSpPr>
            <p:cNvPr id="32" name="Text Box 48"/>
            <p:cNvSpPr txBox="1">
              <a:spLocks noChangeArrowheads="1"/>
            </p:cNvSpPr>
            <p:nvPr/>
          </p:nvSpPr>
          <p:spPr bwMode="auto">
            <a:xfrm>
              <a:off x="7273636" y="5548698"/>
              <a:ext cx="486601" cy="188513"/>
            </a:xfrm>
            <a:prstGeom prst="rect">
              <a:avLst/>
            </a:prstGeom>
            <a:noFill/>
            <a:ln w="12700" algn="ctr">
              <a:noFill/>
              <a:miter lim="800000"/>
              <a:headEnd/>
              <a:tailEnd/>
            </a:ln>
          </p:spPr>
          <p:txBody>
            <a:bodyPr wrap="square" lIns="18000" tIns="10800" rIns="18000" bIns="10800">
              <a:spAutoFit/>
            </a:bodyPr>
            <a:lstStyle/>
            <a:p>
              <a:pPr algn="ctr">
                <a:spcBef>
                  <a:spcPct val="50000"/>
                </a:spcBef>
              </a:pPr>
              <a:r>
                <a:rPr lang="ru-RU" sz="1200" dirty="0">
                  <a:latin typeface="Calibri" pitchFamily="34" charset="0"/>
                </a:rPr>
                <a:t>ДПС-У</a:t>
              </a:r>
            </a:p>
          </p:txBody>
        </p:sp>
        <p:sp>
          <p:nvSpPr>
            <p:cNvPr id="33" name="Text Box 48"/>
            <p:cNvSpPr txBox="1">
              <a:spLocks noChangeArrowheads="1"/>
            </p:cNvSpPr>
            <p:nvPr/>
          </p:nvSpPr>
          <p:spPr bwMode="auto">
            <a:xfrm>
              <a:off x="8174181" y="5548698"/>
              <a:ext cx="486601" cy="188513"/>
            </a:xfrm>
            <a:prstGeom prst="rect">
              <a:avLst/>
            </a:prstGeom>
            <a:noFill/>
            <a:ln w="12700" algn="ctr">
              <a:noFill/>
              <a:miter lim="800000"/>
              <a:headEnd/>
              <a:tailEnd/>
            </a:ln>
          </p:spPr>
          <p:txBody>
            <a:bodyPr wrap="square" lIns="18000" tIns="10800" rIns="18000" bIns="10800">
              <a:spAutoFit/>
            </a:bodyPr>
            <a:lstStyle/>
            <a:p>
              <a:pPr algn="ctr">
                <a:spcBef>
                  <a:spcPct val="50000"/>
                </a:spcBef>
              </a:pPr>
              <a:r>
                <a:rPr lang="ru-RU" sz="1200" dirty="0">
                  <a:latin typeface="Calibri" pitchFamily="34" charset="0"/>
                </a:rPr>
                <a:t>ДПС-У</a:t>
              </a:r>
            </a:p>
          </p:txBody>
        </p:sp>
        <p:sp>
          <p:nvSpPr>
            <p:cNvPr id="34" name="Text Box 37"/>
            <p:cNvSpPr txBox="1">
              <a:spLocks noChangeArrowheads="1"/>
            </p:cNvSpPr>
            <p:nvPr/>
          </p:nvSpPr>
          <p:spPr bwMode="auto">
            <a:xfrm>
              <a:off x="6223027" y="5577379"/>
              <a:ext cx="496427" cy="168600"/>
            </a:xfrm>
            <a:prstGeom prst="rect">
              <a:avLst/>
            </a:prstGeom>
            <a:solidFill>
              <a:schemeClr val="bg1"/>
            </a:solidFill>
            <a:ln w="9525">
              <a:noFill/>
              <a:miter lim="800000"/>
              <a:headEnd/>
              <a:tailEnd/>
            </a:ln>
          </p:spPr>
          <p:txBody>
            <a:bodyPr wrap="square" lIns="0" tIns="0" rIns="0" bIns="0" anchor="ctr">
              <a:spAutoFit/>
            </a:bodyPr>
            <a:lstStyle/>
            <a:p>
              <a:pPr algn="ctr">
                <a:spcBef>
                  <a:spcPct val="50000"/>
                </a:spcBef>
              </a:pPr>
              <a:r>
                <a:rPr lang="ru-RU" sz="1200" dirty="0">
                  <a:latin typeface="Calibri" pitchFamily="34" charset="0"/>
                </a:rPr>
                <a:t>ИП-ЛЭ</a:t>
              </a:r>
            </a:p>
          </p:txBody>
        </p:sp>
      </p:grpSp>
      <p:grpSp>
        <p:nvGrpSpPr>
          <p:cNvPr id="36" name="Группа 238"/>
          <p:cNvGrpSpPr/>
          <p:nvPr/>
        </p:nvGrpSpPr>
        <p:grpSpPr>
          <a:xfrm>
            <a:off x="6600536" y="2397268"/>
            <a:ext cx="1588240" cy="932244"/>
            <a:chOff x="3186538" y="3550919"/>
            <a:chExt cx="1588240" cy="1021080"/>
          </a:xfrm>
        </p:grpSpPr>
        <p:grpSp>
          <p:nvGrpSpPr>
            <p:cNvPr id="37" name="Группа 135"/>
            <p:cNvGrpSpPr>
              <a:grpSpLocks/>
            </p:cNvGrpSpPr>
            <p:nvPr/>
          </p:nvGrpSpPr>
          <p:grpSpPr bwMode="auto">
            <a:xfrm>
              <a:off x="3186538" y="3550919"/>
              <a:ext cx="1512701" cy="1021080"/>
              <a:chOff x="1792040" y="1738395"/>
              <a:chExt cx="1453219" cy="1051203"/>
            </a:xfrm>
          </p:grpSpPr>
          <p:pic>
            <p:nvPicPr>
              <p:cNvPr id="54" name="Рисунок 112" descr="БЭК2для презентаций.jpg"/>
              <p:cNvPicPr>
                <a:picLocks noChangeAspect="1"/>
              </p:cNvPicPr>
              <p:nvPr/>
            </p:nvPicPr>
            <p:blipFill>
              <a:blip r:embed="rId5" cstate="print"/>
              <a:srcRect/>
              <a:stretch>
                <a:fillRect/>
              </a:stretch>
            </p:blipFill>
            <p:spPr bwMode="auto">
              <a:xfrm>
                <a:off x="1792040" y="1738395"/>
                <a:ext cx="1453219" cy="1051203"/>
              </a:xfrm>
              <a:prstGeom prst="rect">
                <a:avLst/>
              </a:prstGeom>
              <a:noFill/>
              <a:ln w="9525">
                <a:noFill/>
                <a:miter lim="800000"/>
                <a:headEnd/>
                <a:tailEnd/>
              </a:ln>
            </p:spPr>
          </p:pic>
          <p:sp>
            <p:nvSpPr>
              <p:cNvPr id="55" name="Text Box 67"/>
              <p:cNvSpPr txBox="1">
                <a:spLocks noChangeArrowheads="1"/>
              </p:cNvSpPr>
              <p:nvPr/>
            </p:nvSpPr>
            <p:spPr bwMode="auto">
              <a:xfrm>
                <a:off x="2213431" y="2028378"/>
                <a:ext cx="647370" cy="348542"/>
              </a:xfrm>
              <a:prstGeom prst="rect">
                <a:avLst/>
              </a:prstGeom>
              <a:noFill/>
              <a:ln w="12700" algn="ctr">
                <a:noFill/>
                <a:miter lim="800000"/>
                <a:headEnd/>
                <a:tailEnd/>
              </a:ln>
            </p:spPr>
            <p:txBody>
              <a:bodyPr wrap="square">
                <a:spAutoFit/>
              </a:bodyPr>
              <a:lstStyle/>
              <a:p>
                <a:pPr algn="ctr">
                  <a:spcBef>
                    <a:spcPct val="50000"/>
                  </a:spcBef>
                </a:pPr>
                <a:r>
                  <a:rPr lang="ru-RU" sz="1600" dirty="0">
                    <a:latin typeface="Calibri" pitchFamily="34" charset="0"/>
                  </a:rPr>
                  <a:t>БЭК2</a:t>
                </a:r>
              </a:p>
            </p:txBody>
          </p:sp>
        </p:grpSp>
        <p:grpSp>
          <p:nvGrpSpPr>
            <p:cNvPr id="38" name="Группа 237"/>
            <p:cNvGrpSpPr/>
            <p:nvPr/>
          </p:nvGrpSpPr>
          <p:grpSpPr>
            <a:xfrm>
              <a:off x="3330997" y="4412396"/>
              <a:ext cx="499456" cy="91961"/>
              <a:chOff x="3330997" y="4412396"/>
              <a:chExt cx="499456" cy="91961"/>
            </a:xfrm>
            <a:noFill/>
          </p:grpSpPr>
          <p:sp>
            <p:nvSpPr>
              <p:cNvPr id="47" name="Прямоугольник 46"/>
              <p:cNvSpPr/>
              <p:nvPr/>
            </p:nvSpPr>
            <p:spPr>
              <a:xfrm>
                <a:off x="3462083"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8" name="Прямоугольник 47"/>
              <p:cNvSpPr/>
              <p:nvPr/>
            </p:nvSpPr>
            <p:spPr>
              <a:xfrm>
                <a:off x="3532576"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9" name="Прямоугольник 48"/>
              <p:cNvSpPr/>
              <p:nvPr/>
            </p:nvSpPr>
            <p:spPr>
              <a:xfrm>
                <a:off x="3603069"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0" name="Прямоугольник 49"/>
              <p:cNvSpPr/>
              <p:nvPr/>
            </p:nvSpPr>
            <p:spPr>
              <a:xfrm>
                <a:off x="3673562"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1" name="Прямоугольник 50"/>
              <p:cNvSpPr/>
              <p:nvPr/>
            </p:nvSpPr>
            <p:spPr>
              <a:xfrm>
                <a:off x="3744053"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2" name="Прямоугольник 51"/>
              <p:cNvSpPr/>
              <p:nvPr/>
            </p:nvSpPr>
            <p:spPr>
              <a:xfrm>
                <a:off x="3399682" y="4412396"/>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3" name="Прямоугольник 52"/>
              <p:cNvSpPr/>
              <p:nvPr/>
            </p:nvSpPr>
            <p:spPr>
              <a:xfrm>
                <a:off x="3330997" y="4417905"/>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39" name="Группа 236"/>
            <p:cNvGrpSpPr/>
            <p:nvPr/>
          </p:nvGrpSpPr>
          <p:grpSpPr>
            <a:xfrm>
              <a:off x="3952842" y="4351233"/>
              <a:ext cx="404596" cy="157580"/>
              <a:chOff x="3952842" y="4351233"/>
              <a:chExt cx="404596" cy="157580"/>
            </a:xfrm>
            <a:noFill/>
          </p:grpSpPr>
          <p:sp>
            <p:nvSpPr>
              <p:cNvPr id="41" name="Прямоугольник 40"/>
              <p:cNvSpPr/>
              <p:nvPr/>
            </p:nvSpPr>
            <p:spPr>
              <a:xfrm>
                <a:off x="4090525" y="4409071"/>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2" name="Прямоугольник 41"/>
              <p:cNvSpPr/>
              <p:nvPr/>
            </p:nvSpPr>
            <p:spPr>
              <a:xfrm>
                <a:off x="4154368" y="4409071"/>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3" name="Прямоугольник 42"/>
              <p:cNvSpPr/>
              <p:nvPr/>
            </p:nvSpPr>
            <p:spPr>
              <a:xfrm>
                <a:off x="4099780" y="4351233"/>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4" name="Прямоугольник 43"/>
              <p:cNvSpPr/>
              <p:nvPr/>
            </p:nvSpPr>
            <p:spPr>
              <a:xfrm>
                <a:off x="4271038" y="4356741"/>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5" name="Прямоугольник 44"/>
              <p:cNvSpPr/>
              <p:nvPr/>
            </p:nvSpPr>
            <p:spPr>
              <a:xfrm>
                <a:off x="4026682" y="4409071"/>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6" name="Прямоугольник 45"/>
              <p:cNvSpPr/>
              <p:nvPr/>
            </p:nvSpPr>
            <p:spPr>
              <a:xfrm>
                <a:off x="3952842" y="4422361"/>
                <a:ext cx="86400" cy="8645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40" name="Прямоугольник 39"/>
            <p:cNvSpPr/>
            <p:nvPr/>
          </p:nvSpPr>
          <p:spPr>
            <a:xfrm>
              <a:off x="4688378" y="4369170"/>
              <a:ext cx="86400" cy="86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cxnSp>
        <p:nvCxnSpPr>
          <p:cNvPr id="57" name="Прямая со стрелкой 56"/>
          <p:cNvCxnSpPr/>
          <p:nvPr/>
        </p:nvCxnSpPr>
        <p:spPr>
          <a:xfrm rot="5400000" flipH="1" flipV="1">
            <a:off x="7249596" y="3537609"/>
            <a:ext cx="493188" cy="794"/>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grpSp>
        <p:nvGrpSpPr>
          <p:cNvPr id="61" name="Группа 60"/>
          <p:cNvGrpSpPr/>
          <p:nvPr/>
        </p:nvGrpSpPr>
        <p:grpSpPr>
          <a:xfrm>
            <a:off x="4313238" y="1673369"/>
            <a:ext cx="1898650" cy="665162"/>
            <a:chOff x="6767925" y="5310630"/>
            <a:chExt cx="1898650" cy="665162"/>
          </a:xfrm>
        </p:grpSpPr>
        <p:pic>
          <p:nvPicPr>
            <p:cNvPr id="62" name="Рисунок 79" descr="ВЛ11к пульт у ПМ_ _.bmp"/>
            <p:cNvPicPr>
              <a:picLocks noChangeAspect="1"/>
            </p:cNvPicPr>
            <p:nvPr/>
          </p:nvPicPr>
          <p:blipFill>
            <a:blip r:embed="rId6" cstate="print"/>
            <a:srcRect/>
            <a:stretch>
              <a:fillRect/>
            </a:stretch>
          </p:blipFill>
          <p:spPr bwMode="auto">
            <a:xfrm>
              <a:off x="6767925" y="5310630"/>
              <a:ext cx="1898650" cy="665162"/>
            </a:xfrm>
            <a:prstGeom prst="rect">
              <a:avLst/>
            </a:prstGeom>
            <a:noFill/>
            <a:ln w="9525">
              <a:noFill/>
              <a:miter lim="800000"/>
              <a:headEnd/>
              <a:tailEnd/>
            </a:ln>
          </p:spPr>
        </p:pic>
        <p:sp>
          <p:nvSpPr>
            <p:cNvPr id="63" name="Text Box 31"/>
            <p:cNvSpPr txBox="1">
              <a:spLocks noChangeArrowheads="1"/>
            </p:cNvSpPr>
            <p:nvPr/>
          </p:nvSpPr>
          <p:spPr bwMode="auto">
            <a:xfrm>
              <a:off x="7544213" y="5670992"/>
              <a:ext cx="193675" cy="246063"/>
            </a:xfrm>
            <a:prstGeom prst="rect">
              <a:avLst/>
            </a:prstGeom>
            <a:noFill/>
            <a:ln w="9525">
              <a:noFill/>
              <a:miter lim="800000"/>
              <a:headEnd/>
              <a:tailEnd/>
            </a:ln>
          </p:spPr>
          <p:txBody>
            <a:bodyPr lIns="0" tIns="0" rIns="0" bIns="0">
              <a:spAutoFit/>
            </a:bodyPr>
            <a:lstStyle/>
            <a:p>
              <a:pPr>
                <a:spcBef>
                  <a:spcPct val="50000"/>
                </a:spcBef>
              </a:pPr>
              <a:r>
                <a:rPr lang="ru-RU" sz="1600" i="1" dirty="0">
                  <a:solidFill>
                    <a:srgbClr val="FF0000"/>
                  </a:solidFill>
                  <a:latin typeface="Franklin Gothic Demi" pitchFamily="34" charset="0"/>
                  <a:cs typeface="Arial" charset="0"/>
                </a:rPr>
                <a:t>0</a:t>
              </a:r>
            </a:p>
          </p:txBody>
        </p:sp>
        <p:sp>
          <p:nvSpPr>
            <p:cNvPr id="64" name="Text Box 31"/>
            <p:cNvSpPr txBox="1">
              <a:spLocks noChangeArrowheads="1"/>
            </p:cNvSpPr>
            <p:nvPr/>
          </p:nvSpPr>
          <p:spPr bwMode="auto">
            <a:xfrm>
              <a:off x="8141113" y="5670992"/>
              <a:ext cx="193675" cy="246063"/>
            </a:xfrm>
            <a:prstGeom prst="rect">
              <a:avLst/>
            </a:prstGeom>
            <a:noFill/>
            <a:ln w="9525">
              <a:noFill/>
              <a:miter lim="800000"/>
              <a:headEnd/>
              <a:tailEnd/>
            </a:ln>
          </p:spPr>
          <p:txBody>
            <a:bodyPr lIns="0" tIns="0" rIns="0" bIns="0">
              <a:spAutoFit/>
            </a:bodyPr>
            <a:lstStyle/>
            <a:p>
              <a:pPr>
                <a:spcBef>
                  <a:spcPct val="50000"/>
                </a:spcBef>
              </a:pPr>
              <a:r>
                <a:rPr lang="ru-RU" sz="1600" i="1" dirty="0">
                  <a:solidFill>
                    <a:srgbClr val="FF0000"/>
                  </a:solidFill>
                  <a:latin typeface="Franklin Gothic Demi" pitchFamily="34" charset="0"/>
                  <a:cs typeface="Arial" charset="0"/>
                </a:rPr>
                <a:t>0</a:t>
              </a:r>
            </a:p>
          </p:txBody>
        </p:sp>
        <p:sp>
          <p:nvSpPr>
            <p:cNvPr id="65" name="Text Box 31"/>
            <p:cNvSpPr txBox="1">
              <a:spLocks noChangeArrowheads="1"/>
            </p:cNvSpPr>
            <p:nvPr/>
          </p:nvSpPr>
          <p:spPr bwMode="auto">
            <a:xfrm>
              <a:off x="8051507" y="5421755"/>
              <a:ext cx="283281" cy="246221"/>
            </a:xfrm>
            <a:prstGeom prst="rect">
              <a:avLst/>
            </a:prstGeom>
            <a:noFill/>
            <a:ln w="9525">
              <a:noFill/>
              <a:miter lim="800000"/>
              <a:headEnd/>
              <a:tailEnd/>
            </a:ln>
          </p:spPr>
          <p:txBody>
            <a:bodyPr wrap="square" lIns="0" tIns="0" rIns="0" bIns="0">
              <a:spAutoFit/>
            </a:bodyPr>
            <a:lstStyle/>
            <a:p>
              <a:pPr>
                <a:spcBef>
                  <a:spcPct val="50000"/>
                </a:spcBef>
              </a:pPr>
              <a:r>
                <a:rPr lang="ru-RU" sz="1600" i="1" dirty="0">
                  <a:solidFill>
                    <a:srgbClr val="07FD24"/>
                  </a:solidFill>
                  <a:latin typeface="Franklin Gothic Demi" pitchFamily="34" charset="0"/>
                  <a:cs typeface="Arial" charset="0"/>
                </a:rPr>
                <a:t>50</a:t>
              </a:r>
            </a:p>
          </p:txBody>
        </p:sp>
        <p:sp>
          <p:nvSpPr>
            <p:cNvPr id="66" name="Text Box 31"/>
            <p:cNvSpPr txBox="1">
              <a:spLocks noChangeArrowheads="1"/>
            </p:cNvSpPr>
            <p:nvPr/>
          </p:nvSpPr>
          <p:spPr bwMode="auto">
            <a:xfrm>
              <a:off x="7406100" y="5463030"/>
              <a:ext cx="401638" cy="153987"/>
            </a:xfrm>
            <a:prstGeom prst="rect">
              <a:avLst/>
            </a:prstGeom>
            <a:noFill/>
            <a:ln w="9525">
              <a:noFill/>
              <a:miter lim="800000"/>
              <a:headEnd/>
              <a:tailEnd/>
            </a:ln>
          </p:spPr>
          <p:txBody>
            <a:bodyPr lIns="0" tIns="0" rIns="0" bIns="0">
              <a:spAutoFit/>
            </a:bodyPr>
            <a:lstStyle/>
            <a:p>
              <a:pPr>
                <a:spcBef>
                  <a:spcPct val="50000"/>
                </a:spcBef>
              </a:pPr>
              <a:r>
                <a:rPr lang="ru-RU" sz="1000" i="1" dirty="0">
                  <a:solidFill>
                    <a:srgbClr val="07FD24"/>
                  </a:solidFill>
                  <a:latin typeface="Franklin Gothic Demi" pitchFamily="34" charset="0"/>
                  <a:cs typeface="Arial" charset="0"/>
                </a:rPr>
                <a:t>0,33</a:t>
              </a:r>
            </a:p>
          </p:txBody>
        </p:sp>
      </p:grpSp>
      <p:cxnSp>
        <p:nvCxnSpPr>
          <p:cNvPr id="68" name="Прямая соединительная линия 67"/>
          <p:cNvCxnSpPr>
            <a:stCxn id="52" idx="3"/>
          </p:cNvCxnSpPr>
          <p:nvPr/>
        </p:nvCxnSpPr>
        <p:spPr>
          <a:xfrm flipH="1">
            <a:off x="6046354" y="3223260"/>
            <a:ext cx="853726" cy="1"/>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0" name="Прямая соединительная линия 69"/>
          <p:cNvCxnSpPr/>
          <p:nvPr/>
        </p:nvCxnSpPr>
        <p:spPr>
          <a:xfrm rot="5400000" flipH="1" flipV="1">
            <a:off x="5612178" y="2772707"/>
            <a:ext cx="86835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72" name="Выноска со стрелкой вправо 71"/>
          <p:cNvSpPr/>
          <p:nvPr/>
        </p:nvSpPr>
        <p:spPr>
          <a:xfrm>
            <a:off x="230188" y="2667001"/>
            <a:ext cx="6370348" cy="2723841"/>
          </a:xfrm>
          <a:prstGeom prst="rightArrowCallout">
            <a:avLst/>
          </a:prstGeom>
          <a:noFill/>
          <a:ln w="28575">
            <a:solidFill>
              <a:srgbClr val="00B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Система автоматического управления торможением поезда  САУТ-ЦМ-485  </a:t>
            </a:r>
            <a:r>
              <a:rPr lang="ru-RU" sz="2400" dirty="0">
                <a:latin typeface="Calibri" pitchFamily="34" charset="0"/>
              </a:rPr>
              <a:t>Локомотивные устройства САУТ</a:t>
            </a:r>
            <a:endParaRPr lang="ru-RU" dirty="0"/>
          </a:p>
        </p:txBody>
      </p:sp>
      <p:sp>
        <p:nvSpPr>
          <p:cNvPr id="3" name="Содержимое 2"/>
          <p:cNvSpPr>
            <a:spLocks noGrp="1"/>
          </p:cNvSpPr>
          <p:nvPr>
            <p:ph idx="1"/>
          </p:nvPr>
        </p:nvSpPr>
        <p:spPr>
          <a:xfrm>
            <a:off x="184251" y="1368426"/>
            <a:ext cx="8543925" cy="637454"/>
          </a:xfrm>
        </p:spPr>
        <p:txBody>
          <a:bodyPr/>
          <a:lstStyle/>
          <a:p>
            <a:pPr marL="0" indent="0" algn="ctr">
              <a:buNone/>
            </a:pPr>
            <a:r>
              <a:rPr lang="ru-RU" sz="1400" b="1" i="1" dirty="0"/>
              <a:t>Пульт машиниста устанавливается в кабине локомотива и предназначен для индикации измеряемых и вычисляемых аппаратурой САУТ-ЦМ величин. </a:t>
            </a:r>
          </a:p>
          <a:p>
            <a:pPr>
              <a:buNone/>
            </a:pPr>
            <a:endParaRPr lang="ru-RU" sz="1400" dirty="0"/>
          </a:p>
          <a:p>
            <a:pPr>
              <a:buNone/>
            </a:pPr>
            <a:endParaRPr lang="ru-RU" sz="1400" dirty="0"/>
          </a:p>
          <a:p>
            <a:pPr>
              <a:buNone/>
            </a:pPr>
            <a:endParaRPr lang="ru-RU" sz="1400" dirty="0"/>
          </a:p>
          <a:p>
            <a:pPr>
              <a:buNone/>
            </a:pPr>
            <a:endParaRPr lang="ru-RU" sz="1400" dirty="0"/>
          </a:p>
        </p:txBody>
      </p:sp>
      <p:graphicFrame>
        <p:nvGraphicFramePr>
          <p:cNvPr id="11" name="Содержимое 11"/>
          <p:cNvGraphicFramePr>
            <a:graphicFrameLocks/>
          </p:cNvGraphicFramePr>
          <p:nvPr/>
        </p:nvGraphicFramePr>
        <p:xfrm>
          <a:off x="2644" y="2013485"/>
          <a:ext cx="9141357" cy="4451428"/>
        </p:xfrm>
        <a:graphic>
          <a:graphicData uri="http://schemas.openxmlformats.org/drawingml/2006/table">
            <a:tbl>
              <a:tblPr firstRow="1" bandRow="1">
                <a:tableStyleId>{21E4AEA4-8DFA-4A89-87EB-49C32662AFE0}</a:tableStyleId>
              </a:tblPr>
              <a:tblGrid>
                <a:gridCol w="1397298">
                  <a:extLst>
                    <a:ext uri="{9D8B030D-6E8A-4147-A177-3AD203B41FA5}">
                      <a16:colId xmlns:a16="http://schemas.microsoft.com/office/drawing/2014/main" val="20000"/>
                    </a:ext>
                  </a:extLst>
                </a:gridCol>
                <a:gridCol w="1329958">
                  <a:extLst>
                    <a:ext uri="{9D8B030D-6E8A-4147-A177-3AD203B41FA5}">
                      <a16:colId xmlns:a16="http://schemas.microsoft.com/office/drawing/2014/main" val="20001"/>
                    </a:ext>
                  </a:extLst>
                </a:gridCol>
                <a:gridCol w="6414101">
                  <a:extLst>
                    <a:ext uri="{9D8B030D-6E8A-4147-A177-3AD203B41FA5}">
                      <a16:colId xmlns:a16="http://schemas.microsoft.com/office/drawing/2014/main" val="20002"/>
                    </a:ext>
                  </a:extLst>
                </a:gridCol>
              </a:tblGrid>
              <a:tr h="397395">
                <a:tc>
                  <a:txBody>
                    <a:bodyPr/>
                    <a:lstStyle/>
                    <a:p>
                      <a:pPr algn="ctr"/>
                      <a:r>
                        <a:rPr lang="ru-RU" sz="1400" dirty="0">
                          <a:latin typeface="Calibri" pitchFamily="34" charset="0"/>
                        </a:rPr>
                        <a:t>Индикатор</a:t>
                      </a:r>
                    </a:p>
                  </a:txBody>
                  <a:tcPr/>
                </a:tc>
                <a:tc>
                  <a:txBody>
                    <a:bodyPr/>
                    <a:lstStyle/>
                    <a:p>
                      <a:r>
                        <a:rPr lang="ru-RU" sz="1400" dirty="0">
                          <a:latin typeface="Calibri" pitchFamily="34" charset="0"/>
                        </a:rPr>
                        <a:t>Цвет</a:t>
                      </a:r>
                    </a:p>
                  </a:txBody>
                  <a:tcPr/>
                </a:tc>
                <a:tc>
                  <a:txBody>
                    <a:bodyPr/>
                    <a:lstStyle/>
                    <a:p>
                      <a:r>
                        <a:rPr lang="ru-RU" sz="1400" dirty="0">
                          <a:latin typeface="Calibri" pitchFamily="34" charset="0"/>
                        </a:rPr>
                        <a:t>Примечание</a:t>
                      </a:r>
                    </a:p>
                  </a:txBody>
                  <a:tcPr/>
                </a:tc>
                <a:extLst>
                  <a:ext uri="{0D108BD9-81ED-4DB2-BD59-A6C34878D82A}">
                    <a16:rowId xmlns:a16="http://schemas.microsoft.com/office/drawing/2014/main" val="10000"/>
                  </a:ext>
                </a:extLst>
              </a:tr>
              <a:tr h="561028">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dirty="0">
                          <a:latin typeface="Calibri" pitchFamily="34" charset="0"/>
                        </a:rPr>
                        <a:t>ВКЛ</a:t>
                      </a:r>
                    </a:p>
                  </a:txBody>
                  <a:tcPr anchor="ctr"/>
                </a:tc>
                <a:tc>
                  <a:txBody>
                    <a:bodyPr/>
                    <a:lstStyle/>
                    <a:p>
                      <a:r>
                        <a:rPr lang="ru-RU" sz="1400" dirty="0">
                          <a:latin typeface="Calibri" pitchFamily="34" charset="0"/>
                        </a:rPr>
                        <a:t>Красный</a:t>
                      </a:r>
                    </a:p>
                  </a:txBody>
                  <a:tcPr/>
                </a:tc>
                <a:tc>
                  <a:txBody>
                    <a:bodyPr/>
                    <a:lstStyle/>
                    <a:p>
                      <a:r>
                        <a:rPr lang="ru-RU" sz="1400" dirty="0">
                          <a:latin typeface="Calibri" pitchFamily="34" charset="0"/>
                        </a:rPr>
                        <a:t>Питание САУТ включено, САУТ не воздействует на тормоза и цепи управления (тумблер «АЛС-САУТ» в положении «АЛС»)</a:t>
                      </a:r>
                    </a:p>
                  </a:txBody>
                  <a:tcPr/>
                </a:tc>
                <a:extLst>
                  <a:ext uri="{0D108BD9-81ED-4DB2-BD59-A6C34878D82A}">
                    <a16:rowId xmlns:a16="http://schemas.microsoft.com/office/drawing/2014/main" val="10001"/>
                  </a:ext>
                </a:extLst>
              </a:tr>
              <a:tr h="520592">
                <a:tc vMerge="1">
                  <a:txBody>
                    <a:bodyPr/>
                    <a:lstStyle/>
                    <a:p>
                      <a:endParaRPr lang="ru-RU" dirty="0"/>
                    </a:p>
                  </a:txBody>
                  <a:tcPr/>
                </a:tc>
                <a:tc>
                  <a:txBody>
                    <a:bodyPr/>
                    <a:lstStyle/>
                    <a:p>
                      <a:r>
                        <a:rPr lang="ru-RU" sz="1400" dirty="0">
                          <a:latin typeface="Calibri" pitchFamily="34" charset="0"/>
                        </a:rPr>
                        <a:t>Зелёный</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400" dirty="0">
                          <a:latin typeface="Calibri" pitchFamily="34" charset="0"/>
                        </a:rPr>
                        <a:t>Питание САУТ включено, САУТ может отключать</a:t>
                      </a:r>
                      <a:r>
                        <a:rPr lang="ru-RU" sz="1400" baseline="0" dirty="0">
                          <a:latin typeface="Calibri" pitchFamily="34" charset="0"/>
                        </a:rPr>
                        <a:t> тягу, выполнять служебное или экстренное торможение </a:t>
                      </a:r>
                      <a:r>
                        <a:rPr lang="ru-RU" sz="1400" dirty="0">
                          <a:latin typeface="Calibri" pitchFamily="34" charset="0"/>
                        </a:rPr>
                        <a:t>(тумблер «АЛС-САУТ» в положении «САУТ»</a:t>
                      </a:r>
                    </a:p>
                  </a:txBody>
                  <a:tcPr/>
                </a:tc>
                <a:extLst>
                  <a:ext uri="{0D108BD9-81ED-4DB2-BD59-A6C34878D82A}">
                    <a16:rowId xmlns:a16="http://schemas.microsoft.com/office/drawing/2014/main" val="10002"/>
                  </a:ext>
                </a:extLst>
              </a:tr>
              <a:tr h="233761">
                <a:tc>
                  <a:txBody>
                    <a:bodyPr/>
                    <a:lstStyle/>
                    <a:p>
                      <a:pPr algn="ctr"/>
                      <a:r>
                        <a:rPr lang="en-US" sz="1400" dirty="0">
                          <a:latin typeface="Calibri" pitchFamily="34" charset="0"/>
                        </a:rPr>
                        <a:t>V</a:t>
                      </a:r>
                      <a:r>
                        <a:rPr lang="ru-RU" sz="1400" dirty="0">
                          <a:latin typeface="Calibri" pitchFamily="34" charset="0"/>
                        </a:rPr>
                        <a:t>ф, км/ч</a:t>
                      </a:r>
                    </a:p>
                  </a:txBody>
                  <a:tcPr/>
                </a:tc>
                <a:tc>
                  <a:txBody>
                    <a:bodyPr/>
                    <a:lstStyle/>
                    <a:p>
                      <a:r>
                        <a:rPr lang="ru-RU" sz="1400" dirty="0">
                          <a:latin typeface="Calibri" pitchFamily="34" charset="0"/>
                        </a:rPr>
                        <a:t>Зелёный</a:t>
                      </a:r>
                    </a:p>
                  </a:txBody>
                  <a:tcPr/>
                </a:tc>
                <a:tc>
                  <a:txBody>
                    <a:bodyPr/>
                    <a:lstStyle/>
                    <a:p>
                      <a:r>
                        <a:rPr lang="ru-RU" sz="1400" dirty="0">
                          <a:latin typeface="Calibri" pitchFamily="34" charset="0"/>
                        </a:rPr>
                        <a:t>Фактическая скорость</a:t>
                      </a:r>
                    </a:p>
                  </a:txBody>
                  <a:tcPr/>
                </a:tc>
                <a:extLst>
                  <a:ext uri="{0D108BD9-81ED-4DB2-BD59-A6C34878D82A}">
                    <a16:rowId xmlns:a16="http://schemas.microsoft.com/office/drawing/2014/main" val="10003"/>
                  </a:ext>
                </a:extLst>
              </a:tr>
              <a:tr h="397395">
                <a:tc>
                  <a:txBody>
                    <a:bodyPr/>
                    <a:lstStyle/>
                    <a:p>
                      <a:pPr algn="ctr"/>
                      <a:r>
                        <a:rPr lang="en-US" sz="1400" dirty="0">
                          <a:latin typeface="Calibri" pitchFamily="34" charset="0"/>
                        </a:rPr>
                        <a:t>V</a:t>
                      </a:r>
                      <a:r>
                        <a:rPr lang="ru-RU" sz="1400" dirty="0">
                          <a:latin typeface="Calibri" pitchFamily="34" charset="0"/>
                        </a:rPr>
                        <a:t>доп, км/ч</a:t>
                      </a:r>
                    </a:p>
                  </a:txBody>
                  <a:tcPr/>
                </a:tc>
                <a:tc>
                  <a:txBody>
                    <a:bodyPr/>
                    <a:lstStyle/>
                    <a:p>
                      <a:r>
                        <a:rPr lang="ru-RU" sz="1400" dirty="0">
                          <a:latin typeface="Calibri" pitchFamily="34" charset="0"/>
                        </a:rPr>
                        <a:t>Красный</a:t>
                      </a:r>
                    </a:p>
                  </a:txBody>
                  <a:tcPr/>
                </a:tc>
                <a:tc>
                  <a:txBody>
                    <a:bodyPr/>
                    <a:lstStyle/>
                    <a:p>
                      <a:r>
                        <a:rPr lang="ru-RU" sz="1400" dirty="0">
                          <a:latin typeface="Calibri" pitchFamily="34" charset="0"/>
                        </a:rPr>
                        <a:t>Допустимая скорость</a:t>
                      </a:r>
                    </a:p>
                  </a:txBody>
                  <a:tcPr/>
                </a:tc>
                <a:extLst>
                  <a:ext uri="{0D108BD9-81ED-4DB2-BD59-A6C34878D82A}">
                    <a16:rowId xmlns:a16="http://schemas.microsoft.com/office/drawing/2014/main" val="10004"/>
                  </a:ext>
                </a:extLst>
              </a:tr>
              <a:tr h="233761">
                <a:tc>
                  <a:txBody>
                    <a:bodyPr/>
                    <a:lstStyle/>
                    <a:p>
                      <a:pPr algn="ctr"/>
                      <a:r>
                        <a:rPr lang="en-US" sz="1400" dirty="0">
                          <a:latin typeface="Calibri" pitchFamily="34" charset="0"/>
                        </a:rPr>
                        <a:t>S</a:t>
                      </a:r>
                      <a:r>
                        <a:rPr lang="ru-RU" sz="1400" dirty="0">
                          <a:latin typeface="Calibri" pitchFamily="34" charset="0"/>
                        </a:rPr>
                        <a:t>, м</a:t>
                      </a:r>
                    </a:p>
                  </a:txBody>
                  <a:tcPr/>
                </a:tc>
                <a:tc>
                  <a:txBody>
                    <a:bodyPr/>
                    <a:lstStyle/>
                    <a:p>
                      <a:r>
                        <a:rPr lang="ru-RU" sz="1400">
                          <a:latin typeface="Calibri" pitchFamily="34" charset="0"/>
                        </a:rPr>
                        <a:t>Красный</a:t>
                      </a:r>
                      <a:endParaRPr lang="ru-RU" sz="1400" dirty="0">
                        <a:latin typeface="Calibri" pitchFamily="34" charset="0"/>
                      </a:endParaRPr>
                    </a:p>
                  </a:txBody>
                  <a:tcPr/>
                </a:tc>
                <a:tc>
                  <a:txBody>
                    <a:bodyPr/>
                    <a:lstStyle/>
                    <a:p>
                      <a:r>
                        <a:rPr lang="ru-RU" sz="1400" dirty="0">
                          <a:latin typeface="Calibri" pitchFamily="34" charset="0"/>
                        </a:rPr>
                        <a:t>Расстояние до ТПО</a:t>
                      </a:r>
                    </a:p>
                  </a:txBody>
                  <a:tcPr/>
                </a:tc>
                <a:extLst>
                  <a:ext uri="{0D108BD9-81ED-4DB2-BD59-A6C34878D82A}">
                    <a16:rowId xmlns:a16="http://schemas.microsoft.com/office/drawing/2014/main" val="10005"/>
                  </a:ext>
                </a:extLst>
              </a:tr>
              <a:tr h="561028">
                <a:tc>
                  <a:txBody>
                    <a:bodyPr/>
                    <a:lstStyle/>
                    <a:p>
                      <a:pPr algn="ctr"/>
                      <a:r>
                        <a:rPr lang="ru-RU" sz="1400" dirty="0">
                          <a:latin typeface="Calibri" pitchFamily="34" charset="0"/>
                        </a:rPr>
                        <a:t>«Запрещение отпуска»</a:t>
                      </a:r>
                    </a:p>
                  </a:txBody>
                  <a:tcPr/>
                </a:tc>
                <a:tc>
                  <a:txBody>
                    <a:bodyPr/>
                    <a:lstStyle/>
                    <a:p>
                      <a:r>
                        <a:rPr lang="ru-RU" sz="1400">
                          <a:latin typeface="Calibri" pitchFamily="34" charset="0"/>
                        </a:rPr>
                        <a:t>Красный</a:t>
                      </a:r>
                      <a:endParaRPr lang="ru-RU" sz="1400" dirty="0">
                        <a:latin typeface="Calibri" pitchFamily="34" charset="0"/>
                      </a:endParaRPr>
                    </a:p>
                  </a:txBody>
                  <a:tcPr/>
                </a:tc>
                <a:tc>
                  <a:txBody>
                    <a:bodyPr/>
                    <a:lstStyle/>
                    <a:p>
                      <a:r>
                        <a:rPr lang="ru-RU" sz="1400" dirty="0">
                          <a:latin typeface="Calibri" pitchFamily="34" charset="0"/>
                        </a:rPr>
                        <a:t>Нельзя отпускать тормоза поезда</a:t>
                      </a:r>
                    </a:p>
                  </a:txBody>
                  <a:tcPr/>
                </a:tc>
                <a:extLst>
                  <a:ext uri="{0D108BD9-81ED-4DB2-BD59-A6C34878D82A}">
                    <a16:rowId xmlns:a16="http://schemas.microsoft.com/office/drawing/2014/main" val="10006"/>
                  </a:ext>
                </a:extLst>
              </a:tr>
              <a:tr h="233761">
                <a:tc rowSpan="3">
                  <a:txBody>
                    <a:bodyPr/>
                    <a:lstStyle/>
                    <a:p>
                      <a:pPr algn="ctr"/>
                      <a:r>
                        <a:rPr lang="ru-RU" sz="1400" dirty="0">
                          <a:latin typeface="Calibri" pitchFamily="34" charset="0"/>
                        </a:rPr>
                        <a:t>«ордината»</a:t>
                      </a:r>
                    </a:p>
                  </a:txBody>
                  <a:tcPr anchor="ctr"/>
                </a:tc>
                <a:tc rowSpan="3">
                  <a:txBody>
                    <a:bodyPr/>
                    <a:lstStyle/>
                    <a:p>
                      <a:r>
                        <a:rPr lang="ru-RU" sz="1400" dirty="0">
                          <a:latin typeface="Calibri" pitchFamily="34" charset="0"/>
                        </a:rPr>
                        <a:t>Красный</a:t>
                      </a:r>
                    </a:p>
                  </a:txBody>
                  <a:tcPr anchor="ctr"/>
                </a:tc>
                <a:tc>
                  <a:txBody>
                    <a:bodyPr/>
                    <a:lstStyle/>
                    <a:p>
                      <a:r>
                        <a:rPr lang="ru-RU" sz="1400" dirty="0">
                          <a:latin typeface="Calibri" pitchFamily="34" charset="0"/>
                        </a:rPr>
                        <a:t>ЕХХХХ</a:t>
                      </a:r>
                      <a:r>
                        <a:rPr lang="ru-RU" sz="1400" baseline="0" dirty="0">
                          <a:latin typeface="Calibri" pitchFamily="34" charset="0"/>
                        </a:rPr>
                        <a:t> – код ошибки</a:t>
                      </a:r>
                      <a:endParaRPr lang="ru-RU" sz="1400" dirty="0">
                        <a:latin typeface="Calibri" pitchFamily="34" charset="0"/>
                      </a:endParaRPr>
                    </a:p>
                  </a:txBody>
                  <a:tcPr/>
                </a:tc>
                <a:extLst>
                  <a:ext uri="{0D108BD9-81ED-4DB2-BD59-A6C34878D82A}">
                    <a16:rowId xmlns:a16="http://schemas.microsoft.com/office/drawing/2014/main" val="10007"/>
                  </a:ext>
                </a:extLst>
              </a:tr>
              <a:tr h="397395">
                <a:tc vMerge="1">
                  <a:txBody>
                    <a:bodyPr/>
                    <a:lstStyle/>
                    <a:p>
                      <a:endParaRPr lang="ru-RU" sz="1400" dirty="0">
                        <a:latin typeface="Calibri" pitchFamily="34" charset="0"/>
                      </a:endParaRPr>
                    </a:p>
                  </a:txBody>
                  <a:tcPr/>
                </a:tc>
                <a:tc vMerge="1">
                  <a:txBody>
                    <a:bodyPr/>
                    <a:lstStyle/>
                    <a:p>
                      <a:endParaRPr lang="ru-RU" sz="1400" dirty="0">
                        <a:latin typeface="Calibri" pitchFamily="34" charset="0"/>
                      </a:endParaRPr>
                    </a:p>
                  </a:txBody>
                  <a:tcPr/>
                </a:tc>
                <a:tc>
                  <a:txBody>
                    <a:bodyPr/>
                    <a:lstStyle/>
                    <a:p>
                      <a:r>
                        <a:rPr lang="ru-RU" sz="1400" dirty="0">
                          <a:latin typeface="Calibri" pitchFamily="34" charset="0"/>
                        </a:rPr>
                        <a:t>0,ХХ – тормозной коэффициент (при удержании кнопки «КОМПЛЕКТ»)</a:t>
                      </a:r>
                    </a:p>
                  </a:txBody>
                  <a:tcPr/>
                </a:tc>
                <a:extLst>
                  <a:ext uri="{0D108BD9-81ED-4DB2-BD59-A6C34878D82A}">
                    <a16:rowId xmlns:a16="http://schemas.microsoft.com/office/drawing/2014/main" val="10008"/>
                  </a:ext>
                </a:extLst>
              </a:tr>
              <a:tr h="233761">
                <a:tc vMerge="1">
                  <a:txBody>
                    <a:bodyPr/>
                    <a:lstStyle/>
                    <a:p>
                      <a:endParaRPr lang="ru-RU" sz="1400" dirty="0">
                        <a:latin typeface="Calibri" pitchFamily="34" charset="0"/>
                      </a:endParaRPr>
                    </a:p>
                  </a:txBody>
                  <a:tcPr/>
                </a:tc>
                <a:tc vMerge="1">
                  <a:txBody>
                    <a:bodyPr/>
                    <a:lstStyle/>
                    <a:p>
                      <a:endParaRPr lang="ru-RU" sz="1400" dirty="0">
                        <a:latin typeface="Calibri" pitchFamily="34" charset="0"/>
                      </a:endParaRPr>
                    </a:p>
                  </a:txBody>
                  <a:tcPr/>
                </a:tc>
                <a:tc>
                  <a:txBody>
                    <a:bodyPr/>
                    <a:lstStyle/>
                    <a:p>
                      <a:r>
                        <a:rPr lang="ru-RU" sz="1400" dirty="0">
                          <a:latin typeface="Calibri" pitchFamily="34" charset="0"/>
                        </a:rPr>
                        <a:t>ХХ-ХХ – время (КИО-САУТ)</a:t>
                      </a:r>
                    </a:p>
                  </a:txBody>
                  <a:tcPr/>
                </a:tc>
                <a:extLst>
                  <a:ext uri="{0D108BD9-81ED-4DB2-BD59-A6C34878D82A}">
                    <a16:rowId xmlns:a16="http://schemas.microsoft.com/office/drawing/2014/main" val="10009"/>
                  </a:ext>
                </a:extLst>
              </a:tr>
              <a:tr h="397395">
                <a:tc>
                  <a:txBody>
                    <a:bodyPr/>
                    <a:lstStyle/>
                    <a:p>
                      <a:pPr algn="ctr"/>
                      <a:r>
                        <a:rPr lang="ru-RU" sz="1400" dirty="0">
                          <a:latin typeface="Calibri" pitchFamily="34" charset="0"/>
                        </a:rPr>
                        <a:t>АЛС</a:t>
                      </a:r>
                    </a:p>
                  </a:txBody>
                  <a:tcPr/>
                </a:tc>
                <a:tc>
                  <a:txBody>
                    <a:bodyPr/>
                    <a:lstStyle/>
                    <a:p>
                      <a:r>
                        <a:rPr lang="ru-RU" sz="1400" dirty="0">
                          <a:latin typeface="Calibri" pitchFamily="34" charset="0"/>
                        </a:rPr>
                        <a:t>З,</a:t>
                      </a:r>
                      <a:r>
                        <a:rPr lang="ru-RU" sz="1400" baseline="0" dirty="0">
                          <a:latin typeface="Calibri" pitchFamily="34" charset="0"/>
                        </a:rPr>
                        <a:t> Ж, КЖ, К, Б</a:t>
                      </a:r>
                      <a:endParaRPr lang="ru-RU" sz="1400" dirty="0">
                        <a:latin typeface="Calibri" pitchFamily="34" charset="0"/>
                      </a:endParaRPr>
                    </a:p>
                  </a:txBody>
                  <a:tcPr/>
                </a:tc>
                <a:tc>
                  <a:txBody>
                    <a:bodyPr/>
                    <a:lstStyle/>
                    <a:p>
                      <a:r>
                        <a:rPr lang="ru-RU" sz="1400" dirty="0">
                          <a:latin typeface="Calibri" pitchFamily="34" charset="0"/>
                        </a:rPr>
                        <a:t>В настоящее время отключен</a:t>
                      </a:r>
                    </a:p>
                  </a:txBody>
                  <a:tcPr/>
                </a:tc>
                <a:extLst>
                  <a:ext uri="{0D108BD9-81ED-4DB2-BD59-A6C34878D82A}">
                    <a16:rowId xmlns:a16="http://schemas.microsoft.com/office/drawing/2014/main" val="10010"/>
                  </a:ext>
                </a:extLst>
              </a:tr>
            </a:tbl>
          </a:graphicData>
        </a:graphic>
      </p:graphicFrame>
      <p:grpSp>
        <p:nvGrpSpPr>
          <p:cNvPr id="4" name="Группа 3"/>
          <p:cNvGrpSpPr/>
          <p:nvPr/>
        </p:nvGrpSpPr>
        <p:grpSpPr>
          <a:xfrm>
            <a:off x="5693945" y="3821026"/>
            <a:ext cx="3034232" cy="1004219"/>
            <a:chOff x="6767925" y="5310630"/>
            <a:chExt cx="1898650" cy="665162"/>
          </a:xfrm>
        </p:grpSpPr>
        <p:pic>
          <p:nvPicPr>
            <p:cNvPr id="5" name="Рисунок 79" descr="ВЛ11к пульт у ПМ_ _.bmp"/>
            <p:cNvPicPr>
              <a:picLocks noChangeAspect="1"/>
            </p:cNvPicPr>
            <p:nvPr/>
          </p:nvPicPr>
          <p:blipFill>
            <a:blip r:embed="rId2" cstate="print"/>
            <a:srcRect/>
            <a:stretch>
              <a:fillRect/>
            </a:stretch>
          </p:blipFill>
          <p:spPr bwMode="auto">
            <a:xfrm>
              <a:off x="6767925" y="5310630"/>
              <a:ext cx="1898650" cy="665162"/>
            </a:xfrm>
            <a:prstGeom prst="rect">
              <a:avLst/>
            </a:prstGeom>
            <a:noFill/>
            <a:ln w="9525">
              <a:noFill/>
              <a:miter lim="800000"/>
              <a:headEnd/>
              <a:tailEnd/>
            </a:ln>
          </p:spPr>
        </p:pic>
        <p:sp>
          <p:nvSpPr>
            <p:cNvPr id="6" name="Text Box 31"/>
            <p:cNvSpPr txBox="1">
              <a:spLocks noChangeArrowheads="1"/>
            </p:cNvSpPr>
            <p:nvPr/>
          </p:nvSpPr>
          <p:spPr bwMode="auto">
            <a:xfrm>
              <a:off x="7544213" y="5670992"/>
              <a:ext cx="193675" cy="246063"/>
            </a:xfrm>
            <a:prstGeom prst="rect">
              <a:avLst/>
            </a:prstGeom>
            <a:noFill/>
            <a:ln w="9525">
              <a:noFill/>
              <a:miter lim="800000"/>
              <a:headEnd/>
              <a:tailEnd/>
            </a:ln>
          </p:spPr>
          <p:txBody>
            <a:bodyPr lIns="0" tIns="0" rIns="0" bIns="0">
              <a:spAutoFit/>
            </a:bodyPr>
            <a:lstStyle/>
            <a:p>
              <a:pPr>
                <a:spcBef>
                  <a:spcPct val="50000"/>
                </a:spcBef>
              </a:pPr>
              <a:r>
                <a:rPr lang="ru-RU" sz="1600" i="1" dirty="0">
                  <a:solidFill>
                    <a:srgbClr val="FF0000"/>
                  </a:solidFill>
                  <a:latin typeface="Franklin Gothic Demi" pitchFamily="34" charset="0"/>
                  <a:cs typeface="Arial" charset="0"/>
                </a:rPr>
                <a:t>0</a:t>
              </a:r>
            </a:p>
          </p:txBody>
        </p:sp>
        <p:sp>
          <p:nvSpPr>
            <p:cNvPr id="7" name="Text Box 31"/>
            <p:cNvSpPr txBox="1">
              <a:spLocks noChangeArrowheads="1"/>
            </p:cNvSpPr>
            <p:nvPr/>
          </p:nvSpPr>
          <p:spPr bwMode="auto">
            <a:xfrm>
              <a:off x="8141113" y="5670992"/>
              <a:ext cx="193675" cy="246063"/>
            </a:xfrm>
            <a:prstGeom prst="rect">
              <a:avLst/>
            </a:prstGeom>
            <a:noFill/>
            <a:ln w="9525">
              <a:noFill/>
              <a:miter lim="800000"/>
              <a:headEnd/>
              <a:tailEnd/>
            </a:ln>
          </p:spPr>
          <p:txBody>
            <a:bodyPr lIns="0" tIns="0" rIns="0" bIns="0">
              <a:spAutoFit/>
            </a:bodyPr>
            <a:lstStyle/>
            <a:p>
              <a:pPr>
                <a:spcBef>
                  <a:spcPct val="50000"/>
                </a:spcBef>
              </a:pPr>
              <a:r>
                <a:rPr lang="ru-RU" sz="1600" i="1" dirty="0">
                  <a:solidFill>
                    <a:srgbClr val="FF0000"/>
                  </a:solidFill>
                  <a:latin typeface="Franklin Gothic Demi" pitchFamily="34" charset="0"/>
                  <a:cs typeface="Arial" charset="0"/>
                </a:rPr>
                <a:t>0</a:t>
              </a:r>
            </a:p>
          </p:txBody>
        </p:sp>
        <p:sp>
          <p:nvSpPr>
            <p:cNvPr id="8" name="Text Box 31"/>
            <p:cNvSpPr txBox="1">
              <a:spLocks noChangeArrowheads="1"/>
            </p:cNvSpPr>
            <p:nvPr/>
          </p:nvSpPr>
          <p:spPr bwMode="auto">
            <a:xfrm>
              <a:off x="8141113" y="5421755"/>
              <a:ext cx="193675" cy="246062"/>
            </a:xfrm>
            <a:prstGeom prst="rect">
              <a:avLst/>
            </a:prstGeom>
            <a:noFill/>
            <a:ln w="9525">
              <a:noFill/>
              <a:miter lim="800000"/>
              <a:headEnd/>
              <a:tailEnd/>
            </a:ln>
          </p:spPr>
          <p:txBody>
            <a:bodyPr lIns="0" tIns="0" rIns="0" bIns="0">
              <a:spAutoFit/>
            </a:bodyPr>
            <a:lstStyle/>
            <a:p>
              <a:pPr>
                <a:spcBef>
                  <a:spcPct val="50000"/>
                </a:spcBef>
              </a:pPr>
              <a:r>
                <a:rPr lang="ru-RU" sz="1600" i="1" dirty="0">
                  <a:solidFill>
                    <a:srgbClr val="07FD24"/>
                  </a:solidFill>
                  <a:latin typeface="Franklin Gothic Demi" pitchFamily="34" charset="0"/>
                  <a:cs typeface="Arial" charset="0"/>
                </a:rPr>
                <a:t>0</a:t>
              </a:r>
            </a:p>
          </p:txBody>
        </p:sp>
        <p:sp>
          <p:nvSpPr>
            <p:cNvPr id="9" name="Text Box 31"/>
            <p:cNvSpPr txBox="1">
              <a:spLocks noChangeArrowheads="1"/>
            </p:cNvSpPr>
            <p:nvPr/>
          </p:nvSpPr>
          <p:spPr bwMode="auto">
            <a:xfrm>
              <a:off x="7406100" y="5463030"/>
              <a:ext cx="401638" cy="153987"/>
            </a:xfrm>
            <a:prstGeom prst="rect">
              <a:avLst/>
            </a:prstGeom>
            <a:noFill/>
            <a:ln w="9525">
              <a:noFill/>
              <a:miter lim="800000"/>
              <a:headEnd/>
              <a:tailEnd/>
            </a:ln>
          </p:spPr>
          <p:txBody>
            <a:bodyPr lIns="0" tIns="0" rIns="0" bIns="0">
              <a:spAutoFit/>
            </a:bodyPr>
            <a:lstStyle/>
            <a:p>
              <a:pPr>
                <a:spcBef>
                  <a:spcPct val="50000"/>
                </a:spcBef>
              </a:pPr>
              <a:r>
                <a:rPr lang="ru-RU" sz="1000" i="1" dirty="0">
                  <a:solidFill>
                    <a:srgbClr val="07FD24"/>
                  </a:solidFill>
                  <a:latin typeface="Franklin Gothic Demi" pitchFamily="34" charset="0"/>
                  <a:cs typeface="Arial" charset="0"/>
                </a:rPr>
                <a:t>0,33</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Система автоматического управления торможением поезда  САУТ-ЦМ-485  </a:t>
            </a:r>
            <a:r>
              <a:rPr lang="ru-RU" sz="2400" dirty="0">
                <a:latin typeface="Calibri" pitchFamily="34" charset="0"/>
              </a:rPr>
              <a:t>Локомотивные устройства САУТ</a:t>
            </a:r>
            <a:endParaRPr lang="ru-RU" dirty="0"/>
          </a:p>
        </p:txBody>
      </p:sp>
      <p:sp>
        <p:nvSpPr>
          <p:cNvPr id="3" name="Содержимое 2"/>
          <p:cNvSpPr>
            <a:spLocks noGrp="1"/>
          </p:cNvSpPr>
          <p:nvPr>
            <p:ph idx="1"/>
          </p:nvPr>
        </p:nvSpPr>
        <p:spPr>
          <a:xfrm>
            <a:off x="230188" y="1368425"/>
            <a:ext cx="8543925" cy="4879975"/>
          </a:xfrm>
        </p:spPr>
        <p:txBody>
          <a:bodyPr/>
          <a:lstStyle/>
          <a:p>
            <a:pPr>
              <a:buNone/>
            </a:pPr>
            <a:endParaRPr lang="ru-RU" sz="1400" dirty="0"/>
          </a:p>
          <a:p>
            <a:pPr marL="0" indent="0">
              <a:buNone/>
            </a:pPr>
            <a:r>
              <a:rPr lang="ru-RU" sz="1400" dirty="0"/>
              <a:t>В ПМ располагается синтезатор речи. Речевые сообщения воспроизводятся динамиком Д-ЛБПП. Речевые сообщения информируют машиниста о текущих условиях движения поезда. </a:t>
            </a:r>
          </a:p>
          <a:p>
            <a:pPr marL="0" indent="0">
              <a:buNone/>
            </a:pPr>
            <a:endParaRPr lang="ru-RU" sz="1400" dirty="0"/>
          </a:p>
          <a:p>
            <a:pPr marL="0" indent="0">
              <a:buNone/>
            </a:pPr>
            <a:endParaRPr lang="ru-RU" sz="1400" dirty="0"/>
          </a:p>
          <a:p>
            <a:pPr marL="0" indent="0">
              <a:buNone/>
            </a:pPr>
            <a:endParaRPr lang="ru-RU" sz="1400" dirty="0"/>
          </a:p>
          <a:p>
            <a:pPr marL="0" indent="0">
              <a:buNone/>
            </a:pPr>
            <a:endParaRPr lang="ru-RU" sz="1400" dirty="0"/>
          </a:p>
          <a:p>
            <a:pPr marL="0" indent="0">
              <a:buNone/>
            </a:pPr>
            <a:endParaRPr lang="ru-RU" sz="1400" dirty="0"/>
          </a:p>
          <a:p>
            <a:pPr marL="0" indent="0">
              <a:buNone/>
            </a:pPr>
            <a:endParaRPr lang="ru-RU" sz="1400" dirty="0"/>
          </a:p>
          <a:p>
            <a:pPr marL="0" indent="0">
              <a:buNone/>
            </a:pPr>
            <a:endParaRPr lang="ru-RU" sz="1400" dirty="0"/>
          </a:p>
          <a:p>
            <a:pPr marL="0" indent="0">
              <a:buNone/>
            </a:pPr>
            <a:endParaRPr lang="ru-RU" sz="1400" dirty="0"/>
          </a:p>
          <a:p>
            <a:pPr marL="0" indent="0">
              <a:buNone/>
            </a:pPr>
            <a:endParaRPr lang="ru-RU" sz="1400" dirty="0"/>
          </a:p>
          <a:p>
            <a:pPr marL="0" indent="0">
              <a:buNone/>
            </a:pPr>
            <a:endParaRPr lang="ru-RU" sz="1400" dirty="0"/>
          </a:p>
          <a:p>
            <a:pPr marL="0" indent="0">
              <a:buNone/>
            </a:pPr>
            <a:endParaRPr lang="ru-RU" sz="1400" dirty="0"/>
          </a:p>
          <a:p>
            <a:pPr marL="0" indent="0">
              <a:buNone/>
            </a:pPr>
            <a:r>
              <a:rPr lang="ru-RU" sz="1400" dirty="0"/>
              <a:t>Осуществляется дополнительный контроль бдительности на сообщения, начинающиеся со слова "</a:t>
            </a:r>
            <a:r>
              <a:rPr lang="ru-RU" sz="1400" b="1" dirty="0"/>
              <a:t>Внимание</a:t>
            </a:r>
            <a:r>
              <a:rPr lang="ru-RU" sz="1400" dirty="0"/>
              <a:t>! Начало движения!», «</a:t>
            </a:r>
            <a:r>
              <a:rPr lang="ru-RU" sz="1400" b="1" dirty="0"/>
              <a:t>Внимание!</a:t>
            </a:r>
            <a:r>
              <a:rPr lang="ru-RU" sz="1400" dirty="0"/>
              <a:t> Белый!», «</a:t>
            </a:r>
            <a:r>
              <a:rPr lang="ru-RU" sz="1400" b="1" dirty="0"/>
              <a:t>Внимание!</a:t>
            </a:r>
            <a:r>
              <a:rPr lang="ru-RU" sz="1400" dirty="0"/>
              <a:t> Красный!» путем однократного нажатия машинистом кнопки РБ на позднее 8 с  после сообщения.</a:t>
            </a:r>
          </a:p>
          <a:p>
            <a:pPr>
              <a:buNone/>
            </a:pPr>
            <a:endParaRPr lang="ru-RU" sz="1400" dirty="0"/>
          </a:p>
          <a:p>
            <a:pPr>
              <a:buNone/>
            </a:pPr>
            <a:endParaRPr lang="ru-RU" sz="1400" dirty="0"/>
          </a:p>
        </p:txBody>
      </p:sp>
      <p:pic>
        <p:nvPicPr>
          <p:cNvPr id="4" name="Picture 6" descr="http://pfoto-rzd.com/data/media/20/cleaned__DSC2996.jpg"/>
          <p:cNvPicPr>
            <a:picLocks noChangeAspect="1" noChangeArrowheads="1"/>
          </p:cNvPicPr>
          <p:nvPr/>
        </p:nvPicPr>
        <p:blipFill>
          <a:blip r:embed="rId2"/>
          <a:srcRect/>
          <a:stretch>
            <a:fillRect/>
          </a:stretch>
        </p:blipFill>
        <p:spPr bwMode="auto">
          <a:xfrm>
            <a:off x="1317380" y="3575327"/>
            <a:ext cx="2350346" cy="1288773"/>
          </a:xfrm>
          <a:prstGeom prst="rect">
            <a:avLst/>
          </a:prstGeom>
          <a:noFill/>
        </p:spPr>
      </p:pic>
      <p:pic>
        <p:nvPicPr>
          <p:cNvPr id="5" name="Рисунок 150" descr="Д__ЛБПП.JPG"/>
          <p:cNvPicPr>
            <a:picLocks noChangeAspect="1"/>
          </p:cNvPicPr>
          <p:nvPr/>
        </p:nvPicPr>
        <p:blipFill>
          <a:blip r:embed="rId3" cstate="print"/>
          <a:srcRect l="2534" t="2562" r="2534" b="3601"/>
          <a:stretch>
            <a:fillRect/>
          </a:stretch>
        </p:blipFill>
        <p:spPr bwMode="auto">
          <a:xfrm>
            <a:off x="5372100" y="3791227"/>
            <a:ext cx="1647522" cy="1110230"/>
          </a:xfrm>
          <a:prstGeom prst="rect">
            <a:avLst/>
          </a:prstGeom>
          <a:noFill/>
          <a:ln w="9525">
            <a:noFill/>
            <a:miter lim="800000"/>
            <a:headEnd/>
            <a:tailEnd/>
          </a:ln>
        </p:spPr>
      </p:pic>
      <p:sp>
        <p:nvSpPr>
          <p:cNvPr id="6" name="Овальная выноска 5"/>
          <p:cNvSpPr/>
          <p:nvPr/>
        </p:nvSpPr>
        <p:spPr>
          <a:xfrm>
            <a:off x="1317380" y="2273301"/>
            <a:ext cx="2162420" cy="1066799"/>
          </a:xfrm>
          <a:prstGeom prst="wedgeEllipseCallout">
            <a:avLst>
              <a:gd name="adj1" fmla="val -27833"/>
              <a:gd name="adj2" fmla="val 112745"/>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r>
              <a:rPr lang="ru-RU" sz="1600" b="1" dirty="0">
                <a:solidFill>
                  <a:schemeClr val="tx1"/>
                </a:solidFill>
              </a:rPr>
              <a:t>Внимание! Впереди красный</a:t>
            </a:r>
          </a:p>
        </p:txBody>
      </p:sp>
      <p:sp>
        <p:nvSpPr>
          <p:cNvPr id="7" name="Овальная выноска 6"/>
          <p:cNvSpPr/>
          <p:nvPr/>
        </p:nvSpPr>
        <p:spPr>
          <a:xfrm>
            <a:off x="5698880" y="2508528"/>
            <a:ext cx="2162420" cy="1066799"/>
          </a:xfrm>
          <a:prstGeom prst="wedgeEllipseCallout">
            <a:avLst>
              <a:gd name="adj1" fmla="val -27833"/>
              <a:gd name="adj2" fmla="val 112745"/>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r>
              <a:rPr lang="ru-RU" b="1" dirty="0">
                <a:solidFill>
                  <a:schemeClr val="tx1"/>
                </a:solidFill>
              </a:rPr>
              <a:t>Отключи тягу!</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Заголовок 1"/>
          <p:cNvSpPr>
            <a:spLocks noGrp="1"/>
          </p:cNvSpPr>
          <p:nvPr>
            <p:ph type="title"/>
          </p:nvPr>
        </p:nvSpPr>
        <p:spPr/>
        <p:txBody>
          <a:bodyPr lIns="36000" tIns="36000" rIns="36000" bIns="36000"/>
          <a:lstStyle/>
          <a:p>
            <a:pPr algn="ctr"/>
            <a:r>
              <a:rPr lang="ru-RU" sz="2000" dirty="0">
                <a:solidFill>
                  <a:schemeClr val="tx1"/>
                </a:solidFill>
                <a:latin typeface="+mn-lt"/>
              </a:rPr>
              <a:t>Речевые сообщения САУТ</a:t>
            </a:r>
          </a:p>
        </p:txBody>
      </p:sp>
      <p:pic>
        <p:nvPicPr>
          <p:cNvPr id="96261" name="Picture 37" descr="Д__ЛБПП"/>
          <p:cNvPicPr>
            <a:picLocks noChangeAspect="1" noChangeArrowheads="1"/>
          </p:cNvPicPr>
          <p:nvPr/>
        </p:nvPicPr>
        <p:blipFill>
          <a:blip r:embed="rId3" cstate="print"/>
          <a:srcRect l="9503" t="5824" r="3954" b="6279"/>
          <a:stretch>
            <a:fillRect/>
          </a:stretch>
        </p:blipFill>
        <p:spPr bwMode="auto">
          <a:xfrm>
            <a:off x="7423140" y="5072447"/>
            <a:ext cx="1238982" cy="943751"/>
          </a:xfrm>
          <a:prstGeom prst="rect">
            <a:avLst/>
          </a:prstGeom>
          <a:noFill/>
          <a:ln w="9525">
            <a:noFill/>
            <a:miter lim="800000"/>
            <a:headEnd/>
            <a:tailEnd/>
          </a:ln>
        </p:spPr>
      </p:pic>
      <p:pic>
        <p:nvPicPr>
          <p:cNvPr id="96262" name="Picture 40" descr="ПМ-САУТ-ЦМ-485 ВЛ11-265А"/>
          <p:cNvPicPr>
            <a:picLocks noChangeAspect="1" noChangeArrowheads="1"/>
          </p:cNvPicPr>
          <p:nvPr/>
        </p:nvPicPr>
        <p:blipFill>
          <a:blip r:embed="rId4" cstate="print"/>
          <a:srcRect/>
          <a:stretch>
            <a:fillRect/>
          </a:stretch>
        </p:blipFill>
        <p:spPr bwMode="auto">
          <a:xfrm>
            <a:off x="6841993" y="3946093"/>
            <a:ext cx="2241047" cy="808787"/>
          </a:xfrm>
          <a:prstGeom prst="rect">
            <a:avLst/>
          </a:prstGeom>
          <a:noFill/>
          <a:ln w="9525">
            <a:noFill/>
            <a:miter lim="800000"/>
            <a:headEnd/>
            <a:tailEnd/>
          </a:ln>
        </p:spPr>
      </p:pic>
      <p:pic>
        <p:nvPicPr>
          <p:cNvPr id="10" name="Рисунок 9" descr="БЭК2для презентаций.jpg"/>
          <p:cNvPicPr>
            <a:picLocks noChangeAspect="1"/>
          </p:cNvPicPr>
          <p:nvPr/>
        </p:nvPicPr>
        <p:blipFill>
          <a:blip r:embed="rId5" cstate="print"/>
          <a:stretch>
            <a:fillRect/>
          </a:stretch>
        </p:blipFill>
        <p:spPr>
          <a:xfrm>
            <a:off x="6845992" y="1965960"/>
            <a:ext cx="2128084" cy="1539240"/>
          </a:xfrm>
          <a:prstGeom prst="rect">
            <a:avLst/>
          </a:prstGeom>
        </p:spPr>
      </p:pic>
      <p:graphicFrame>
        <p:nvGraphicFramePr>
          <p:cNvPr id="17" name="Содержимое 16"/>
          <p:cNvGraphicFramePr>
            <a:graphicFrameLocks noGrp="1"/>
          </p:cNvGraphicFramePr>
          <p:nvPr>
            <p:ph sz="half" idx="1"/>
          </p:nvPr>
        </p:nvGraphicFramePr>
        <p:xfrm>
          <a:off x="457199" y="1460501"/>
          <a:ext cx="6331527" cy="4911435"/>
        </p:xfrm>
        <a:graphic>
          <a:graphicData uri="http://schemas.openxmlformats.org/drawingml/2006/table">
            <a:tbl>
              <a:tblPr firstRow="1" bandRow="1">
                <a:tableStyleId>{21E4AEA4-8DFA-4A89-87EB-49C32662AFE0}</a:tableStyleId>
              </a:tblPr>
              <a:tblGrid>
                <a:gridCol w="526474">
                  <a:extLst>
                    <a:ext uri="{9D8B030D-6E8A-4147-A177-3AD203B41FA5}">
                      <a16:colId xmlns:a16="http://schemas.microsoft.com/office/drawing/2014/main" val="20000"/>
                    </a:ext>
                  </a:extLst>
                </a:gridCol>
                <a:gridCol w="2639290">
                  <a:extLst>
                    <a:ext uri="{9D8B030D-6E8A-4147-A177-3AD203B41FA5}">
                      <a16:colId xmlns:a16="http://schemas.microsoft.com/office/drawing/2014/main" val="20001"/>
                    </a:ext>
                  </a:extLst>
                </a:gridCol>
                <a:gridCol w="519546">
                  <a:extLst>
                    <a:ext uri="{9D8B030D-6E8A-4147-A177-3AD203B41FA5}">
                      <a16:colId xmlns:a16="http://schemas.microsoft.com/office/drawing/2014/main" val="20002"/>
                    </a:ext>
                  </a:extLst>
                </a:gridCol>
                <a:gridCol w="2646217">
                  <a:extLst>
                    <a:ext uri="{9D8B030D-6E8A-4147-A177-3AD203B41FA5}">
                      <a16:colId xmlns:a16="http://schemas.microsoft.com/office/drawing/2014/main" val="20003"/>
                    </a:ext>
                  </a:extLst>
                </a:gridCol>
              </a:tblGrid>
              <a:tr h="327429">
                <a:tc>
                  <a:txBody>
                    <a:bodyPr/>
                    <a:lstStyle/>
                    <a:p>
                      <a:r>
                        <a:rPr lang="ru-RU" sz="1400" dirty="0">
                          <a:latin typeface="Calibri" pitchFamily="34" charset="0"/>
                        </a:rPr>
                        <a:t>код</a:t>
                      </a:r>
                    </a:p>
                  </a:txBody>
                  <a:tcPr/>
                </a:tc>
                <a:tc>
                  <a:txBody>
                    <a:bodyPr/>
                    <a:lstStyle/>
                    <a:p>
                      <a:r>
                        <a:rPr lang="ru-RU" sz="1400" dirty="0">
                          <a:latin typeface="Calibri" pitchFamily="34" charset="0"/>
                        </a:rPr>
                        <a:t>Сообщение САУТ</a:t>
                      </a:r>
                    </a:p>
                  </a:txBody>
                  <a:tcPr/>
                </a:tc>
                <a:tc>
                  <a:txBody>
                    <a:bodyPr/>
                    <a:lstStyle/>
                    <a:p>
                      <a:r>
                        <a:rPr lang="ru-RU" sz="1400" dirty="0">
                          <a:latin typeface="Calibri" pitchFamily="34" charset="0"/>
                        </a:rPr>
                        <a:t>код</a:t>
                      </a:r>
                    </a:p>
                  </a:txBody>
                  <a:tcPr/>
                </a:tc>
                <a:tc>
                  <a:txBody>
                    <a:bodyPr/>
                    <a:lstStyle/>
                    <a:p>
                      <a:r>
                        <a:rPr lang="ru-RU" sz="1400" dirty="0">
                          <a:latin typeface="Calibri" pitchFamily="34" charset="0"/>
                        </a:rPr>
                        <a:t>Сообщение САУТ</a:t>
                      </a:r>
                    </a:p>
                  </a:txBody>
                  <a:tcPr/>
                </a:tc>
                <a:extLst>
                  <a:ext uri="{0D108BD9-81ED-4DB2-BD59-A6C34878D82A}">
                    <a16:rowId xmlns:a16="http://schemas.microsoft.com/office/drawing/2014/main" val="10000"/>
                  </a:ext>
                </a:extLst>
              </a:tr>
              <a:tr h="327429">
                <a:tc>
                  <a:txBody>
                    <a:bodyPr/>
                    <a:lstStyle/>
                    <a:p>
                      <a:r>
                        <a:rPr lang="ru-RU" sz="1400" dirty="0">
                          <a:latin typeface="Calibri" pitchFamily="34" charset="0"/>
                        </a:rPr>
                        <a:t>00</a:t>
                      </a:r>
                    </a:p>
                  </a:txBody>
                  <a:tcPr/>
                </a:tc>
                <a:tc>
                  <a:txBody>
                    <a:bodyPr/>
                    <a:lstStyle/>
                    <a:p>
                      <a:r>
                        <a:rPr lang="ru-RU" sz="1400" dirty="0">
                          <a:latin typeface="Calibri" pitchFamily="34" charset="0"/>
                        </a:rPr>
                        <a:t>Внимание</a:t>
                      </a:r>
                    </a:p>
                  </a:txBody>
                  <a:tcPr/>
                </a:tc>
                <a:tc>
                  <a:txBody>
                    <a:bodyPr/>
                    <a:lstStyle/>
                    <a:p>
                      <a:r>
                        <a:rPr lang="ru-RU" sz="1400" dirty="0">
                          <a:latin typeface="Calibri" pitchFamily="34" charset="0"/>
                        </a:rPr>
                        <a:t>14</a:t>
                      </a:r>
                    </a:p>
                  </a:txBody>
                  <a:tcPr/>
                </a:tc>
                <a:tc>
                  <a:txBody>
                    <a:bodyPr/>
                    <a:lstStyle/>
                    <a:p>
                      <a:r>
                        <a:rPr lang="ru-RU" sz="1400" dirty="0">
                          <a:latin typeface="Calibri" pitchFamily="34" charset="0"/>
                        </a:rPr>
                        <a:t>Внимание! Начало движения</a:t>
                      </a:r>
                    </a:p>
                  </a:txBody>
                  <a:tcPr/>
                </a:tc>
                <a:extLst>
                  <a:ext uri="{0D108BD9-81ED-4DB2-BD59-A6C34878D82A}">
                    <a16:rowId xmlns:a16="http://schemas.microsoft.com/office/drawing/2014/main" val="10001"/>
                  </a:ext>
                </a:extLst>
              </a:tr>
              <a:tr h="327429">
                <a:tc>
                  <a:txBody>
                    <a:bodyPr/>
                    <a:lstStyle/>
                    <a:p>
                      <a:r>
                        <a:rPr lang="ru-RU" sz="1400" dirty="0">
                          <a:latin typeface="Calibri" pitchFamily="34" charset="0"/>
                        </a:rPr>
                        <a:t>01</a:t>
                      </a:r>
                    </a:p>
                  </a:txBody>
                  <a:tcPr/>
                </a:tc>
                <a:tc>
                  <a:txBody>
                    <a:bodyPr/>
                    <a:lstStyle/>
                    <a:p>
                      <a:r>
                        <a:rPr lang="ru-RU" sz="1400" dirty="0">
                          <a:latin typeface="Calibri" pitchFamily="34" charset="0"/>
                        </a:rPr>
                        <a:t>Впереди переезд</a:t>
                      </a:r>
                    </a:p>
                  </a:txBody>
                  <a:tcPr/>
                </a:tc>
                <a:tc>
                  <a:txBody>
                    <a:bodyPr/>
                    <a:lstStyle/>
                    <a:p>
                      <a:r>
                        <a:rPr lang="ru-RU" sz="1400" dirty="0">
                          <a:latin typeface="Calibri" pitchFamily="34" charset="0"/>
                        </a:rPr>
                        <a:t>15</a:t>
                      </a:r>
                    </a:p>
                  </a:txBody>
                  <a:tcPr/>
                </a:tc>
                <a:tc>
                  <a:txBody>
                    <a:bodyPr/>
                    <a:lstStyle/>
                    <a:p>
                      <a:r>
                        <a:rPr lang="ru-RU" sz="1400" dirty="0">
                          <a:latin typeface="Calibri" pitchFamily="34" charset="0"/>
                        </a:rPr>
                        <a:t>Внимание! Белый</a:t>
                      </a:r>
                    </a:p>
                  </a:txBody>
                  <a:tcPr/>
                </a:tc>
                <a:extLst>
                  <a:ext uri="{0D108BD9-81ED-4DB2-BD59-A6C34878D82A}">
                    <a16:rowId xmlns:a16="http://schemas.microsoft.com/office/drawing/2014/main" val="10002"/>
                  </a:ext>
                </a:extLst>
              </a:tr>
              <a:tr h="327429">
                <a:tc>
                  <a:txBody>
                    <a:bodyPr/>
                    <a:lstStyle/>
                    <a:p>
                      <a:r>
                        <a:rPr lang="ru-RU" sz="1400" dirty="0">
                          <a:latin typeface="Calibri" pitchFamily="34" charset="0"/>
                        </a:rPr>
                        <a:t>02</a:t>
                      </a:r>
                    </a:p>
                  </a:txBody>
                  <a:tcPr/>
                </a:tc>
                <a:tc>
                  <a:txBody>
                    <a:bodyPr/>
                    <a:lstStyle/>
                    <a:p>
                      <a:r>
                        <a:rPr lang="ru-RU" sz="1400" dirty="0">
                          <a:latin typeface="Calibri" pitchFamily="34" charset="0"/>
                        </a:rPr>
                        <a:t>Впереди мост</a:t>
                      </a:r>
                    </a:p>
                  </a:txBody>
                  <a:tcPr/>
                </a:tc>
                <a:tc>
                  <a:txBody>
                    <a:bodyPr/>
                    <a:lstStyle/>
                    <a:p>
                      <a:r>
                        <a:rPr lang="ru-RU" sz="1400" dirty="0">
                          <a:latin typeface="Calibri" pitchFamily="34" charset="0"/>
                        </a:rPr>
                        <a:t>16</a:t>
                      </a:r>
                    </a:p>
                  </a:txBody>
                  <a:tcPr/>
                </a:tc>
                <a:tc>
                  <a:txBody>
                    <a:bodyPr/>
                    <a:lstStyle/>
                    <a:p>
                      <a:r>
                        <a:rPr lang="ru-RU" sz="1400" dirty="0">
                          <a:latin typeface="Calibri" pitchFamily="34" charset="0"/>
                        </a:rPr>
                        <a:t>Впереди зеленый</a:t>
                      </a:r>
                    </a:p>
                  </a:txBody>
                  <a:tcPr/>
                </a:tc>
                <a:extLst>
                  <a:ext uri="{0D108BD9-81ED-4DB2-BD59-A6C34878D82A}">
                    <a16:rowId xmlns:a16="http://schemas.microsoft.com/office/drawing/2014/main" val="10003"/>
                  </a:ext>
                </a:extLst>
              </a:tr>
              <a:tr h="327429">
                <a:tc>
                  <a:txBody>
                    <a:bodyPr/>
                    <a:lstStyle/>
                    <a:p>
                      <a:r>
                        <a:rPr lang="ru-RU" sz="1400" dirty="0">
                          <a:latin typeface="Calibri" pitchFamily="34" charset="0"/>
                        </a:rPr>
                        <a:t>03</a:t>
                      </a:r>
                    </a:p>
                  </a:txBody>
                  <a:tcPr/>
                </a:tc>
                <a:tc>
                  <a:txBody>
                    <a:bodyPr/>
                    <a:lstStyle/>
                    <a:p>
                      <a:r>
                        <a:rPr lang="ru-RU" sz="1400" dirty="0">
                          <a:latin typeface="Calibri" pitchFamily="34" charset="0"/>
                        </a:rPr>
                        <a:t>Впереди путепровод</a:t>
                      </a:r>
                    </a:p>
                  </a:txBody>
                  <a:tcPr/>
                </a:tc>
                <a:tc>
                  <a:txBody>
                    <a:bodyPr/>
                    <a:lstStyle/>
                    <a:p>
                      <a:r>
                        <a:rPr lang="ru-RU" sz="1400" dirty="0">
                          <a:latin typeface="Calibri" pitchFamily="34" charset="0"/>
                        </a:rPr>
                        <a:t>17</a:t>
                      </a:r>
                    </a:p>
                  </a:txBody>
                  <a:tcPr/>
                </a:tc>
                <a:tc>
                  <a:txBody>
                    <a:bodyPr/>
                    <a:lstStyle/>
                    <a:p>
                      <a:r>
                        <a:rPr lang="ru-RU" sz="1400" dirty="0">
                          <a:latin typeface="Calibri" pitchFamily="34" charset="0"/>
                        </a:rPr>
                        <a:t>Внимание! Впереди желтый</a:t>
                      </a:r>
                    </a:p>
                  </a:txBody>
                  <a:tcPr/>
                </a:tc>
                <a:extLst>
                  <a:ext uri="{0D108BD9-81ED-4DB2-BD59-A6C34878D82A}">
                    <a16:rowId xmlns:a16="http://schemas.microsoft.com/office/drawing/2014/main" val="10004"/>
                  </a:ext>
                </a:extLst>
              </a:tr>
              <a:tr h="327429">
                <a:tc>
                  <a:txBody>
                    <a:bodyPr/>
                    <a:lstStyle/>
                    <a:p>
                      <a:r>
                        <a:rPr lang="ru-RU" sz="1400" dirty="0">
                          <a:latin typeface="Calibri" pitchFamily="34" charset="0"/>
                        </a:rPr>
                        <a:t>04</a:t>
                      </a:r>
                    </a:p>
                  </a:txBody>
                  <a:tcPr/>
                </a:tc>
                <a:tc>
                  <a:txBody>
                    <a:bodyPr/>
                    <a:lstStyle/>
                    <a:p>
                      <a:r>
                        <a:rPr lang="ru-RU" sz="1400" dirty="0">
                          <a:latin typeface="Calibri" pitchFamily="34" charset="0"/>
                        </a:rPr>
                        <a:t>Сигнал</a:t>
                      </a:r>
                    </a:p>
                  </a:txBody>
                  <a:tcPr/>
                </a:tc>
                <a:tc>
                  <a:txBody>
                    <a:bodyPr/>
                    <a:lstStyle/>
                    <a:p>
                      <a:r>
                        <a:rPr lang="ru-RU" sz="1400" dirty="0">
                          <a:latin typeface="Calibri" pitchFamily="34" charset="0"/>
                        </a:rPr>
                        <a:t>18</a:t>
                      </a:r>
                    </a:p>
                  </a:txBody>
                  <a:tcPr/>
                </a:tc>
                <a:tc>
                  <a:txBody>
                    <a:bodyPr/>
                    <a:lstStyle/>
                    <a:p>
                      <a:r>
                        <a:rPr lang="ru-RU" sz="1400" dirty="0">
                          <a:latin typeface="Calibri" pitchFamily="34" charset="0"/>
                        </a:rPr>
                        <a:t>Внимание! Впереди красный</a:t>
                      </a:r>
                    </a:p>
                  </a:txBody>
                  <a:tcPr/>
                </a:tc>
                <a:extLst>
                  <a:ext uri="{0D108BD9-81ED-4DB2-BD59-A6C34878D82A}">
                    <a16:rowId xmlns:a16="http://schemas.microsoft.com/office/drawing/2014/main" val="10005"/>
                  </a:ext>
                </a:extLst>
              </a:tr>
              <a:tr h="327429">
                <a:tc>
                  <a:txBody>
                    <a:bodyPr/>
                    <a:lstStyle/>
                    <a:p>
                      <a:r>
                        <a:rPr lang="ru-RU" sz="1400" dirty="0">
                          <a:latin typeface="Calibri" pitchFamily="34" charset="0"/>
                        </a:rPr>
                        <a:t>05</a:t>
                      </a:r>
                    </a:p>
                  </a:txBody>
                  <a:tcPr/>
                </a:tc>
                <a:tc>
                  <a:txBody>
                    <a:bodyPr/>
                    <a:lstStyle/>
                    <a:p>
                      <a:r>
                        <a:rPr lang="ru-RU" sz="1400" dirty="0">
                          <a:latin typeface="Calibri" pitchFamily="34" charset="0"/>
                        </a:rPr>
                        <a:t>Впереди переход</a:t>
                      </a:r>
                    </a:p>
                  </a:txBody>
                  <a:tcPr/>
                </a:tc>
                <a:tc>
                  <a:txBody>
                    <a:bodyPr/>
                    <a:lstStyle/>
                    <a:p>
                      <a:r>
                        <a:rPr lang="ru-RU" sz="1400" dirty="0">
                          <a:latin typeface="Calibri" pitchFamily="34" charset="0"/>
                        </a:rPr>
                        <a:t>19</a:t>
                      </a:r>
                    </a:p>
                  </a:txBody>
                  <a:tcPr/>
                </a:tc>
                <a:tc>
                  <a:txBody>
                    <a:bodyPr/>
                    <a:lstStyle/>
                    <a:p>
                      <a:r>
                        <a:rPr lang="ru-RU" sz="1400" dirty="0">
                          <a:latin typeface="Calibri" pitchFamily="34" charset="0"/>
                        </a:rPr>
                        <a:t>Внимание! красный</a:t>
                      </a:r>
                    </a:p>
                  </a:txBody>
                  <a:tcPr/>
                </a:tc>
                <a:extLst>
                  <a:ext uri="{0D108BD9-81ED-4DB2-BD59-A6C34878D82A}">
                    <a16:rowId xmlns:a16="http://schemas.microsoft.com/office/drawing/2014/main" val="10006"/>
                  </a:ext>
                </a:extLst>
              </a:tr>
              <a:tr h="327429">
                <a:tc>
                  <a:txBody>
                    <a:bodyPr/>
                    <a:lstStyle/>
                    <a:p>
                      <a:r>
                        <a:rPr lang="ru-RU" sz="1400" dirty="0">
                          <a:latin typeface="Calibri" pitchFamily="34" charset="0"/>
                        </a:rPr>
                        <a:t>06</a:t>
                      </a:r>
                    </a:p>
                  </a:txBody>
                  <a:tcPr/>
                </a:tc>
                <a:tc>
                  <a:txBody>
                    <a:bodyPr/>
                    <a:lstStyle/>
                    <a:p>
                      <a:r>
                        <a:rPr lang="ru-RU" sz="1400" dirty="0">
                          <a:latin typeface="Calibri" pitchFamily="34" charset="0"/>
                        </a:rPr>
                        <a:t>Впереди платформа</a:t>
                      </a:r>
                    </a:p>
                  </a:txBody>
                  <a:tcPr/>
                </a:tc>
                <a:tc>
                  <a:txBody>
                    <a:bodyPr/>
                    <a:lstStyle/>
                    <a:p>
                      <a:r>
                        <a:rPr lang="ru-RU" sz="1400" dirty="0">
                          <a:latin typeface="Calibri" pitchFamily="34" charset="0"/>
                        </a:rPr>
                        <a:t>20</a:t>
                      </a:r>
                    </a:p>
                  </a:txBody>
                  <a:tcPr/>
                </a:tc>
                <a:tc>
                  <a:txBody>
                    <a:bodyPr/>
                    <a:lstStyle/>
                    <a:p>
                      <a:r>
                        <a:rPr lang="ru-RU" sz="1400" dirty="0">
                          <a:latin typeface="Calibri" pitchFamily="34" charset="0"/>
                        </a:rPr>
                        <a:t>Отключи тягу!</a:t>
                      </a:r>
                    </a:p>
                  </a:txBody>
                  <a:tcPr/>
                </a:tc>
                <a:extLst>
                  <a:ext uri="{0D108BD9-81ED-4DB2-BD59-A6C34878D82A}">
                    <a16:rowId xmlns:a16="http://schemas.microsoft.com/office/drawing/2014/main" val="10007"/>
                  </a:ext>
                </a:extLst>
              </a:tr>
              <a:tr h="327429">
                <a:tc>
                  <a:txBody>
                    <a:bodyPr/>
                    <a:lstStyle/>
                    <a:p>
                      <a:r>
                        <a:rPr lang="ru-RU" sz="1400" dirty="0">
                          <a:latin typeface="Calibri" pitchFamily="34" charset="0"/>
                        </a:rPr>
                        <a:t>07</a:t>
                      </a:r>
                    </a:p>
                  </a:txBody>
                  <a:tcPr/>
                </a:tc>
                <a:tc>
                  <a:txBody>
                    <a:bodyPr/>
                    <a:lstStyle/>
                    <a:p>
                      <a:r>
                        <a:rPr lang="ru-RU" sz="1400" dirty="0">
                          <a:latin typeface="Calibri" pitchFamily="34" charset="0"/>
                        </a:rPr>
                        <a:t>Впереди токораздел</a:t>
                      </a:r>
                    </a:p>
                  </a:txBody>
                  <a:tcPr/>
                </a:tc>
                <a:tc>
                  <a:txBody>
                    <a:bodyPr/>
                    <a:lstStyle/>
                    <a:p>
                      <a:r>
                        <a:rPr lang="ru-RU" sz="1400" dirty="0">
                          <a:latin typeface="Calibri" pitchFamily="34" charset="0"/>
                        </a:rPr>
                        <a:t>21</a:t>
                      </a:r>
                    </a:p>
                  </a:txBody>
                  <a:tcPr/>
                </a:tc>
                <a:tc>
                  <a:txBody>
                    <a:bodyPr/>
                    <a:lstStyle/>
                    <a:p>
                      <a:r>
                        <a:rPr lang="ru-RU" sz="1400" dirty="0">
                          <a:latin typeface="Calibri" pitchFamily="34" charset="0"/>
                        </a:rPr>
                        <a:t>Впереди станция</a:t>
                      </a:r>
                    </a:p>
                  </a:txBody>
                  <a:tcPr/>
                </a:tc>
                <a:extLst>
                  <a:ext uri="{0D108BD9-81ED-4DB2-BD59-A6C34878D82A}">
                    <a16:rowId xmlns:a16="http://schemas.microsoft.com/office/drawing/2014/main" val="10008"/>
                  </a:ext>
                </a:extLst>
              </a:tr>
              <a:tr h="327429">
                <a:tc>
                  <a:txBody>
                    <a:bodyPr/>
                    <a:lstStyle/>
                    <a:p>
                      <a:r>
                        <a:rPr lang="ru-RU" sz="1400" dirty="0">
                          <a:latin typeface="Calibri" pitchFamily="34" charset="0"/>
                        </a:rPr>
                        <a:t>08</a:t>
                      </a:r>
                    </a:p>
                  </a:txBody>
                  <a:tcPr/>
                </a:tc>
                <a:tc>
                  <a:txBody>
                    <a:bodyPr/>
                    <a:lstStyle/>
                    <a:p>
                      <a:r>
                        <a:rPr lang="ru-RU" sz="1400" dirty="0">
                          <a:latin typeface="Calibri" pitchFamily="34" charset="0"/>
                        </a:rPr>
                        <a:t>Впереди нейтральная вставка</a:t>
                      </a:r>
                    </a:p>
                  </a:txBody>
                  <a:tcPr/>
                </a:tc>
                <a:tc>
                  <a:txBody>
                    <a:bodyPr/>
                    <a:lstStyle/>
                    <a:p>
                      <a:r>
                        <a:rPr lang="ru-RU" sz="1400" dirty="0">
                          <a:latin typeface="Calibri" pitchFamily="34" charset="0"/>
                        </a:rPr>
                        <a:t>22</a:t>
                      </a:r>
                    </a:p>
                  </a:txBody>
                  <a:tcPr/>
                </a:tc>
                <a:tc>
                  <a:txBody>
                    <a:bodyPr/>
                    <a:lstStyle/>
                    <a:p>
                      <a:r>
                        <a:rPr lang="ru-RU" sz="1400" dirty="0">
                          <a:latin typeface="Calibri" pitchFamily="34" charset="0"/>
                        </a:rPr>
                        <a:t>Впереди желтый</a:t>
                      </a:r>
                    </a:p>
                  </a:txBody>
                  <a:tcPr/>
                </a:tc>
                <a:extLst>
                  <a:ext uri="{0D108BD9-81ED-4DB2-BD59-A6C34878D82A}">
                    <a16:rowId xmlns:a16="http://schemas.microsoft.com/office/drawing/2014/main" val="10009"/>
                  </a:ext>
                </a:extLst>
              </a:tr>
              <a:tr h="327429">
                <a:tc>
                  <a:txBody>
                    <a:bodyPr/>
                    <a:lstStyle/>
                    <a:p>
                      <a:r>
                        <a:rPr lang="ru-RU" sz="1400" dirty="0">
                          <a:latin typeface="Calibri" pitchFamily="34" charset="0"/>
                        </a:rPr>
                        <a:t>09</a:t>
                      </a:r>
                    </a:p>
                  </a:txBody>
                  <a:tcPr/>
                </a:tc>
                <a:tc>
                  <a:txBody>
                    <a:bodyPr/>
                    <a:lstStyle/>
                    <a:p>
                      <a:r>
                        <a:rPr lang="ru-RU" sz="1400" dirty="0">
                          <a:latin typeface="Calibri" pitchFamily="34" charset="0"/>
                        </a:rPr>
                        <a:t>Проба тормозов</a:t>
                      </a:r>
                    </a:p>
                  </a:txBody>
                  <a:tcPr/>
                </a:tc>
                <a:tc>
                  <a:txBody>
                    <a:bodyPr/>
                    <a:lstStyle/>
                    <a:p>
                      <a:r>
                        <a:rPr lang="ru-RU" sz="1400" dirty="0">
                          <a:latin typeface="Calibri" pitchFamily="34" charset="0"/>
                        </a:rPr>
                        <a:t>23</a:t>
                      </a:r>
                    </a:p>
                  </a:txBody>
                  <a:tcPr/>
                </a:tc>
                <a:tc>
                  <a:txBody>
                    <a:bodyPr/>
                    <a:lstStyle/>
                    <a:p>
                      <a:r>
                        <a:rPr lang="ru-RU" sz="1400" dirty="0">
                          <a:latin typeface="Calibri" pitchFamily="34" charset="0"/>
                        </a:rPr>
                        <a:t>Внимание! ПОНАБ красный</a:t>
                      </a:r>
                    </a:p>
                  </a:txBody>
                  <a:tcPr/>
                </a:tc>
                <a:extLst>
                  <a:ext uri="{0D108BD9-81ED-4DB2-BD59-A6C34878D82A}">
                    <a16:rowId xmlns:a16="http://schemas.microsoft.com/office/drawing/2014/main" val="10010"/>
                  </a:ext>
                </a:extLst>
              </a:tr>
              <a:tr h="327429">
                <a:tc>
                  <a:txBody>
                    <a:bodyPr/>
                    <a:lstStyle/>
                    <a:p>
                      <a:r>
                        <a:rPr lang="ru-RU" sz="1400" dirty="0">
                          <a:latin typeface="Calibri" pitchFamily="34" charset="0"/>
                        </a:rPr>
                        <a:t>10</a:t>
                      </a:r>
                    </a:p>
                  </a:txBody>
                  <a:tcPr/>
                </a:tc>
                <a:tc>
                  <a:txBody>
                    <a:bodyPr/>
                    <a:lstStyle/>
                    <a:p>
                      <a:r>
                        <a:rPr lang="ru-RU" sz="1400" dirty="0">
                          <a:latin typeface="Calibri" pitchFamily="34" charset="0"/>
                        </a:rPr>
                        <a:t>Впереди тоннель</a:t>
                      </a:r>
                    </a:p>
                  </a:txBody>
                  <a:tcPr/>
                </a:tc>
                <a:tc>
                  <a:txBody>
                    <a:bodyPr/>
                    <a:lstStyle/>
                    <a:p>
                      <a:r>
                        <a:rPr lang="ru-RU" sz="1400" dirty="0">
                          <a:latin typeface="Calibri" pitchFamily="34" charset="0"/>
                        </a:rPr>
                        <a:t>24</a:t>
                      </a:r>
                    </a:p>
                  </a:txBody>
                  <a:tcPr/>
                </a:tc>
                <a:tc>
                  <a:txBody>
                    <a:bodyPr/>
                    <a:lstStyle/>
                    <a:p>
                      <a:r>
                        <a:rPr lang="ru-RU" sz="1400" dirty="0">
                          <a:latin typeface="Calibri" pitchFamily="34" charset="0"/>
                        </a:rPr>
                        <a:t>Внимание! ПОНАБ Желтый</a:t>
                      </a:r>
                    </a:p>
                  </a:txBody>
                  <a:tcPr/>
                </a:tc>
                <a:extLst>
                  <a:ext uri="{0D108BD9-81ED-4DB2-BD59-A6C34878D82A}">
                    <a16:rowId xmlns:a16="http://schemas.microsoft.com/office/drawing/2014/main" val="10011"/>
                  </a:ext>
                </a:extLst>
              </a:tr>
              <a:tr h="327429">
                <a:tc>
                  <a:txBody>
                    <a:bodyPr/>
                    <a:lstStyle/>
                    <a:p>
                      <a:r>
                        <a:rPr lang="ru-RU" sz="1400" dirty="0">
                          <a:latin typeface="Calibri" pitchFamily="34" charset="0"/>
                        </a:rPr>
                        <a:t>11</a:t>
                      </a:r>
                    </a:p>
                  </a:txBody>
                  <a:tcPr/>
                </a:tc>
                <a:tc>
                  <a:txBody>
                    <a:bodyPr/>
                    <a:lstStyle/>
                    <a:p>
                      <a:r>
                        <a:rPr lang="ru-RU" sz="1400" dirty="0">
                          <a:latin typeface="Calibri" pitchFamily="34" charset="0"/>
                        </a:rPr>
                        <a:t>Впереди ПОНАБ</a:t>
                      </a:r>
                    </a:p>
                  </a:txBody>
                  <a:tcPr/>
                </a:tc>
                <a:tc>
                  <a:txBody>
                    <a:bodyPr/>
                    <a:lstStyle/>
                    <a:p>
                      <a:r>
                        <a:rPr lang="ru-RU" sz="1400" dirty="0">
                          <a:latin typeface="Calibri" pitchFamily="34" charset="0"/>
                        </a:rPr>
                        <a:t>25</a:t>
                      </a:r>
                    </a:p>
                  </a:txBody>
                  <a:tcPr/>
                </a:tc>
                <a:tc>
                  <a:txBody>
                    <a:bodyPr/>
                    <a:lstStyle/>
                    <a:p>
                      <a:r>
                        <a:rPr lang="ru-RU" sz="1400" dirty="0">
                          <a:latin typeface="Calibri" pitchFamily="34" charset="0"/>
                        </a:rPr>
                        <a:t>ПОНАБ зеленый</a:t>
                      </a:r>
                    </a:p>
                  </a:txBody>
                  <a:tcPr/>
                </a:tc>
                <a:extLst>
                  <a:ext uri="{0D108BD9-81ED-4DB2-BD59-A6C34878D82A}">
                    <a16:rowId xmlns:a16="http://schemas.microsoft.com/office/drawing/2014/main" val="10012"/>
                  </a:ext>
                </a:extLst>
              </a:tr>
              <a:tr h="327429">
                <a:tc>
                  <a:txBody>
                    <a:bodyPr/>
                    <a:lstStyle/>
                    <a:p>
                      <a:r>
                        <a:rPr lang="ru-RU" sz="1400" dirty="0">
                          <a:latin typeface="Calibri" pitchFamily="34" charset="0"/>
                        </a:rPr>
                        <a:t>12</a:t>
                      </a:r>
                    </a:p>
                  </a:txBody>
                  <a:tcPr/>
                </a:tc>
                <a:tc>
                  <a:txBody>
                    <a:bodyPr/>
                    <a:lstStyle/>
                    <a:p>
                      <a:r>
                        <a:rPr lang="ru-RU" sz="1400" dirty="0">
                          <a:latin typeface="Calibri" pitchFamily="34" charset="0"/>
                        </a:rPr>
                        <a:t>Впереди газопровод</a:t>
                      </a:r>
                    </a:p>
                  </a:txBody>
                  <a:tcPr/>
                </a:tc>
                <a:tc>
                  <a:txBody>
                    <a:bodyPr/>
                    <a:lstStyle/>
                    <a:p>
                      <a:r>
                        <a:rPr lang="ru-RU" sz="1400" dirty="0">
                          <a:latin typeface="Calibri" pitchFamily="34" charset="0"/>
                        </a:rPr>
                        <a:t>38</a:t>
                      </a:r>
                    </a:p>
                  </a:txBody>
                  <a:tcPr/>
                </a:tc>
                <a:tc>
                  <a:txBody>
                    <a:bodyPr/>
                    <a:lstStyle/>
                    <a:p>
                      <a:r>
                        <a:rPr lang="ru-RU" sz="1400" dirty="0">
                          <a:latin typeface="Calibri" pitchFamily="34" charset="0"/>
                        </a:rPr>
                        <a:t>Тональный сигнал 1</a:t>
                      </a:r>
                      <a:endParaRPr lang="ru-RU" sz="1400" i="1" dirty="0">
                        <a:latin typeface="Calibri" pitchFamily="34" charset="0"/>
                      </a:endParaRPr>
                    </a:p>
                  </a:txBody>
                  <a:tcPr/>
                </a:tc>
                <a:extLst>
                  <a:ext uri="{0D108BD9-81ED-4DB2-BD59-A6C34878D82A}">
                    <a16:rowId xmlns:a16="http://schemas.microsoft.com/office/drawing/2014/main" val="10013"/>
                  </a:ext>
                </a:extLst>
              </a:tr>
              <a:tr h="327429">
                <a:tc>
                  <a:txBody>
                    <a:bodyPr/>
                    <a:lstStyle/>
                    <a:p>
                      <a:r>
                        <a:rPr lang="ru-RU" sz="1400" dirty="0">
                          <a:latin typeface="Calibri" pitchFamily="34" charset="0"/>
                        </a:rPr>
                        <a:t>13</a:t>
                      </a:r>
                    </a:p>
                  </a:txBody>
                  <a:tcPr/>
                </a:tc>
                <a:tc>
                  <a:txBody>
                    <a:bodyPr/>
                    <a:lstStyle/>
                    <a:p>
                      <a:r>
                        <a:rPr lang="ru-RU" sz="1400" dirty="0">
                          <a:latin typeface="Calibri" pitchFamily="34" charset="0"/>
                        </a:rPr>
                        <a:t>Впереди тоннель</a:t>
                      </a:r>
                    </a:p>
                  </a:txBody>
                  <a:tcPr/>
                </a:tc>
                <a:tc>
                  <a:txBody>
                    <a:bodyPr/>
                    <a:lstStyle/>
                    <a:p>
                      <a:r>
                        <a:rPr lang="ru-RU" sz="1400" dirty="0">
                          <a:latin typeface="Calibri" pitchFamily="34" charset="0"/>
                        </a:rPr>
                        <a:t>39</a:t>
                      </a:r>
                    </a:p>
                  </a:txBody>
                  <a:tcPr/>
                </a:tc>
                <a:tc>
                  <a:txBody>
                    <a:bodyPr/>
                    <a:lstStyle/>
                    <a:p>
                      <a:r>
                        <a:rPr lang="ru-RU" sz="1400" dirty="0">
                          <a:latin typeface="Calibri" pitchFamily="34" charset="0"/>
                        </a:rPr>
                        <a:t>Тональный сигнал 2</a:t>
                      </a:r>
                    </a:p>
                  </a:txBody>
                  <a:tcPr/>
                </a:tc>
                <a:extLst>
                  <a:ext uri="{0D108BD9-81ED-4DB2-BD59-A6C34878D82A}">
                    <a16:rowId xmlns:a16="http://schemas.microsoft.com/office/drawing/2014/main" val="10014"/>
                  </a:ext>
                </a:extLst>
              </a:tr>
            </a:tbl>
          </a:graphicData>
        </a:graphic>
      </p:graphicFrame>
      <p:cxnSp>
        <p:nvCxnSpPr>
          <p:cNvPr id="13" name="Прямая со стрелкой 12"/>
          <p:cNvCxnSpPr>
            <a:endCxn id="8" idx="0"/>
          </p:cNvCxnSpPr>
          <p:nvPr/>
        </p:nvCxnSpPr>
        <p:spPr>
          <a:xfrm rot="16200000" flipH="1">
            <a:off x="7838391" y="4888335"/>
            <a:ext cx="360000" cy="158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284720" y="1950720"/>
            <a:ext cx="1188720" cy="307777"/>
          </a:xfrm>
          <a:prstGeom prst="rect">
            <a:avLst/>
          </a:prstGeom>
          <a:noFill/>
        </p:spPr>
        <p:txBody>
          <a:bodyPr wrap="square" rtlCol="0">
            <a:spAutoFit/>
          </a:bodyPr>
          <a:lstStyle/>
          <a:p>
            <a:r>
              <a:rPr lang="ru-RU" sz="1400" dirty="0">
                <a:latin typeface="Calibri" pitchFamily="34" charset="0"/>
              </a:rPr>
              <a:t>БЭК (БЭК2)</a:t>
            </a:r>
          </a:p>
        </p:txBody>
      </p:sp>
      <p:cxnSp>
        <p:nvCxnSpPr>
          <p:cNvPr id="18" name="Прямая со стрелкой 17"/>
          <p:cNvCxnSpPr/>
          <p:nvPr/>
        </p:nvCxnSpPr>
        <p:spPr>
          <a:xfrm rot="16200000" flipH="1">
            <a:off x="7709533" y="3634852"/>
            <a:ext cx="620893" cy="158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Система автоматического управления торможением поезда  САУТ-ЦМ-485  </a:t>
            </a:r>
            <a:r>
              <a:rPr lang="ru-RU" sz="2400" dirty="0">
                <a:latin typeface="Calibri" pitchFamily="34" charset="0"/>
              </a:rPr>
              <a:t>Локомотивные устройства САУТ</a:t>
            </a:r>
            <a:endParaRPr lang="ru-RU" dirty="0"/>
          </a:p>
        </p:txBody>
      </p:sp>
      <p:sp>
        <p:nvSpPr>
          <p:cNvPr id="3" name="Содержимое 2"/>
          <p:cNvSpPr>
            <a:spLocks noGrp="1"/>
          </p:cNvSpPr>
          <p:nvPr>
            <p:ph idx="1"/>
          </p:nvPr>
        </p:nvSpPr>
        <p:spPr>
          <a:xfrm>
            <a:off x="230189" y="1368426"/>
            <a:ext cx="6462712" cy="5083174"/>
          </a:xfrm>
        </p:spPr>
        <p:txBody>
          <a:bodyPr/>
          <a:lstStyle/>
          <a:p>
            <a:pPr marL="0" indent="0">
              <a:buNone/>
            </a:pPr>
            <a:r>
              <a:rPr lang="ru-RU" sz="1400" dirty="0"/>
              <a:t>Пульт управления размещается в кабине локомотива и предназначен для включения САУТ-ЦМ и формирования машинистом управляющих сигналов. Пульт управления содержит тумблер включения исполнительных цепей и четыре кнопки: К20, ПОДТЯГ, ОТПР, ОС</a:t>
            </a:r>
          </a:p>
          <a:p>
            <a:pPr>
              <a:buNone/>
            </a:pPr>
            <a:r>
              <a:rPr lang="ru-RU" sz="1400" b="1" dirty="0"/>
              <a:t>Кнопка К20</a:t>
            </a:r>
            <a:r>
              <a:rPr lang="ru-RU" sz="1400" dirty="0"/>
              <a:t> действует при красном и красно-желтом показании АЛСН. Она позволяет в случаях, предусмотренных ПТЭ проезд  запрещающего сигнала и движение при красном показании АЛСН со скоростью 20 км/ч.</a:t>
            </a:r>
          </a:p>
          <a:p>
            <a:pPr>
              <a:buNone/>
            </a:pPr>
            <a:r>
              <a:rPr lang="ru-RU" sz="1400" b="1" dirty="0"/>
              <a:t>Кнопка ПОДТЯГ</a:t>
            </a:r>
            <a:r>
              <a:rPr lang="ru-RU" sz="1400" dirty="0"/>
              <a:t> действует при красно-желтом и белом показании АЛСН и позволяет машинисту в необходимых случаях остановить поезд на более близком расстоянии у  запрещающего  сигнала, чем позволяет аппаратура САУТ-ЦМ.</a:t>
            </a:r>
          </a:p>
          <a:p>
            <a:pPr>
              <a:buNone/>
            </a:pPr>
            <a:r>
              <a:rPr lang="ru-RU" sz="1400" b="1" dirty="0"/>
              <a:t>Кнопка ОТПРАВ</a:t>
            </a:r>
            <a:r>
              <a:rPr lang="ru-RU" sz="1400" dirty="0"/>
              <a:t> действует при белом показании АЛСН  и позволяет машинисту задавать в аппаратуру САУТ-ЦМ допускаемую скорость 50 км/час на расстояние 600 м при отправлении поезда с боковых не кодированных путей, после включения аппаратуры САУТ-ЦМ. А так же дает возможность сквозного пропуска поездов по боковым не кодированным путям.</a:t>
            </a:r>
          </a:p>
          <a:p>
            <a:pPr>
              <a:buNone/>
            </a:pPr>
            <a:r>
              <a:rPr lang="ru-RU" sz="1400" b="1" dirty="0"/>
              <a:t>Кнопка ОС</a:t>
            </a:r>
            <a:r>
              <a:rPr lang="ru-RU" sz="1400" dirty="0"/>
              <a:t> позволяет машинисту отменить действующее  ограничение скорости после удаления “хвоста” поезда из зоны ограничения.</a:t>
            </a:r>
          </a:p>
          <a:p>
            <a:pPr>
              <a:buNone/>
            </a:pPr>
            <a:endParaRPr lang="ru-RU" sz="1400" dirty="0"/>
          </a:p>
        </p:txBody>
      </p:sp>
      <p:pic>
        <p:nvPicPr>
          <p:cNvPr id="4" name="Рисунок 159" descr="Копия 06 ПУ-САУТ-ЦМ обр для през не выкл и не вкл бф.jpg"/>
          <p:cNvPicPr>
            <a:picLocks noChangeAspect="1"/>
          </p:cNvPicPr>
          <p:nvPr/>
        </p:nvPicPr>
        <p:blipFill>
          <a:blip r:embed="rId2" cstate="print"/>
          <a:srcRect/>
          <a:stretch>
            <a:fillRect/>
          </a:stretch>
        </p:blipFill>
        <p:spPr bwMode="auto">
          <a:xfrm>
            <a:off x="7112000" y="1889804"/>
            <a:ext cx="1535113" cy="3670577"/>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Система автоматического управления торможением поезда  САУТ-ЦМ-485  </a:t>
            </a:r>
            <a:r>
              <a:rPr lang="ru-RU" sz="2400" dirty="0">
                <a:latin typeface="Calibri" pitchFamily="34" charset="0"/>
              </a:rPr>
              <a:t>Локомотивные устройства САУТ</a:t>
            </a:r>
            <a:endParaRPr lang="ru-RU" dirty="0"/>
          </a:p>
        </p:txBody>
      </p:sp>
      <p:sp>
        <p:nvSpPr>
          <p:cNvPr id="3" name="Содержимое 2"/>
          <p:cNvSpPr>
            <a:spLocks noGrp="1"/>
          </p:cNvSpPr>
          <p:nvPr>
            <p:ph idx="1"/>
          </p:nvPr>
        </p:nvSpPr>
        <p:spPr>
          <a:xfrm>
            <a:off x="1111797" y="2214566"/>
            <a:ext cx="5002212" cy="2860674"/>
          </a:xfrm>
        </p:spPr>
        <p:txBody>
          <a:bodyPr/>
          <a:lstStyle/>
          <a:p>
            <a:pPr marL="0" indent="0">
              <a:buNone/>
            </a:pPr>
            <a:r>
              <a:rPr lang="ru-RU" sz="1400" b="1" dirty="0"/>
              <a:t>Датчики  давления  </a:t>
            </a:r>
            <a:r>
              <a:rPr lang="ru-RU" sz="1400" dirty="0"/>
              <a:t>устанавливаются  на  трубопроводе,  идущем  от воздухораспределителя  к  тормозным  цилиндрам  в  грузовых  локомотивах. </a:t>
            </a:r>
          </a:p>
          <a:p>
            <a:pPr marL="0" indent="0">
              <a:buNone/>
            </a:pPr>
            <a:r>
              <a:rPr lang="ru-RU" sz="1400" dirty="0"/>
              <a:t>Воспринимаемое  датчиками  давление  соответствует  давлению  в  тормозных цилиндрах.</a:t>
            </a:r>
          </a:p>
          <a:p>
            <a:pPr marL="0" indent="0">
              <a:buNone/>
            </a:pPr>
            <a:r>
              <a:rPr lang="ru-RU" sz="1400" dirty="0"/>
              <a:t> </a:t>
            </a:r>
          </a:p>
          <a:p>
            <a:pPr marL="0" indent="0">
              <a:buNone/>
            </a:pPr>
            <a:r>
              <a:rPr lang="ru-RU" sz="1400" dirty="0"/>
              <a:t>Датчики  давления,  устанавливаются  на приставку  электропневматическую  ПЭКМ1/485,  воспринимают  давление, соответствующее  давлению  в  уравнительном  резервуаре</a:t>
            </a:r>
          </a:p>
        </p:txBody>
      </p:sp>
      <p:pic>
        <p:nvPicPr>
          <p:cNvPr id="5" name="Рисунок 78" descr="ДД ТЦ (1-1).jpg"/>
          <p:cNvPicPr>
            <a:picLocks noChangeAspect="1"/>
          </p:cNvPicPr>
          <p:nvPr/>
        </p:nvPicPr>
        <p:blipFill>
          <a:blip r:embed="rId2" cstate="print"/>
          <a:srcRect/>
          <a:stretch>
            <a:fillRect/>
          </a:stretch>
        </p:blipFill>
        <p:spPr bwMode="auto">
          <a:xfrm rot="16200000" flipH="1" flipV="1">
            <a:off x="6749483" y="2645651"/>
            <a:ext cx="727556" cy="1998504"/>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Система автоматического управления торможением поезда  САУТ-ЦМ-485  </a:t>
            </a:r>
            <a:r>
              <a:rPr lang="ru-RU" sz="2400" dirty="0">
                <a:latin typeface="Calibri" pitchFamily="34" charset="0"/>
              </a:rPr>
              <a:t>Локомотивные устройства САУТ</a:t>
            </a:r>
            <a:endParaRPr lang="ru-RU" dirty="0"/>
          </a:p>
        </p:txBody>
      </p:sp>
      <p:sp>
        <p:nvSpPr>
          <p:cNvPr id="3" name="Содержимое 2"/>
          <p:cNvSpPr>
            <a:spLocks noGrp="1"/>
          </p:cNvSpPr>
          <p:nvPr>
            <p:ph idx="1"/>
          </p:nvPr>
        </p:nvSpPr>
        <p:spPr>
          <a:xfrm>
            <a:off x="230189" y="1368425"/>
            <a:ext cx="4964111" cy="5121275"/>
          </a:xfrm>
        </p:spPr>
        <p:txBody>
          <a:bodyPr/>
          <a:lstStyle/>
          <a:p>
            <a:pPr marL="0" indent="0">
              <a:buNone/>
            </a:pPr>
            <a:r>
              <a:rPr lang="ru-RU" sz="1400" b="1" dirty="0"/>
              <a:t>Приставка электропневматическая ПЭКМ </a:t>
            </a:r>
            <a:r>
              <a:rPr lang="ru-RU" sz="1400" dirty="0"/>
              <a:t>устанавливается между  корпусом крана машиниста и редуктором для автоматического управления пневматическими тормозами поезда. Приставка электропневматическая ПЭКМ содержит два электромагнитных клапана – отпускной (ОК) и тормозной (ТК). </a:t>
            </a:r>
          </a:p>
          <a:p>
            <a:pPr marL="0" indent="0">
              <a:buNone/>
            </a:pPr>
            <a:endParaRPr lang="ru-RU" sz="1400" dirty="0"/>
          </a:p>
          <a:p>
            <a:pPr marL="0" indent="0">
              <a:buNone/>
            </a:pPr>
            <a:endParaRPr lang="ru-RU" sz="1400" dirty="0"/>
          </a:p>
          <a:p>
            <a:pPr marL="0" indent="0">
              <a:buNone/>
            </a:pPr>
            <a:endParaRPr lang="ru-RU" sz="1400" dirty="0"/>
          </a:p>
          <a:p>
            <a:pPr marL="0" indent="0">
              <a:buNone/>
            </a:pPr>
            <a:r>
              <a:rPr lang="ru-RU" sz="1200" i="1" dirty="0"/>
              <a:t>В исходном состоянии на клапаны ОК и ТК подается напряжение, и приставка не влияет на штатную работу крана машиниста. В режиме торможения от аппаратуры САУТ-ЦМ модуль коммутации отключает питание клапанов ОК и ТК. При этом осуществляется разрядка тормозной магистрали.  На приставке установлены два датчика давления, которые используются для формирования требуемой величины ступени торможения. После достижения величины ступени торможения на клапан ТК через модуль коммутации подается напряжение и реализуется режим "</a:t>
            </a:r>
            <a:r>
              <a:rPr lang="ru-RU" sz="1200" i="1" dirty="0" err="1"/>
              <a:t>Перекрыша</a:t>
            </a:r>
            <a:r>
              <a:rPr lang="ru-RU" sz="1200" i="1" dirty="0"/>
              <a:t>". Режим “Отпуск” по условиям безопасности осуществляется машинистом локомотива в соответствии с действующими инструкциями.</a:t>
            </a:r>
          </a:p>
          <a:p>
            <a:pPr>
              <a:buNone/>
            </a:pPr>
            <a:endParaRPr lang="ru-RU" sz="1400" dirty="0"/>
          </a:p>
        </p:txBody>
      </p:sp>
      <p:pic>
        <p:nvPicPr>
          <p:cNvPr id="9218" name="Picture 2" descr="http://znanie.podelise.ru/tw_files2/urls_918/2/d-1145/7z-docs/1_html_m353a37c4.jpg"/>
          <p:cNvPicPr>
            <a:picLocks noChangeAspect="1" noChangeArrowheads="1"/>
          </p:cNvPicPr>
          <p:nvPr/>
        </p:nvPicPr>
        <p:blipFill>
          <a:blip r:embed="rId2"/>
          <a:srcRect/>
          <a:stretch>
            <a:fillRect/>
          </a:stretch>
        </p:blipFill>
        <p:spPr bwMode="auto">
          <a:xfrm>
            <a:off x="5449888" y="1651000"/>
            <a:ext cx="3324225" cy="413385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Прямоугольник 106"/>
          <p:cNvSpPr/>
          <p:nvPr/>
        </p:nvSpPr>
        <p:spPr>
          <a:xfrm>
            <a:off x="6780212" y="2778865"/>
            <a:ext cx="643381" cy="1105305"/>
          </a:xfrm>
          <a:prstGeom prst="rect">
            <a:avLst/>
          </a:prstGeom>
          <a:noFill/>
          <a:ln w="28575">
            <a:solidFill>
              <a:srgbClr val="7030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cxnSp>
        <p:nvCxnSpPr>
          <p:cNvPr id="86" name="Прямая соединительная линия 85"/>
          <p:cNvCxnSpPr/>
          <p:nvPr/>
        </p:nvCxnSpPr>
        <p:spPr>
          <a:xfrm>
            <a:off x="1307639" y="249238"/>
            <a:ext cx="7582361" cy="0"/>
          </a:xfrm>
          <a:prstGeom prst="line">
            <a:avLst/>
          </a:prstGeom>
          <a:ln>
            <a:solidFill>
              <a:srgbClr val="FFFF00"/>
            </a:solidFill>
          </a:ln>
        </p:spPr>
        <p:style>
          <a:lnRef idx="2">
            <a:schemeClr val="accent1"/>
          </a:lnRef>
          <a:fillRef idx="0">
            <a:schemeClr val="accent1"/>
          </a:fillRef>
          <a:effectRef idx="1">
            <a:schemeClr val="accent1"/>
          </a:effectRef>
          <a:fontRef idx="minor">
            <a:schemeClr val="tx1"/>
          </a:fontRef>
        </p:style>
      </p:cxnSp>
      <p:pic>
        <p:nvPicPr>
          <p:cNvPr id="63" name="Рисунок 124" descr="ЭПК-150 обр.jpg"/>
          <p:cNvPicPr>
            <a:picLocks noChangeAspect="1"/>
          </p:cNvPicPr>
          <p:nvPr/>
        </p:nvPicPr>
        <p:blipFill>
          <a:blip r:embed="rId2" cstate="print"/>
          <a:srcRect l="1392" t="3339" r="2202"/>
          <a:stretch>
            <a:fillRect/>
          </a:stretch>
        </p:blipFill>
        <p:spPr bwMode="auto">
          <a:xfrm>
            <a:off x="8122230" y="3150270"/>
            <a:ext cx="1015286" cy="1067769"/>
          </a:xfrm>
          <a:prstGeom prst="rect">
            <a:avLst/>
          </a:prstGeom>
          <a:noFill/>
          <a:ln w="9525">
            <a:noFill/>
            <a:miter lim="800000"/>
            <a:headEnd/>
            <a:tailEnd/>
          </a:ln>
        </p:spPr>
      </p:pic>
      <p:cxnSp>
        <p:nvCxnSpPr>
          <p:cNvPr id="67" name="Прямая соединительная линия 66"/>
          <p:cNvCxnSpPr/>
          <p:nvPr/>
        </p:nvCxnSpPr>
        <p:spPr>
          <a:xfrm>
            <a:off x="7602525" y="3263900"/>
            <a:ext cx="1065448" cy="0"/>
          </a:xfrm>
          <a:prstGeom prst="line">
            <a:avLst/>
          </a:prstGeom>
        </p:spPr>
        <p:style>
          <a:lnRef idx="2">
            <a:schemeClr val="accent1"/>
          </a:lnRef>
          <a:fillRef idx="0">
            <a:schemeClr val="accent1"/>
          </a:fillRef>
          <a:effectRef idx="1">
            <a:schemeClr val="accent1"/>
          </a:effectRef>
          <a:fontRef idx="minor">
            <a:schemeClr val="tx1"/>
          </a:fontRef>
        </p:style>
      </p:cxnSp>
      <p:pic>
        <p:nvPicPr>
          <p:cNvPr id="36870" name="Picture 6" descr="http://s42.radikal.ru/i096/1101/be/a6377425ffbdt.jpg"/>
          <p:cNvPicPr>
            <a:picLocks noChangeAspect="1" noChangeArrowheads="1"/>
          </p:cNvPicPr>
          <p:nvPr/>
        </p:nvPicPr>
        <p:blipFill>
          <a:blip r:embed="rId3"/>
          <a:srcRect t="29408"/>
          <a:stretch>
            <a:fillRect/>
          </a:stretch>
        </p:blipFill>
        <p:spPr bwMode="auto">
          <a:xfrm>
            <a:off x="2118699" y="4218039"/>
            <a:ext cx="4202878" cy="2225161"/>
          </a:xfrm>
          <a:prstGeom prst="rect">
            <a:avLst/>
          </a:prstGeom>
          <a:noFill/>
        </p:spPr>
      </p:pic>
      <p:grpSp>
        <p:nvGrpSpPr>
          <p:cNvPr id="8" name="Группа 7"/>
          <p:cNvGrpSpPr/>
          <p:nvPr/>
        </p:nvGrpSpPr>
        <p:grpSpPr>
          <a:xfrm>
            <a:off x="1698164" y="435078"/>
            <a:ext cx="5043948" cy="3782961"/>
            <a:chOff x="1941172" y="897523"/>
            <a:chExt cx="5043948" cy="3782961"/>
          </a:xfrm>
        </p:grpSpPr>
        <p:pic>
          <p:nvPicPr>
            <p:cNvPr id="36866" name="Picture 2" descr="http://www.weblancer.net/download/37604.jpg"/>
            <p:cNvPicPr>
              <a:picLocks noChangeAspect="1" noChangeArrowheads="1"/>
            </p:cNvPicPr>
            <p:nvPr/>
          </p:nvPicPr>
          <p:blipFill>
            <a:blip r:embed="rId4"/>
            <a:srcRect/>
            <a:stretch>
              <a:fillRect/>
            </a:stretch>
          </p:blipFill>
          <p:spPr bwMode="auto">
            <a:xfrm>
              <a:off x="1941172" y="897523"/>
              <a:ext cx="5043948" cy="3782961"/>
            </a:xfrm>
            <a:prstGeom prst="rect">
              <a:avLst/>
            </a:prstGeom>
            <a:noFill/>
          </p:spPr>
        </p:pic>
        <p:pic>
          <p:nvPicPr>
            <p:cNvPr id="5" name="Picture 40" descr="ПМ-САУТ-ЦМ-485 ВЛ11-265А"/>
            <p:cNvPicPr>
              <a:picLocks noChangeAspect="1" noChangeArrowheads="1"/>
            </p:cNvPicPr>
            <p:nvPr/>
          </p:nvPicPr>
          <p:blipFill>
            <a:blip r:embed="rId5" cstate="print"/>
            <a:srcRect/>
            <a:stretch>
              <a:fillRect/>
            </a:stretch>
          </p:blipFill>
          <p:spPr bwMode="auto">
            <a:xfrm>
              <a:off x="4341642" y="2359600"/>
              <a:ext cx="1188987" cy="429404"/>
            </a:xfrm>
            <a:prstGeom prst="rect">
              <a:avLst/>
            </a:prstGeom>
            <a:noFill/>
            <a:ln w="9525">
              <a:noFill/>
              <a:miter lim="800000"/>
              <a:headEnd/>
              <a:tailEnd/>
            </a:ln>
          </p:spPr>
        </p:pic>
      </p:grpSp>
      <p:sp>
        <p:nvSpPr>
          <p:cNvPr id="36868" name="AutoShape 4" descr="Картинки по запросу рельсы сверху"/>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 name="Picture 6" descr="АН-САУТ-УМ_только"/>
          <p:cNvPicPr>
            <a:picLocks noChangeAspect="1" noChangeArrowheads="1"/>
          </p:cNvPicPr>
          <p:nvPr/>
        </p:nvPicPr>
        <p:blipFill>
          <a:blip r:embed="rId6" cstate="print"/>
          <a:srcRect/>
          <a:stretch>
            <a:fillRect/>
          </a:stretch>
        </p:blipFill>
        <p:spPr bwMode="auto">
          <a:xfrm>
            <a:off x="5054752" y="4860735"/>
            <a:ext cx="1266825" cy="727591"/>
          </a:xfrm>
          <a:prstGeom prst="rect">
            <a:avLst/>
          </a:prstGeom>
          <a:noFill/>
          <a:ln w="9525">
            <a:solidFill>
              <a:srgbClr val="FF0000"/>
            </a:solidFill>
            <a:miter lim="800000"/>
            <a:headEnd/>
            <a:tailEnd/>
          </a:ln>
        </p:spPr>
      </p:pic>
      <p:pic>
        <p:nvPicPr>
          <p:cNvPr id="11" name="Содержимое 4" descr="фото.JPG"/>
          <p:cNvPicPr>
            <a:picLocks noGrp="1" noChangeAspect="1"/>
          </p:cNvPicPr>
          <p:nvPr>
            <p:ph idx="1"/>
          </p:nvPr>
        </p:nvPicPr>
        <p:blipFill>
          <a:blip r:embed="rId7" cstate="print"/>
          <a:srcRect l="23289" t="10995" r="61468" b="47403"/>
          <a:stretch>
            <a:fillRect/>
          </a:stretch>
        </p:blipFill>
        <p:spPr>
          <a:xfrm>
            <a:off x="1032386" y="4218039"/>
            <a:ext cx="1086313" cy="2225161"/>
          </a:xfrm>
        </p:spPr>
      </p:pic>
      <p:pic>
        <p:nvPicPr>
          <p:cNvPr id="14" name="Рисунок 112" descr="БЭК2для презентаций.jpg"/>
          <p:cNvPicPr>
            <a:picLocks noChangeAspect="1"/>
          </p:cNvPicPr>
          <p:nvPr/>
        </p:nvPicPr>
        <p:blipFill>
          <a:blip r:embed="rId8" cstate="print"/>
          <a:srcRect/>
          <a:stretch>
            <a:fillRect/>
          </a:stretch>
        </p:blipFill>
        <p:spPr bwMode="auto">
          <a:xfrm>
            <a:off x="7155272" y="1143751"/>
            <a:ext cx="1512701" cy="932244"/>
          </a:xfrm>
          <a:prstGeom prst="rect">
            <a:avLst/>
          </a:prstGeom>
          <a:noFill/>
          <a:ln w="9525">
            <a:noFill/>
            <a:miter lim="800000"/>
            <a:headEnd/>
            <a:tailEnd/>
          </a:ln>
        </p:spPr>
      </p:pic>
      <p:sp>
        <p:nvSpPr>
          <p:cNvPr id="15" name="Text Box 67"/>
          <p:cNvSpPr txBox="1">
            <a:spLocks noChangeArrowheads="1"/>
          </p:cNvSpPr>
          <p:nvPr/>
        </p:nvSpPr>
        <p:spPr bwMode="auto">
          <a:xfrm>
            <a:off x="7564414" y="1433506"/>
            <a:ext cx="673868" cy="309099"/>
          </a:xfrm>
          <a:prstGeom prst="rect">
            <a:avLst/>
          </a:prstGeom>
          <a:noFill/>
          <a:ln w="12700" algn="ctr">
            <a:noFill/>
            <a:miter lim="800000"/>
            <a:headEnd/>
            <a:tailEnd/>
          </a:ln>
        </p:spPr>
        <p:txBody>
          <a:bodyPr wrap="square">
            <a:spAutoFit/>
          </a:bodyPr>
          <a:lstStyle/>
          <a:p>
            <a:pPr algn="ctr">
              <a:spcBef>
                <a:spcPct val="50000"/>
              </a:spcBef>
            </a:pPr>
            <a:r>
              <a:rPr lang="ru-RU" sz="1600" dirty="0">
                <a:latin typeface="Calibri" pitchFamily="34" charset="0"/>
              </a:rPr>
              <a:t>БЭК2</a:t>
            </a:r>
          </a:p>
        </p:txBody>
      </p:sp>
      <p:cxnSp>
        <p:nvCxnSpPr>
          <p:cNvPr id="17" name="Прямая соединительная линия 16"/>
          <p:cNvCxnSpPr/>
          <p:nvPr/>
        </p:nvCxnSpPr>
        <p:spPr>
          <a:xfrm>
            <a:off x="1474839" y="5796116"/>
            <a:ext cx="4316361" cy="29497"/>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1" name="Прямая соединительная линия 20"/>
          <p:cNvCxnSpPr/>
          <p:nvPr/>
        </p:nvCxnSpPr>
        <p:spPr>
          <a:xfrm rot="5400000" flipH="1" flipV="1">
            <a:off x="5055582" y="4628697"/>
            <a:ext cx="464078" cy="0"/>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cxnSp>
        <p:nvCxnSpPr>
          <p:cNvPr id="23" name="Прямая соединительная линия 22"/>
          <p:cNvCxnSpPr/>
          <p:nvPr/>
        </p:nvCxnSpPr>
        <p:spPr>
          <a:xfrm>
            <a:off x="5287621" y="4396658"/>
            <a:ext cx="2676508" cy="0"/>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cxnSp>
        <p:nvCxnSpPr>
          <p:cNvPr id="25" name="Прямая соединительная линия 24"/>
          <p:cNvCxnSpPr/>
          <p:nvPr/>
        </p:nvCxnSpPr>
        <p:spPr>
          <a:xfrm rot="16200000" flipV="1">
            <a:off x="6762718" y="3195246"/>
            <a:ext cx="2350318" cy="52505"/>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cxnSp>
        <p:nvCxnSpPr>
          <p:cNvPr id="31" name="Прямая соединительная линия 30"/>
          <p:cNvCxnSpPr/>
          <p:nvPr/>
        </p:nvCxnSpPr>
        <p:spPr>
          <a:xfrm rot="10800000">
            <a:off x="5287622" y="2046339"/>
            <a:ext cx="2276793" cy="0"/>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4337331" y="2103930"/>
            <a:ext cx="415498" cy="215444"/>
          </a:xfrm>
          <a:prstGeom prst="rect">
            <a:avLst/>
          </a:prstGeom>
          <a:noFill/>
        </p:spPr>
        <p:txBody>
          <a:bodyPr wrap="none" rtlCol="0">
            <a:spAutoFit/>
          </a:bodyPr>
          <a:lstStyle/>
          <a:p>
            <a:r>
              <a:rPr lang="ru-RU" sz="800" b="1" dirty="0">
                <a:solidFill>
                  <a:srgbClr val="FFC000"/>
                </a:solidFill>
              </a:rPr>
              <a:t>1570</a:t>
            </a:r>
          </a:p>
        </p:txBody>
      </p:sp>
      <p:pic>
        <p:nvPicPr>
          <p:cNvPr id="34" name="Содержимое 3" descr="DSC04750.JPG"/>
          <p:cNvPicPr>
            <a:picLocks noChangeAspect="1"/>
          </p:cNvPicPr>
          <p:nvPr/>
        </p:nvPicPr>
        <p:blipFill>
          <a:blip r:embed="rId9" cstate="print"/>
          <a:srcRect l="11415" t="17679" r="701" b="7434"/>
          <a:stretch>
            <a:fillRect/>
          </a:stretch>
        </p:blipFill>
        <p:spPr bwMode="auto">
          <a:xfrm>
            <a:off x="7155272" y="5183071"/>
            <a:ext cx="1918491" cy="1226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8" name="Прямая соединительная линия 37"/>
          <p:cNvCxnSpPr/>
          <p:nvPr/>
        </p:nvCxnSpPr>
        <p:spPr>
          <a:xfrm rot="16200000" flipV="1">
            <a:off x="6410097" y="3632114"/>
            <a:ext cx="3164745" cy="52507"/>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cxnSp>
        <p:nvCxnSpPr>
          <p:cNvPr id="40" name="Прямая соединительная линия 39"/>
          <p:cNvCxnSpPr/>
          <p:nvPr/>
        </p:nvCxnSpPr>
        <p:spPr>
          <a:xfrm rot="10800000" flipV="1">
            <a:off x="5287621" y="2008393"/>
            <a:ext cx="2276796" cy="7927"/>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sp>
        <p:nvSpPr>
          <p:cNvPr id="43" name="TextBox 42"/>
          <p:cNvSpPr txBox="1"/>
          <p:nvPr/>
        </p:nvSpPr>
        <p:spPr>
          <a:xfrm>
            <a:off x="4827987" y="1961849"/>
            <a:ext cx="300082" cy="215444"/>
          </a:xfrm>
          <a:prstGeom prst="rect">
            <a:avLst/>
          </a:prstGeom>
          <a:noFill/>
        </p:spPr>
        <p:txBody>
          <a:bodyPr wrap="none" rtlCol="0">
            <a:spAutoFit/>
          </a:bodyPr>
          <a:lstStyle/>
          <a:p>
            <a:r>
              <a:rPr lang="ru-RU" sz="800" b="1" dirty="0">
                <a:solidFill>
                  <a:srgbClr val="00B050"/>
                </a:solidFill>
              </a:rPr>
              <a:t>73</a:t>
            </a:r>
          </a:p>
        </p:txBody>
      </p:sp>
      <p:cxnSp>
        <p:nvCxnSpPr>
          <p:cNvPr id="45" name="Прямая соединительная линия 44"/>
          <p:cNvCxnSpPr/>
          <p:nvPr/>
        </p:nvCxnSpPr>
        <p:spPr>
          <a:xfrm rot="10800000" flipV="1">
            <a:off x="5287622" y="2076633"/>
            <a:ext cx="2276793" cy="7927"/>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48" name="TextBox 47"/>
          <p:cNvSpPr txBox="1"/>
          <p:nvPr/>
        </p:nvSpPr>
        <p:spPr>
          <a:xfrm>
            <a:off x="4827987" y="2118773"/>
            <a:ext cx="300082" cy="215444"/>
          </a:xfrm>
          <a:prstGeom prst="rect">
            <a:avLst/>
          </a:prstGeom>
          <a:noFill/>
        </p:spPr>
        <p:txBody>
          <a:bodyPr wrap="none" rtlCol="0">
            <a:spAutoFit/>
          </a:bodyPr>
          <a:lstStyle/>
          <a:p>
            <a:r>
              <a:rPr lang="ru-RU" sz="800" b="1" dirty="0">
                <a:solidFill>
                  <a:srgbClr val="FF0000"/>
                </a:solidFill>
              </a:rPr>
              <a:t>86</a:t>
            </a:r>
          </a:p>
        </p:txBody>
      </p:sp>
      <p:cxnSp>
        <p:nvCxnSpPr>
          <p:cNvPr id="50" name="Прямая соединительная линия 49"/>
          <p:cNvCxnSpPr/>
          <p:nvPr/>
        </p:nvCxnSpPr>
        <p:spPr>
          <a:xfrm flipV="1">
            <a:off x="6321577" y="897147"/>
            <a:ext cx="545920" cy="17253"/>
          </a:xfrm>
          <a:prstGeom prst="line">
            <a:avLst/>
          </a:prstGeom>
          <a:ln>
            <a:solidFill>
              <a:srgbClr val="00B0F0"/>
            </a:solidFill>
          </a:ln>
        </p:spPr>
        <p:style>
          <a:lnRef idx="2">
            <a:schemeClr val="accent1"/>
          </a:lnRef>
          <a:fillRef idx="0">
            <a:schemeClr val="accent1"/>
          </a:fillRef>
          <a:effectRef idx="1">
            <a:schemeClr val="accent1"/>
          </a:effectRef>
          <a:fontRef idx="minor">
            <a:schemeClr val="tx1"/>
          </a:fontRef>
        </p:style>
      </p:cxnSp>
      <p:cxnSp>
        <p:nvCxnSpPr>
          <p:cNvPr id="52" name="Прямая соединительная линия 51"/>
          <p:cNvCxnSpPr/>
          <p:nvPr/>
        </p:nvCxnSpPr>
        <p:spPr>
          <a:xfrm rot="5400000">
            <a:off x="6343773" y="1438124"/>
            <a:ext cx="1047449" cy="0"/>
          </a:xfrm>
          <a:prstGeom prst="line">
            <a:avLst/>
          </a:prstGeom>
          <a:ln>
            <a:solidFill>
              <a:srgbClr val="00B0F0"/>
            </a:solidFill>
          </a:ln>
        </p:spPr>
        <p:style>
          <a:lnRef idx="2">
            <a:schemeClr val="accent1"/>
          </a:lnRef>
          <a:fillRef idx="0">
            <a:schemeClr val="accent1"/>
          </a:fillRef>
          <a:effectRef idx="1">
            <a:schemeClr val="accent1"/>
          </a:effectRef>
          <a:fontRef idx="minor">
            <a:schemeClr val="tx1"/>
          </a:fontRef>
        </p:style>
      </p:cxnSp>
      <p:cxnSp>
        <p:nvCxnSpPr>
          <p:cNvPr id="54" name="Прямая соединительная линия 53"/>
          <p:cNvCxnSpPr/>
          <p:nvPr/>
        </p:nvCxnSpPr>
        <p:spPr>
          <a:xfrm>
            <a:off x="6867498" y="1974549"/>
            <a:ext cx="498502" cy="0"/>
          </a:xfrm>
          <a:prstGeom prst="line">
            <a:avLst/>
          </a:prstGeom>
          <a:ln>
            <a:solidFill>
              <a:srgbClr val="00B0F0"/>
            </a:solidFill>
          </a:ln>
        </p:spPr>
        <p:style>
          <a:lnRef idx="2">
            <a:schemeClr val="accent1"/>
          </a:lnRef>
          <a:fillRef idx="0">
            <a:schemeClr val="accent1"/>
          </a:fillRef>
          <a:effectRef idx="1">
            <a:schemeClr val="accent1"/>
          </a:effectRef>
          <a:fontRef idx="minor">
            <a:schemeClr val="tx1"/>
          </a:fontRef>
        </p:style>
      </p:cxnSp>
      <p:cxnSp>
        <p:nvCxnSpPr>
          <p:cNvPr id="57" name="Прямая соединительная линия 56"/>
          <p:cNvCxnSpPr/>
          <p:nvPr/>
        </p:nvCxnSpPr>
        <p:spPr>
          <a:xfrm rot="5400000">
            <a:off x="6459521" y="3208829"/>
            <a:ext cx="2209802" cy="5"/>
          </a:xfrm>
          <a:prstGeom prst="line">
            <a:avLst/>
          </a:prstGeom>
          <a:ln>
            <a:solidFill>
              <a:schemeClr val="tx2">
                <a:lumMod val="60000"/>
                <a:lumOff val="40000"/>
              </a:schemeClr>
            </a:solidFill>
          </a:ln>
        </p:spPr>
        <p:style>
          <a:lnRef idx="2">
            <a:schemeClr val="accent1"/>
          </a:lnRef>
          <a:fillRef idx="0">
            <a:schemeClr val="accent1"/>
          </a:fillRef>
          <a:effectRef idx="1">
            <a:schemeClr val="accent1"/>
          </a:effectRef>
          <a:fontRef idx="minor">
            <a:schemeClr val="tx1"/>
          </a:fontRef>
        </p:style>
      </p:cxnSp>
      <p:cxnSp>
        <p:nvCxnSpPr>
          <p:cNvPr id="59" name="Прямая соединительная линия 58"/>
          <p:cNvCxnSpPr/>
          <p:nvPr/>
        </p:nvCxnSpPr>
        <p:spPr>
          <a:xfrm rot="10800000">
            <a:off x="6083300" y="4294239"/>
            <a:ext cx="1481114" cy="0"/>
          </a:xfrm>
          <a:prstGeom prst="line">
            <a:avLst/>
          </a:prstGeom>
          <a:ln>
            <a:solidFill>
              <a:schemeClr val="tx2">
                <a:lumMod val="60000"/>
                <a:lumOff val="40000"/>
              </a:schemeClr>
            </a:solidFill>
          </a:ln>
        </p:spPr>
        <p:style>
          <a:lnRef idx="2">
            <a:schemeClr val="accent1"/>
          </a:lnRef>
          <a:fillRef idx="0">
            <a:schemeClr val="accent1"/>
          </a:fillRef>
          <a:effectRef idx="1">
            <a:schemeClr val="accent1"/>
          </a:effectRef>
          <a:fontRef idx="minor">
            <a:schemeClr val="tx1"/>
          </a:fontRef>
        </p:style>
      </p:cxnSp>
      <p:cxnSp>
        <p:nvCxnSpPr>
          <p:cNvPr id="62" name="Прямая соединительная линия 61"/>
          <p:cNvCxnSpPr/>
          <p:nvPr/>
        </p:nvCxnSpPr>
        <p:spPr>
          <a:xfrm rot="5400000" flipH="1" flipV="1">
            <a:off x="5949130" y="4160070"/>
            <a:ext cx="268339" cy="0"/>
          </a:xfrm>
          <a:prstGeom prst="line">
            <a:avLst/>
          </a:prstGeom>
          <a:ln>
            <a:solidFill>
              <a:schemeClr val="tx2">
                <a:lumMod val="60000"/>
                <a:lumOff val="40000"/>
              </a:schemeClr>
            </a:solidFill>
          </a:ln>
        </p:spPr>
        <p:style>
          <a:lnRef idx="2">
            <a:schemeClr val="accent1"/>
          </a:lnRef>
          <a:fillRef idx="0">
            <a:schemeClr val="accent1"/>
          </a:fillRef>
          <a:effectRef idx="1">
            <a:schemeClr val="accent1"/>
          </a:effectRef>
          <a:fontRef idx="minor">
            <a:schemeClr val="tx1"/>
          </a:fontRef>
        </p:style>
      </p:cxnSp>
      <p:cxnSp>
        <p:nvCxnSpPr>
          <p:cNvPr id="65" name="Прямая соединительная линия 64"/>
          <p:cNvCxnSpPr/>
          <p:nvPr/>
        </p:nvCxnSpPr>
        <p:spPr>
          <a:xfrm rot="5400000">
            <a:off x="6978724" y="2640110"/>
            <a:ext cx="1247580" cy="0"/>
          </a:xfrm>
          <a:prstGeom prst="line">
            <a:avLst/>
          </a:prstGeom>
        </p:spPr>
        <p:style>
          <a:lnRef idx="2">
            <a:schemeClr val="accent1"/>
          </a:lnRef>
          <a:fillRef idx="0">
            <a:schemeClr val="accent1"/>
          </a:fillRef>
          <a:effectRef idx="1">
            <a:schemeClr val="accent1"/>
          </a:effectRef>
          <a:fontRef idx="minor">
            <a:schemeClr val="tx1"/>
          </a:fontRef>
        </p:style>
      </p:cxnSp>
      <p:pic>
        <p:nvPicPr>
          <p:cNvPr id="71" name="Рисунок 150" descr="Д__ЛБПП.JPG"/>
          <p:cNvPicPr>
            <a:picLocks noChangeAspect="1"/>
          </p:cNvPicPr>
          <p:nvPr/>
        </p:nvPicPr>
        <p:blipFill>
          <a:blip r:embed="rId10" cstate="print"/>
          <a:srcRect l="2534" t="2562" r="2534" b="3601"/>
          <a:stretch>
            <a:fillRect/>
          </a:stretch>
        </p:blipFill>
        <p:spPr bwMode="auto">
          <a:xfrm rot="16200000">
            <a:off x="6526334" y="139578"/>
            <a:ext cx="855985" cy="576830"/>
          </a:xfrm>
          <a:prstGeom prst="rect">
            <a:avLst/>
          </a:prstGeom>
          <a:noFill/>
          <a:ln w="9525">
            <a:noFill/>
            <a:miter lim="800000"/>
            <a:headEnd/>
            <a:tailEnd/>
          </a:ln>
        </p:spPr>
      </p:pic>
      <p:cxnSp>
        <p:nvCxnSpPr>
          <p:cNvPr id="73" name="Прямая соединительная линия 72"/>
          <p:cNvCxnSpPr/>
          <p:nvPr/>
        </p:nvCxnSpPr>
        <p:spPr>
          <a:xfrm rot="5400000">
            <a:off x="6576941" y="1345417"/>
            <a:ext cx="1131265" cy="2"/>
          </a:xfrm>
          <a:prstGeom prst="line">
            <a:avLst/>
          </a:prstGeom>
          <a:ln>
            <a:solidFill>
              <a:srgbClr val="002060"/>
            </a:solidFill>
          </a:ln>
        </p:spPr>
        <p:style>
          <a:lnRef idx="2">
            <a:schemeClr val="accent1"/>
          </a:lnRef>
          <a:fillRef idx="0">
            <a:schemeClr val="accent1"/>
          </a:fillRef>
          <a:effectRef idx="1">
            <a:schemeClr val="accent1"/>
          </a:effectRef>
          <a:fontRef idx="minor">
            <a:schemeClr val="tx1"/>
          </a:fontRef>
        </p:style>
      </p:cxnSp>
      <p:cxnSp>
        <p:nvCxnSpPr>
          <p:cNvPr id="76" name="Прямая соединительная линия 75"/>
          <p:cNvCxnSpPr/>
          <p:nvPr/>
        </p:nvCxnSpPr>
        <p:spPr>
          <a:xfrm>
            <a:off x="7142572" y="1909855"/>
            <a:ext cx="223428" cy="3"/>
          </a:xfrm>
          <a:prstGeom prst="line">
            <a:avLst/>
          </a:prstGeom>
          <a:ln>
            <a:solidFill>
              <a:srgbClr val="002060"/>
            </a:solidFill>
          </a:ln>
        </p:spPr>
        <p:style>
          <a:lnRef idx="2">
            <a:schemeClr val="accent1"/>
          </a:lnRef>
          <a:fillRef idx="0">
            <a:schemeClr val="accent1"/>
          </a:fillRef>
          <a:effectRef idx="1">
            <a:schemeClr val="accent1"/>
          </a:effectRef>
          <a:fontRef idx="minor">
            <a:schemeClr val="tx1"/>
          </a:fontRef>
        </p:style>
      </p:cxnSp>
      <p:pic>
        <p:nvPicPr>
          <p:cNvPr id="78" name="Рисунок 365" descr="02 ДК на стенде.jpg"/>
          <p:cNvPicPr>
            <a:picLocks noChangeAspect="1"/>
          </p:cNvPicPr>
          <p:nvPr/>
        </p:nvPicPr>
        <p:blipFill>
          <a:blip r:embed="rId11" cstate="print"/>
          <a:srcRect/>
          <a:stretch>
            <a:fillRect/>
          </a:stretch>
        </p:blipFill>
        <p:spPr bwMode="auto">
          <a:xfrm flipH="1">
            <a:off x="155574" y="1490822"/>
            <a:ext cx="1319264" cy="1195411"/>
          </a:xfrm>
          <a:prstGeom prst="rect">
            <a:avLst/>
          </a:prstGeom>
          <a:noFill/>
          <a:ln w="9525">
            <a:noFill/>
            <a:miter lim="800000"/>
            <a:headEnd/>
            <a:tailEnd/>
          </a:ln>
        </p:spPr>
      </p:pic>
      <p:sp>
        <p:nvSpPr>
          <p:cNvPr id="79" name="TextBox 78"/>
          <p:cNvSpPr txBox="1"/>
          <p:nvPr/>
        </p:nvSpPr>
        <p:spPr>
          <a:xfrm>
            <a:off x="206375" y="2642270"/>
            <a:ext cx="1101264" cy="276999"/>
          </a:xfrm>
          <a:prstGeom prst="rect">
            <a:avLst/>
          </a:prstGeom>
          <a:noFill/>
        </p:spPr>
        <p:txBody>
          <a:bodyPr wrap="none" rtlCol="0">
            <a:spAutoFit/>
          </a:bodyPr>
          <a:lstStyle/>
          <a:p>
            <a:r>
              <a:rPr lang="ru-RU" sz="1200" dirty="0"/>
              <a:t>дешифратор</a:t>
            </a:r>
          </a:p>
        </p:txBody>
      </p:sp>
      <p:cxnSp>
        <p:nvCxnSpPr>
          <p:cNvPr id="81" name="Прямая соединительная линия 80"/>
          <p:cNvCxnSpPr/>
          <p:nvPr/>
        </p:nvCxnSpPr>
        <p:spPr>
          <a:xfrm rot="5400000" flipH="1" flipV="1">
            <a:off x="585247" y="971630"/>
            <a:ext cx="1444784" cy="0"/>
          </a:xfrm>
          <a:prstGeom prst="line">
            <a:avLst/>
          </a:prstGeom>
          <a:ln>
            <a:solidFill>
              <a:srgbClr val="FFFF00"/>
            </a:solidFill>
          </a:ln>
        </p:spPr>
        <p:style>
          <a:lnRef idx="2">
            <a:schemeClr val="accent1"/>
          </a:lnRef>
          <a:fillRef idx="0">
            <a:schemeClr val="accent1"/>
          </a:fillRef>
          <a:effectRef idx="1">
            <a:schemeClr val="accent1"/>
          </a:effectRef>
          <a:fontRef idx="minor">
            <a:schemeClr val="tx1"/>
          </a:fontRef>
        </p:style>
      </p:cxnSp>
      <p:cxnSp>
        <p:nvCxnSpPr>
          <p:cNvPr id="88" name="Прямая соединительная линия 87"/>
          <p:cNvCxnSpPr/>
          <p:nvPr/>
        </p:nvCxnSpPr>
        <p:spPr>
          <a:xfrm>
            <a:off x="1307639" y="1143751"/>
            <a:ext cx="734860" cy="0"/>
          </a:xfrm>
          <a:prstGeom prst="line">
            <a:avLst/>
          </a:prstGeom>
          <a:ln>
            <a:solidFill>
              <a:srgbClr val="FFFF00"/>
            </a:solidFill>
          </a:ln>
        </p:spPr>
        <p:style>
          <a:lnRef idx="2">
            <a:schemeClr val="accent1"/>
          </a:lnRef>
          <a:fillRef idx="0">
            <a:schemeClr val="accent1"/>
          </a:fillRef>
          <a:effectRef idx="1">
            <a:schemeClr val="accent1"/>
          </a:effectRef>
          <a:fontRef idx="minor">
            <a:schemeClr val="tx1"/>
          </a:fontRef>
        </p:style>
      </p:cxnSp>
      <p:cxnSp>
        <p:nvCxnSpPr>
          <p:cNvPr id="94" name="Прямая соединительная линия 93"/>
          <p:cNvCxnSpPr/>
          <p:nvPr/>
        </p:nvCxnSpPr>
        <p:spPr>
          <a:xfrm rot="5400000">
            <a:off x="7439484" y="1699754"/>
            <a:ext cx="2901032" cy="0"/>
          </a:xfrm>
          <a:prstGeom prst="line">
            <a:avLst/>
          </a:prstGeom>
          <a:ln>
            <a:solidFill>
              <a:srgbClr val="FFFF00"/>
            </a:solidFill>
          </a:ln>
        </p:spPr>
        <p:style>
          <a:lnRef idx="2">
            <a:schemeClr val="accent1"/>
          </a:lnRef>
          <a:fillRef idx="0">
            <a:schemeClr val="accent1"/>
          </a:fillRef>
          <a:effectRef idx="1">
            <a:schemeClr val="accent1"/>
          </a:effectRef>
          <a:fontRef idx="minor">
            <a:schemeClr val="tx1"/>
          </a:fontRef>
        </p:style>
      </p:cxnSp>
      <p:cxnSp>
        <p:nvCxnSpPr>
          <p:cNvPr id="97" name="Прямая соединительная линия 96"/>
          <p:cNvCxnSpPr/>
          <p:nvPr/>
        </p:nvCxnSpPr>
        <p:spPr>
          <a:xfrm rot="10800000">
            <a:off x="8018724" y="2307130"/>
            <a:ext cx="871277" cy="0"/>
          </a:xfrm>
          <a:prstGeom prst="line">
            <a:avLst/>
          </a:prstGeom>
          <a:ln>
            <a:solidFill>
              <a:srgbClr val="FFFF00"/>
            </a:solidFill>
          </a:ln>
        </p:spPr>
        <p:style>
          <a:lnRef idx="2">
            <a:schemeClr val="accent1"/>
          </a:lnRef>
          <a:fillRef idx="0">
            <a:schemeClr val="accent1"/>
          </a:fillRef>
          <a:effectRef idx="1">
            <a:schemeClr val="accent1"/>
          </a:effectRef>
          <a:fontRef idx="minor">
            <a:schemeClr val="tx1"/>
          </a:fontRef>
        </p:style>
      </p:cxnSp>
      <p:cxnSp>
        <p:nvCxnSpPr>
          <p:cNvPr id="100" name="Прямая соединительная линия 99"/>
          <p:cNvCxnSpPr/>
          <p:nvPr/>
        </p:nvCxnSpPr>
        <p:spPr>
          <a:xfrm rot="5400000" flipH="1" flipV="1">
            <a:off x="7932838" y="2195845"/>
            <a:ext cx="222570" cy="1"/>
          </a:xfrm>
          <a:prstGeom prst="line">
            <a:avLst/>
          </a:prstGeom>
          <a:ln>
            <a:solidFill>
              <a:srgbClr val="FFFF00"/>
            </a:solidFill>
          </a:ln>
        </p:spPr>
        <p:style>
          <a:lnRef idx="2">
            <a:schemeClr val="accent1"/>
          </a:lnRef>
          <a:fillRef idx="0">
            <a:schemeClr val="accent1"/>
          </a:fillRef>
          <a:effectRef idx="1">
            <a:schemeClr val="accent1"/>
          </a:effectRef>
          <a:fontRef idx="minor">
            <a:schemeClr val="tx1"/>
          </a:fontRef>
        </p:style>
      </p:cxnSp>
      <p:cxnSp>
        <p:nvCxnSpPr>
          <p:cNvPr id="102" name="Прямая соединительная линия 101"/>
          <p:cNvCxnSpPr/>
          <p:nvPr/>
        </p:nvCxnSpPr>
        <p:spPr>
          <a:xfrm rot="5400000">
            <a:off x="6795001" y="2824686"/>
            <a:ext cx="1437227"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4" name="Прямая соединительная линия 103"/>
          <p:cNvCxnSpPr/>
          <p:nvPr/>
        </p:nvCxnSpPr>
        <p:spPr>
          <a:xfrm rot="10800000">
            <a:off x="7366000" y="3543300"/>
            <a:ext cx="147614"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pic>
        <p:nvPicPr>
          <p:cNvPr id="105" name="Рисунок 152" descr="РП280 (3) обр для пр.JPG"/>
          <p:cNvPicPr>
            <a:picLocks noChangeAspect="1"/>
          </p:cNvPicPr>
          <p:nvPr/>
        </p:nvPicPr>
        <p:blipFill>
          <a:blip r:embed="rId12" cstate="print"/>
          <a:srcRect/>
          <a:stretch>
            <a:fillRect/>
          </a:stretch>
        </p:blipFill>
        <p:spPr bwMode="auto">
          <a:xfrm rot="16200000">
            <a:off x="6818312" y="3309488"/>
            <a:ext cx="630939" cy="467624"/>
          </a:xfrm>
          <a:prstGeom prst="rect">
            <a:avLst/>
          </a:prstGeom>
          <a:noFill/>
          <a:ln w="9525">
            <a:noFill/>
            <a:miter lim="800000"/>
            <a:headEnd/>
            <a:tailEnd/>
          </a:ln>
        </p:spPr>
      </p:pic>
      <p:sp>
        <p:nvSpPr>
          <p:cNvPr id="106" name="TextBox 105"/>
          <p:cNvSpPr txBox="1"/>
          <p:nvPr/>
        </p:nvSpPr>
        <p:spPr>
          <a:xfrm>
            <a:off x="6742112" y="2753465"/>
            <a:ext cx="643381" cy="461665"/>
          </a:xfrm>
          <a:prstGeom prst="rect">
            <a:avLst/>
          </a:prstGeom>
          <a:noFill/>
        </p:spPr>
        <p:txBody>
          <a:bodyPr wrap="none" rtlCol="0">
            <a:spAutoFit/>
          </a:bodyPr>
          <a:lstStyle/>
          <a:p>
            <a:r>
              <a:rPr lang="ru-RU" sz="1200" b="1" dirty="0" err="1"/>
              <a:t>Откл</a:t>
            </a:r>
            <a:r>
              <a:rPr lang="ru-RU" sz="1200" b="1" dirty="0"/>
              <a:t>. </a:t>
            </a:r>
          </a:p>
          <a:p>
            <a:r>
              <a:rPr lang="ru-RU" sz="1200" b="1" dirty="0"/>
              <a:t>тяги</a:t>
            </a:r>
          </a:p>
        </p:txBody>
      </p:sp>
      <p:pic>
        <p:nvPicPr>
          <p:cNvPr id="51" name="Рисунок 162" descr="БС-ДПС обр для презентаций.bmp"/>
          <p:cNvPicPr>
            <a:picLocks noChangeAspect="1"/>
          </p:cNvPicPr>
          <p:nvPr/>
        </p:nvPicPr>
        <p:blipFill>
          <a:blip r:embed="rId13" cstate="print"/>
          <a:srcRect l="-2206"/>
          <a:stretch>
            <a:fillRect/>
          </a:stretch>
        </p:blipFill>
        <p:spPr bwMode="auto">
          <a:xfrm>
            <a:off x="7742225" y="4456658"/>
            <a:ext cx="854546" cy="664419"/>
          </a:xfrm>
          <a:prstGeom prst="rect">
            <a:avLst/>
          </a:prstGeom>
          <a:noFill/>
          <a:ln w="9525">
            <a:noFill/>
            <a:miter lim="800000"/>
            <a:headEnd/>
            <a:tailEnd/>
          </a:ln>
        </p:spPr>
      </p:pic>
      <p:pic>
        <p:nvPicPr>
          <p:cNvPr id="53" name="Рисунок 151" descr="ИПЛЭ обр для пр.bmp"/>
          <p:cNvPicPr>
            <a:picLocks noChangeAspect="1"/>
          </p:cNvPicPr>
          <p:nvPr/>
        </p:nvPicPr>
        <p:blipFill>
          <a:blip r:embed="rId14" cstate="print"/>
          <a:srcRect t="4489" r="59686" b="29666"/>
          <a:stretch>
            <a:fillRect/>
          </a:stretch>
        </p:blipFill>
        <p:spPr bwMode="auto">
          <a:xfrm>
            <a:off x="7522063" y="341433"/>
            <a:ext cx="779120" cy="690780"/>
          </a:xfrm>
          <a:prstGeom prst="rect">
            <a:avLst/>
          </a:prstGeom>
          <a:noFill/>
          <a:ln w="9525">
            <a:noFill/>
            <a:miter lim="800000"/>
            <a:headEnd/>
            <a:tailEnd/>
          </a:ln>
        </p:spPr>
      </p:pic>
      <p:sp>
        <p:nvSpPr>
          <p:cNvPr id="55" name="TextBox 54"/>
          <p:cNvSpPr txBox="1"/>
          <p:nvPr/>
        </p:nvSpPr>
        <p:spPr>
          <a:xfrm>
            <a:off x="7799029" y="551185"/>
            <a:ext cx="518091" cy="369332"/>
          </a:xfrm>
          <a:prstGeom prst="rect">
            <a:avLst/>
          </a:prstGeom>
          <a:noFill/>
        </p:spPr>
        <p:txBody>
          <a:bodyPr wrap="none" rtlCol="0">
            <a:spAutoFit/>
          </a:bodyPr>
          <a:lstStyle/>
          <a:p>
            <a:r>
              <a:rPr lang="ru-RU" dirty="0">
                <a:solidFill>
                  <a:srgbClr val="C00000"/>
                </a:solidFill>
              </a:rPr>
              <a:t>ИП</a:t>
            </a:r>
          </a:p>
        </p:txBody>
      </p:sp>
      <p:cxnSp>
        <p:nvCxnSpPr>
          <p:cNvPr id="58" name="Прямая соединительная линия 57"/>
          <p:cNvCxnSpPr/>
          <p:nvPr/>
        </p:nvCxnSpPr>
        <p:spPr>
          <a:xfrm rot="5400000">
            <a:off x="8066461" y="1087982"/>
            <a:ext cx="111538" cy="0"/>
          </a:xfrm>
          <a:prstGeom prst="line">
            <a:avLst/>
          </a:prstGeom>
          <a:ln>
            <a:solidFill>
              <a:schemeClr val="accent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Заголовок 165"/>
          <p:cNvSpPr>
            <a:spLocks noGrp="1"/>
          </p:cNvSpPr>
          <p:nvPr>
            <p:ph type="title"/>
          </p:nvPr>
        </p:nvSpPr>
        <p:spPr/>
        <p:txBody>
          <a:bodyPr/>
          <a:lstStyle/>
          <a:p>
            <a:pPr algn="ctr"/>
            <a:r>
              <a:rPr lang="ru-RU" sz="3200" dirty="0">
                <a:latin typeface="Calibri" pitchFamily="34" charset="0"/>
              </a:rPr>
              <a:t> </a:t>
            </a:r>
            <a:r>
              <a:rPr lang="ru-RU" sz="2000" dirty="0">
                <a:latin typeface="+mn-lt"/>
              </a:rPr>
              <a:t>Способы воздействия САУТ на цепи управления локомотива и тормоза поезда</a:t>
            </a:r>
          </a:p>
        </p:txBody>
      </p:sp>
      <p:cxnSp>
        <p:nvCxnSpPr>
          <p:cNvPr id="195" name="Прямая соединительная линия 194"/>
          <p:cNvCxnSpPr/>
          <p:nvPr/>
        </p:nvCxnSpPr>
        <p:spPr>
          <a:xfrm>
            <a:off x="9504363" y="5653088"/>
            <a:ext cx="914400" cy="914400"/>
          </a:xfrm>
          <a:prstGeom prst="line">
            <a:avLst/>
          </a:prstGeom>
        </p:spPr>
        <p:style>
          <a:lnRef idx="1">
            <a:schemeClr val="accent1"/>
          </a:lnRef>
          <a:fillRef idx="0">
            <a:schemeClr val="accent1"/>
          </a:fillRef>
          <a:effectRef idx="0">
            <a:schemeClr val="accent1"/>
          </a:effectRef>
          <a:fontRef idx="minor">
            <a:schemeClr val="tx1"/>
          </a:fontRef>
        </p:style>
      </p:cxnSp>
      <p:pic>
        <p:nvPicPr>
          <p:cNvPr id="29700" name="Содержимое 317" descr="ОТ СТ ЭПТ ЭПК.jpg"/>
          <p:cNvPicPr>
            <a:picLocks noGrp="1" noChangeAspect="1"/>
          </p:cNvPicPr>
          <p:nvPr>
            <p:ph idx="1"/>
          </p:nvPr>
        </p:nvPicPr>
        <p:blipFill>
          <a:blip r:embed="rId3" cstate="print"/>
          <a:srcRect/>
          <a:stretch>
            <a:fillRect/>
          </a:stretch>
        </p:blipFill>
        <p:spPr>
          <a:xfrm>
            <a:off x="701675" y="1790700"/>
            <a:ext cx="7740650" cy="4144963"/>
          </a:xfrm>
        </p:spPr>
      </p:pic>
      <p:sp>
        <p:nvSpPr>
          <p:cNvPr id="29701" name="TextBox 4"/>
          <p:cNvSpPr txBox="1">
            <a:spLocks noChangeArrowheads="1"/>
          </p:cNvSpPr>
          <p:nvPr/>
        </p:nvSpPr>
        <p:spPr bwMode="auto">
          <a:xfrm>
            <a:off x="471488" y="5984875"/>
            <a:ext cx="2298700" cy="338138"/>
          </a:xfrm>
          <a:prstGeom prst="rect">
            <a:avLst/>
          </a:prstGeom>
          <a:noFill/>
          <a:ln w="9525">
            <a:noFill/>
            <a:miter lim="800000"/>
            <a:headEnd/>
            <a:tailEnd/>
          </a:ln>
        </p:spPr>
        <p:txBody>
          <a:bodyPr>
            <a:spAutoFit/>
          </a:bodyPr>
          <a:lstStyle/>
          <a:p>
            <a:r>
              <a:rPr lang="ru-RU" sz="1600" dirty="0">
                <a:latin typeface="Calibri" pitchFamily="34" charset="0"/>
              </a:rPr>
              <a:t>Отключение тяги</a:t>
            </a:r>
          </a:p>
        </p:txBody>
      </p:sp>
      <p:sp>
        <p:nvSpPr>
          <p:cNvPr id="29702" name="TextBox 5"/>
          <p:cNvSpPr txBox="1">
            <a:spLocks noChangeArrowheads="1"/>
          </p:cNvSpPr>
          <p:nvPr/>
        </p:nvSpPr>
        <p:spPr bwMode="auto">
          <a:xfrm>
            <a:off x="3117850" y="5984875"/>
            <a:ext cx="3297238" cy="338138"/>
          </a:xfrm>
          <a:prstGeom prst="rect">
            <a:avLst/>
          </a:prstGeom>
          <a:noFill/>
          <a:ln w="9525">
            <a:noFill/>
            <a:miter lim="800000"/>
            <a:headEnd/>
            <a:tailEnd/>
          </a:ln>
        </p:spPr>
        <p:txBody>
          <a:bodyPr>
            <a:spAutoFit/>
          </a:bodyPr>
          <a:lstStyle/>
          <a:p>
            <a:pPr algn="ctr"/>
            <a:r>
              <a:rPr lang="ru-RU" sz="1600" dirty="0">
                <a:latin typeface="Calibri" pitchFamily="34" charset="0"/>
              </a:rPr>
              <a:t>Служебное торможение</a:t>
            </a:r>
          </a:p>
        </p:txBody>
      </p:sp>
      <p:sp>
        <p:nvSpPr>
          <p:cNvPr id="29703" name="TextBox 6"/>
          <p:cNvSpPr txBox="1">
            <a:spLocks noChangeArrowheads="1"/>
          </p:cNvSpPr>
          <p:nvPr/>
        </p:nvSpPr>
        <p:spPr bwMode="auto">
          <a:xfrm>
            <a:off x="6719888" y="5984875"/>
            <a:ext cx="2339975" cy="338138"/>
          </a:xfrm>
          <a:prstGeom prst="rect">
            <a:avLst/>
          </a:prstGeom>
          <a:noFill/>
          <a:ln w="9525">
            <a:noFill/>
            <a:miter lim="800000"/>
            <a:headEnd/>
            <a:tailEnd/>
          </a:ln>
        </p:spPr>
        <p:txBody>
          <a:bodyPr>
            <a:spAutoFit/>
          </a:bodyPr>
          <a:lstStyle/>
          <a:p>
            <a:pPr algn="ctr"/>
            <a:r>
              <a:rPr lang="ru-RU" sz="1600" dirty="0">
                <a:latin typeface="Calibri" pitchFamily="34" charset="0"/>
              </a:rPr>
              <a:t>Экстренное торможение</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62"/>
          <p:cNvSpPr>
            <a:spLocks noChangeArrowheads="1"/>
          </p:cNvSpPr>
          <p:nvPr/>
        </p:nvSpPr>
        <p:spPr bwMode="auto">
          <a:xfrm>
            <a:off x="0" y="515938"/>
            <a:ext cx="9144000" cy="6342062"/>
          </a:xfrm>
          <a:prstGeom prst="rect">
            <a:avLst/>
          </a:prstGeom>
          <a:solidFill>
            <a:schemeClr val="bg1"/>
          </a:solidFill>
          <a:ln w="9525">
            <a:solidFill>
              <a:schemeClr val="tx1"/>
            </a:solidFill>
            <a:miter lim="800000"/>
            <a:headEnd/>
            <a:tailEnd/>
          </a:ln>
        </p:spPr>
        <p:txBody>
          <a:bodyPr wrap="none" anchor="ctr"/>
          <a:lstStyle/>
          <a:p>
            <a:endParaRPr lang="ru-RU" dirty="0">
              <a:latin typeface="Calibri" pitchFamily="34" charset="0"/>
            </a:endParaRPr>
          </a:p>
        </p:txBody>
      </p:sp>
      <p:grpSp>
        <p:nvGrpSpPr>
          <p:cNvPr id="2" name="Group 56"/>
          <p:cNvGrpSpPr>
            <a:grpSpLocks/>
          </p:cNvGrpSpPr>
          <p:nvPr/>
        </p:nvGrpSpPr>
        <p:grpSpPr bwMode="auto">
          <a:xfrm>
            <a:off x="866775" y="1989138"/>
            <a:ext cx="1081088" cy="3057525"/>
            <a:chOff x="546" y="1253"/>
            <a:chExt cx="681" cy="1926"/>
          </a:xfrm>
        </p:grpSpPr>
        <p:sp>
          <p:nvSpPr>
            <p:cNvPr id="53327" name="Line 9"/>
            <p:cNvSpPr>
              <a:spLocks noChangeShapeType="1"/>
            </p:cNvSpPr>
            <p:nvPr/>
          </p:nvSpPr>
          <p:spPr bwMode="auto">
            <a:xfrm>
              <a:off x="1169" y="1253"/>
              <a:ext cx="0" cy="1861"/>
            </a:xfrm>
            <a:prstGeom prst="line">
              <a:avLst/>
            </a:prstGeom>
            <a:noFill/>
            <a:ln w="6350">
              <a:solidFill>
                <a:srgbClr val="000000"/>
              </a:solidFill>
              <a:prstDash val="dash"/>
              <a:round/>
              <a:headEnd/>
              <a:tailEnd/>
            </a:ln>
          </p:spPr>
          <p:txBody>
            <a:bodyPr lIns="0" tIns="0" rIns="18000" bIns="0"/>
            <a:lstStyle/>
            <a:p>
              <a:endParaRPr lang="ru-RU" dirty="0">
                <a:latin typeface="Calibri" pitchFamily="34" charset="0"/>
              </a:endParaRPr>
            </a:p>
          </p:txBody>
        </p:sp>
        <p:pic>
          <p:nvPicPr>
            <p:cNvPr id="53328" name="Picture 55" descr="рисунок ВЛ23 для презентаций"/>
            <p:cNvPicPr>
              <a:picLocks noChangeAspect="1" noChangeArrowheads="1"/>
            </p:cNvPicPr>
            <p:nvPr/>
          </p:nvPicPr>
          <p:blipFill>
            <a:blip r:embed="rId3" cstate="print"/>
            <a:srcRect/>
            <a:stretch>
              <a:fillRect/>
            </a:stretch>
          </p:blipFill>
          <p:spPr bwMode="auto">
            <a:xfrm>
              <a:off x="546" y="2959"/>
              <a:ext cx="681" cy="220"/>
            </a:xfrm>
            <a:prstGeom prst="rect">
              <a:avLst/>
            </a:prstGeom>
            <a:noFill/>
            <a:ln w="9525">
              <a:noFill/>
              <a:miter lim="800000"/>
              <a:headEnd/>
              <a:tailEnd/>
            </a:ln>
          </p:spPr>
        </p:pic>
      </p:grpSp>
      <p:sp>
        <p:nvSpPr>
          <p:cNvPr id="52226" name="Rectangle 2"/>
          <p:cNvSpPr>
            <a:spLocks noGrp="1" noChangeArrowheads="1"/>
          </p:cNvSpPr>
          <p:nvPr>
            <p:ph type="title"/>
          </p:nvPr>
        </p:nvSpPr>
        <p:spPr>
          <a:xfrm>
            <a:off x="0" y="0"/>
            <a:ext cx="9144000" cy="523875"/>
          </a:xfrm>
          <a:gradFill rotWithShape="1">
            <a:gsLst>
              <a:gs pos="0">
                <a:srgbClr val="99FF99"/>
              </a:gs>
              <a:gs pos="50000">
                <a:srgbClr val="99FF99">
                  <a:gamma/>
                  <a:tint val="30980"/>
                  <a:invGamma/>
                </a:srgbClr>
              </a:gs>
              <a:gs pos="100000">
                <a:srgbClr val="99FF99"/>
              </a:gs>
            </a:gsLst>
            <a:lin ang="5400000" scaled="1"/>
          </a:gradFill>
        </p:spPr>
        <p:txBody>
          <a:bodyPr rtlCol="0">
            <a:noAutofit/>
          </a:bodyPr>
          <a:lstStyle/>
          <a:p>
            <a:pPr algn="ctr" eaLnBrk="1" fontAlgn="auto" hangingPunct="1">
              <a:spcAft>
                <a:spcPts val="0"/>
              </a:spcAft>
              <a:defRPr/>
            </a:pPr>
            <a:r>
              <a:rPr lang="ru-RU" sz="3200" b="1" dirty="0">
                <a:solidFill>
                  <a:srgbClr val="C00000"/>
                </a:solidFill>
                <a:effectLst>
                  <a:outerShdw blurRad="38100" dist="38100" dir="2700000" algn="tl">
                    <a:srgbClr val="FFFFFF"/>
                  </a:outerShdw>
                </a:effectLst>
                <a:latin typeface="Calibri" pitchFamily="34" charset="0"/>
              </a:rPr>
              <a:t>Управляющие функции САУТ</a:t>
            </a:r>
          </a:p>
        </p:txBody>
      </p:sp>
      <p:sp>
        <p:nvSpPr>
          <p:cNvPr id="52227" name="Rectangle 3"/>
          <p:cNvSpPr>
            <a:spLocks noGrp="1" noChangeArrowheads="1"/>
          </p:cNvSpPr>
          <p:nvPr>
            <p:ph idx="1"/>
          </p:nvPr>
        </p:nvSpPr>
        <p:spPr>
          <a:xfrm>
            <a:off x="0" y="5867400"/>
            <a:ext cx="9144000" cy="990600"/>
          </a:xfrm>
          <a:gradFill rotWithShape="1">
            <a:gsLst>
              <a:gs pos="0">
                <a:srgbClr val="99FF99"/>
              </a:gs>
              <a:gs pos="50000">
                <a:srgbClr val="99FF99">
                  <a:gamma/>
                  <a:tint val="30980"/>
                  <a:invGamma/>
                </a:srgbClr>
              </a:gs>
              <a:gs pos="100000">
                <a:srgbClr val="99FF99"/>
              </a:gs>
            </a:gsLst>
            <a:lin ang="5400000" scaled="1"/>
          </a:gradFill>
        </p:spPr>
        <p:txBody>
          <a:bodyPr rtlCol="0" anchor="t">
            <a:normAutofit/>
          </a:bodyPr>
          <a:lstStyle/>
          <a:p>
            <a:pPr marL="0" indent="0" eaLnBrk="1" fontAlgn="auto" hangingPunct="1">
              <a:spcBef>
                <a:spcPct val="0"/>
              </a:spcBef>
              <a:spcAft>
                <a:spcPts val="0"/>
              </a:spcAft>
              <a:buFontTx/>
              <a:buNone/>
              <a:defRPr/>
            </a:pPr>
            <a:r>
              <a:rPr lang="ru-RU" sz="1400" b="1" dirty="0">
                <a:solidFill>
                  <a:schemeClr val="tx2"/>
                </a:solidFill>
                <a:effectLst>
                  <a:outerShdw blurRad="38100" dist="38100" dir="2700000" algn="tl">
                    <a:srgbClr val="FFFFFF"/>
                  </a:outerShdw>
                </a:effectLst>
                <a:latin typeface="Calibri" pitchFamily="34" charset="0"/>
              </a:rPr>
              <a:t>А – отключение тяги, если </a:t>
            </a:r>
            <a:r>
              <a:rPr lang="ru-RU" sz="1400" b="1" dirty="0">
                <a:solidFill>
                  <a:schemeClr val="tx2"/>
                </a:solidFill>
                <a:effectLst>
                  <a:outerShdw blurRad="38100" dist="38100" dir="2700000" algn="tl">
                    <a:srgbClr val="FFFFFF"/>
                  </a:outerShdw>
                </a:effectLst>
                <a:latin typeface="Calibri" pitchFamily="34" charset="0"/>
                <a:cs typeface="Arial" charset="0"/>
              </a:rPr>
              <a:t> </a:t>
            </a:r>
            <a:r>
              <a:rPr lang="en-US" sz="1400" b="1" dirty="0">
                <a:solidFill>
                  <a:schemeClr val="tx2"/>
                </a:solidFill>
                <a:effectLst>
                  <a:outerShdw blurRad="38100" dist="38100" dir="2700000" algn="tl">
                    <a:srgbClr val="FFFFFF"/>
                  </a:outerShdw>
                </a:effectLst>
                <a:latin typeface="Calibri" pitchFamily="34" charset="0"/>
                <a:cs typeface="Arial" charset="0"/>
              </a:rPr>
              <a:t>V</a:t>
            </a:r>
            <a:r>
              <a:rPr lang="ru-RU" sz="1400" b="1" dirty="0">
                <a:solidFill>
                  <a:schemeClr val="tx2"/>
                </a:solidFill>
                <a:effectLst>
                  <a:outerShdw blurRad="38100" dist="38100" dir="2700000" algn="tl">
                    <a:srgbClr val="FFFFFF"/>
                  </a:outerShdw>
                </a:effectLst>
                <a:latin typeface="Calibri" pitchFamily="34" charset="0"/>
                <a:cs typeface="Arial" charset="0"/>
              </a:rPr>
              <a:t>ф = </a:t>
            </a:r>
            <a:r>
              <a:rPr lang="en-US" sz="1400" b="1" dirty="0">
                <a:solidFill>
                  <a:schemeClr val="tx2"/>
                </a:solidFill>
                <a:effectLst>
                  <a:outerShdw blurRad="38100" dist="38100" dir="2700000" algn="tl">
                    <a:srgbClr val="FFFFFF"/>
                  </a:outerShdw>
                </a:effectLst>
                <a:latin typeface="Calibri" pitchFamily="34" charset="0"/>
                <a:cs typeface="Arial" charset="0"/>
              </a:rPr>
              <a:t>V</a:t>
            </a:r>
            <a:r>
              <a:rPr lang="ru-RU" sz="1400" b="1" dirty="0">
                <a:solidFill>
                  <a:schemeClr val="tx2"/>
                </a:solidFill>
                <a:effectLst>
                  <a:outerShdw blurRad="38100" dist="38100" dir="2700000" algn="tl">
                    <a:srgbClr val="FFFFFF"/>
                  </a:outerShdw>
                </a:effectLst>
                <a:latin typeface="Calibri" pitchFamily="34" charset="0"/>
                <a:cs typeface="Arial" charset="0"/>
              </a:rPr>
              <a:t>пр+1 км/ч</a:t>
            </a:r>
          </a:p>
          <a:p>
            <a:pPr marL="0" indent="0" eaLnBrk="1" fontAlgn="auto" hangingPunct="1">
              <a:spcBef>
                <a:spcPct val="0"/>
              </a:spcBef>
              <a:spcAft>
                <a:spcPts val="0"/>
              </a:spcAft>
              <a:buFontTx/>
              <a:buNone/>
              <a:defRPr/>
            </a:pPr>
            <a:r>
              <a:rPr lang="ru-RU" sz="1400" b="1" dirty="0">
                <a:solidFill>
                  <a:schemeClr val="tx2"/>
                </a:solidFill>
                <a:effectLst>
                  <a:outerShdw blurRad="38100" dist="38100" dir="2700000" algn="tl">
                    <a:srgbClr val="FFFFFF"/>
                  </a:outerShdw>
                </a:effectLst>
                <a:latin typeface="Calibri" pitchFamily="34" charset="0"/>
                <a:cs typeface="Arial" charset="0"/>
              </a:rPr>
              <a:t>Б – служебное торможение, если </a:t>
            </a:r>
            <a:r>
              <a:rPr lang="en-US" sz="1400" b="1" dirty="0">
                <a:solidFill>
                  <a:schemeClr val="tx2"/>
                </a:solidFill>
                <a:effectLst>
                  <a:outerShdw blurRad="38100" dist="38100" dir="2700000" algn="tl">
                    <a:srgbClr val="FFFFFF"/>
                  </a:outerShdw>
                </a:effectLst>
                <a:latin typeface="Calibri" pitchFamily="34" charset="0"/>
                <a:cs typeface="Arial" charset="0"/>
              </a:rPr>
              <a:t>V</a:t>
            </a:r>
            <a:r>
              <a:rPr lang="ru-RU" sz="1400" b="1" dirty="0">
                <a:solidFill>
                  <a:schemeClr val="tx2"/>
                </a:solidFill>
                <a:effectLst>
                  <a:outerShdw blurRad="38100" dist="38100" dir="2700000" algn="tl">
                    <a:srgbClr val="FFFFFF"/>
                  </a:outerShdw>
                </a:effectLst>
                <a:latin typeface="Calibri" pitchFamily="34" charset="0"/>
                <a:cs typeface="Arial" charset="0"/>
              </a:rPr>
              <a:t>ф  = </a:t>
            </a:r>
            <a:r>
              <a:rPr lang="en-US" sz="1400" b="1" dirty="0">
                <a:solidFill>
                  <a:schemeClr val="tx2"/>
                </a:solidFill>
                <a:effectLst>
                  <a:outerShdw blurRad="38100" dist="38100" dir="2700000" algn="tl">
                    <a:srgbClr val="FFFFFF"/>
                  </a:outerShdw>
                </a:effectLst>
                <a:latin typeface="Calibri" pitchFamily="34" charset="0"/>
                <a:cs typeface="Arial" charset="0"/>
              </a:rPr>
              <a:t>V</a:t>
            </a:r>
            <a:r>
              <a:rPr lang="ru-RU" sz="1400" b="1" dirty="0">
                <a:solidFill>
                  <a:schemeClr val="tx2"/>
                </a:solidFill>
                <a:effectLst>
                  <a:outerShdw blurRad="38100" dist="38100" dir="2700000" algn="tl">
                    <a:srgbClr val="FFFFFF"/>
                  </a:outerShdw>
                </a:effectLst>
                <a:latin typeface="Calibri" pitchFamily="34" charset="0"/>
                <a:cs typeface="Arial" charset="0"/>
              </a:rPr>
              <a:t>пр + 2 км/ч,</a:t>
            </a:r>
          </a:p>
          <a:p>
            <a:pPr marL="0" indent="0" eaLnBrk="1" fontAlgn="auto" hangingPunct="1">
              <a:spcBef>
                <a:spcPct val="0"/>
              </a:spcBef>
              <a:spcAft>
                <a:spcPts val="0"/>
              </a:spcAft>
              <a:buFontTx/>
              <a:buNone/>
              <a:defRPr/>
            </a:pPr>
            <a:r>
              <a:rPr lang="ru-RU" sz="1400" b="1" dirty="0">
                <a:solidFill>
                  <a:schemeClr val="tx2"/>
                </a:solidFill>
                <a:effectLst>
                  <a:outerShdw blurRad="38100" dist="38100" dir="2700000" algn="tl">
                    <a:srgbClr val="FFFFFF"/>
                  </a:outerShdw>
                </a:effectLst>
                <a:latin typeface="Calibri" pitchFamily="34" charset="0"/>
                <a:cs typeface="Arial" charset="0"/>
              </a:rPr>
              <a:t>В – экстренное торможение, если фактическая скорость превысила программную на 5-7 км/ч.</a:t>
            </a:r>
            <a:endParaRPr lang="el-GR" sz="1400" b="1" dirty="0">
              <a:solidFill>
                <a:schemeClr val="tx2"/>
              </a:solidFill>
              <a:effectLst>
                <a:outerShdw blurRad="38100" dist="38100" dir="2700000" algn="tl">
                  <a:srgbClr val="FFFFFF"/>
                </a:outerShdw>
              </a:effectLst>
              <a:latin typeface="Calibri" pitchFamily="34" charset="0"/>
              <a:cs typeface="Arial" charset="0"/>
            </a:endParaRPr>
          </a:p>
        </p:txBody>
      </p:sp>
      <p:sp>
        <p:nvSpPr>
          <p:cNvPr id="53254" name="Text Box 5"/>
          <p:cNvSpPr txBox="1">
            <a:spLocks noChangeArrowheads="1"/>
          </p:cNvSpPr>
          <p:nvPr/>
        </p:nvSpPr>
        <p:spPr bwMode="auto">
          <a:xfrm>
            <a:off x="250825" y="1368425"/>
            <a:ext cx="488950" cy="287338"/>
          </a:xfrm>
          <a:prstGeom prst="rect">
            <a:avLst/>
          </a:prstGeom>
          <a:noFill/>
          <a:ln w="9525" algn="ctr">
            <a:noFill/>
            <a:miter lim="800000"/>
            <a:headEnd/>
            <a:tailEnd/>
          </a:ln>
        </p:spPr>
        <p:txBody>
          <a:bodyPr lIns="0" tIns="0" rIns="18000" bIns="0"/>
          <a:lstStyle/>
          <a:p>
            <a:r>
              <a:rPr lang="ru-RU" sz="1200" dirty="0">
                <a:latin typeface="Calibri" pitchFamily="34" charset="0"/>
              </a:rPr>
              <a:t>Vпр</a:t>
            </a:r>
            <a:endParaRPr lang="ru-RU" dirty="0">
              <a:latin typeface="Calibri" pitchFamily="34" charset="0"/>
            </a:endParaRPr>
          </a:p>
        </p:txBody>
      </p:sp>
      <p:sp>
        <p:nvSpPr>
          <p:cNvPr id="53255" name="Arc 6"/>
          <p:cNvSpPr>
            <a:spLocks/>
          </p:cNvSpPr>
          <p:nvPr/>
        </p:nvSpPr>
        <p:spPr bwMode="auto">
          <a:xfrm>
            <a:off x="4602163" y="2684463"/>
            <a:ext cx="3392487" cy="3030537"/>
          </a:xfrm>
          <a:custGeom>
            <a:avLst/>
            <a:gdLst>
              <a:gd name="T0" fmla="*/ 0 w 21091"/>
              <a:gd name="T1" fmla="*/ 0 h 21600"/>
              <a:gd name="T2" fmla="*/ 2147483647 w 21091"/>
              <a:gd name="T3" fmla="*/ 2147483647 h 21600"/>
              <a:gd name="T4" fmla="*/ 0 w 21091"/>
              <a:gd name="T5" fmla="*/ 2147483647 h 21600"/>
              <a:gd name="T6" fmla="*/ 0 60000 65536"/>
              <a:gd name="T7" fmla="*/ 0 60000 65536"/>
              <a:gd name="T8" fmla="*/ 0 60000 65536"/>
              <a:gd name="T9" fmla="*/ 0 w 21091"/>
              <a:gd name="T10" fmla="*/ 0 h 21600"/>
              <a:gd name="T11" fmla="*/ 21091 w 21091"/>
              <a:gd name="T12" fmla="*/ 21600 h 21600"/>
            </a:gdLst>
            <a:ahLst/>
            <a:cxnLst>
              <a:cxn ang="T6">
                <a:pos x="T0" y="T1"/>
              </a:cxn>
              <a:cxn ang="T7">
                <a:pos x="T2" y="T3"/>
              </a:cxn>
              <a:cxn ang="T8">
                <a:pos x="T4" y="T5"/>
              </a:cxn>
            </a:cxnLst>
            <a:rect l="T9" t="T10" r="T11" b="T12"/>
            <a:pathLst>
              <a:path w="21091" h="21600" fill="none" extrusionOk="0">
                <a:moveTo>
                  <a:pt x="-1" y="0"/>
                </a:moveTo>
                <a:cubicBezTo>
                  <a:pt x="10132" y="0"/>
                  <a:pt x="18902" y="7042"/>
                  <a:pt x="21090" y="16936"/>
                </a:cubicBezTo>
              </a:path>
              <a:path w="21091" h="21600" stroke="0" extrusionOk="0">
                <a:moveTo>
                  <a:pt x="-1" y="0"/>
                </a:moveTo>
                <a:cubicBezTo>
                  <a:pt x="10132" y="0"/>
                  <a:pt x="18902" y="7042"/>
                  <a:pt x="21090" y="16936"/>
                </a:cubicBezTo>
                <a:lnTo>
                  <a:pt x="0" y="21600"/>
                </a:lnTo>
                <a:close/>
              </a:path>
            </a:pathLst>
          </a:custGeom>
          <a:noFill/>
          <a:ln w="28575">
            <a:solidFill>
              <a:srgbClr val="FF0000"/>
            </a:solidFill>
            <a:round/>
            <a:headEnd/>
            <a:tailEnd/>
          </a:ln>
        </p:spPr>
        <p:txBody>
          <a:bodyPr lIns="0" tIns="0" rIns="18000" bIns="0"/>
          <a:lstStyle/>
          <a:p>
            <a:endParaRPr lang="ru-RU" dirty="0">
              <a:latin typeface="Calibri" pitchFamily="34" charset="0"/>
            </a:endParaRPr>
          </a:p>
        </p:txBody>
      </p:sp>
      <p:sp>
        <p:nvSpPr>
          <p:cNvPr id="53256" name="Line 7"/>
          <p:cNvSpPr>
            <a:spLocks noChangeShapeType="1"/>
          </p:cNvSpPr>
          <p:nvPr/>
        </p:nvSpPr>
        <p:spPr bwMode="auto">
          <a:xfrm flipH="1">
            <a:off x="796925" y="2681288"/>
            <a:ext cx="3811588" cy="0"/>
          </a:xfrm>
          <a:prstGeom prst="line">
            <a:avLst/>
          </a:prstGeom>
          <a:noFill/>
          <a:ln w="28575">
            <a:solidFill>
              <a:srgbClr val="FF0000"/>
            </a:solidFill>
            <a:prstDash val="dash"/>
            <a:round/>
            <a:headEnd/>
            <a:tailEnd/>
          </a:ln>
        </p:spPr>
        <p:txBody>
          <a:bodyPr lIns="0" tIns="0" rIns="18000" bIns="0"/>
          <a:lstStyle/>
          <a:p>
            <a:endParaRPr lang="ru-RU" dirty="0">
              <a:latin typeface="Calibri" pitchFamily="34" charset="0"/>
            </a:endParaRPr>
          </a:p>
        </p:txBody>
      </p:sp>
      <p:sp>
        <p:nvSpPr>
          <p:cNvPr id="53257" name="Text Box 8"/>
          <p:cNvSpPr txBox="1">
            <a:spLocks noChangeArrowheads="1"/>
          </p:cNvSpPr>
          <p:nvPr/>
        </p:nvSpPr>
        <p:spPr bwMode="auto">
          <a:xfrm>
            <a:off x="1279358" y="1541129"/>
            <a:ext cx="1030705" cy="736850"/>
          </a:xfrm>
          <a:prstGeom prst="rect">
            <a:avLst/>
          </a:prstGeom>
          <a:noFill/>
          <a:ln w="9525" algn="ctr">
            <a:noFill/>
            <a:miter lim="800000"/>
            <a:headEnd/>
            <a:tailEnd/>
          </a:ln>
        </p:spPr>
        <p:txBody>
          <a:bodyPr lIns="0" tIns="0" rIns="18000" bIns="0"/>
          <a:lstStyle/>
          <a:p>
            <a:r>
              <a:rPr lang="ru-RU" sz="1200" dirty="0">
                <a:latin typeface="Calibri" pitchFamily="34" charset="0"/>
              </a:rPr>
              <a:t>программная скорость экстренного торможения</a:t>
            </a:r>
            <a:endParaRPr lang="ru-RU" dirty="0">
              <a:latin typeface="Calibri" pitchFamily="34" charset="0"/>
            </a:endParaRPr>
          </a:p>
        </p:txBody>
      </p:sp>
      <p:sp>
        <p:nvSpPr>
          <p:cNvPr id="53258" name="Text Box 10"/>
          <p:cNvSpPr txBox="1">
            <a:spLocks noChangeArrowheads="1"/>
          </p:cNvSpPr>
          <p:nvPr/>
        </p:nvSpPr>
        <p:spPr bwMode="auto">
          <a:xfrm>
            <a:off x="2570164" y="657727"/>
            <a:ext cx="1231816" cy="618624"/>
          </a:xfrm>
          <a:prstGeom prst="rect">
            <a:avLst/>
          </a:prstGeom>
          <a:noFill/>
          <a:ln w="9525" algn="ctr">
            <a:noFill/>
            <a:miter lim="800000"/>
            <a:headEnd/>
            <a:tailEnd/>
          </a:ln>
        </p:spPr>
        <p:txBody>
          <a:bodyPr lIns="0" tIns="0" rIns="18000" bIns="0"/>
          <a:lstStyle/>
          <a:p>
            <a:r>
              <a:rPr lang="ru-RU" sz="1200" dirty="0">
                <a:latin typeface="Calibri" pitchFamily="34" charset="0"/>
              </a:rPr>
              <a:t>программная скорость служебного торможения</a:t>
            </a:r>
            <a:endParaRPr lang="ru-RU" dirty="0">
              <a:latin typeface="Calibri" pitchFamily="34" charset="0"/>
            </a:endParaRPr>
          </a:p>
        </p:txBody>
      </p:sp>
      <p:sp>
        <p:nvSpPr>
          <p:cNvPr id="53259" name="Line 12"/>
          <p:cNvSpPr>
            <a:spLocks noChangeShapeType="1"/>
          </p:cNvSpPr>
          <p:nvPr/>
        </p:nvSpPr>
        <p:spPr bwMode="auto">
          <a:xfrm flipV="1">
            <a:off x="863600" y="1217613"/>
            <a:ext cx="1588" cy="3832225"/>
          </a:xfrm>
          <a:prstGeom prst="line">
            <a:avLst/>
          </a:prstGeom>
          <a:noFill/>
          <a:ln w="9525">
            <a:solidFill>
              <a:srgbClr val="000000"/>
            </a:solidFill>
            <a:round/>
            <a:headEnd/>
            <a:tailEnd type="triangle" w="med" len="med"/>
          </a:ln>
        </p:spPr>
        <p:txBody>
          <a:bodyPr lIns="0" tIns="0" rIns="18000" bIns="0"/>
          <a:lstStyle/>
          <a:p>
            <a:endParaRPr lang="ru-RU" dirty="0">
              <a:latin typeface="Calibri" pitchFamily="34" charset="0"/>
            </a:endParaRPr>
          </a:p>
        </p:txBody>
      </p:sp>
      <p:sp>
        <p:nvSpPr>
          <p:cNvPr id="53260" name="Line 13"/>
          <p:cNvSpPr>
            <a:spLocks noChangeShapeType="1"/>
          </p:cNvSpPr>
          <p:nvPr/>
        </p:nvSpPr>
        <p:spPr bwMode="auto">
          <a:xfrm>
            <a:off x="863600" y="5049838"/>
            <a:ext cx="7956550" cy="1587"/>
          </a:xfrm>
          <a:prstGeom prst="line">
            <a:avLst/>
          </a:prstGeom>
          <a:noFill/>
          <a:ln w="9525">
            <a:solidFill>
              <a:srgbClr val="000000"/>
            </a:solidFill>
            <a:round/>
            <a:headEnd/>
            <a:tailEnd type="triangle" w="med" len="med"/>
          </a:ln>
        </p:spPr>
        <p:txBody>
          <a:bodyPr lIns="0" tIns="0" rIns="18000" bIns="0"/>
          <a:lstStyle/>
          <a:p>
            <a:endParaRPr lang="ru-RU" dirty="0">
              <a:latin typeface="Calibri" pitchFamily="34" charset="0"/>
            </a:endParaRPr>
          </a:p>
        </p:txBody>
      </p:sp>
      <p:sp>
        <p:nvSpPr>
          <p:cNvPr id="53261" name="Text Box 14"/>
          <p:cNvSpPr txBox="1">
            <a:spLocks noChangeArrowheads="1"/>
          </p:cNvSpPr>
          <p:nvPr/>
        </p:nvSpPr>
        <p:spPr bwMode="auto">
          <a:xfrm>
            <a:off x="8580438" y="5138738"/>
            <a:ext cx="336550" cy="338137"/>
          </a:xfrm>
          <a:prstGeom prst="rect">
            <a:avLst/>
          </a:prstGeom>
          <a:noFill/>
          <a:ln w="9525" algn="ctr">
            <a:noFill/>
            <a:miter lim="800000"/>
            <a:headEnd/>
            <a:tailEnd/>
          </a:ln>
        </p:spPr>
        <p:txBody>
          <a:bodyPr lIns="0" tIns="0" rIns="18000" bIns="0"/>
          <a:lstStyle/>
          <a:p>
            <a:r>
              <a:rPr lang="ru-RU" sz="1200" dirty="0">
                <a:latin typeface="Calibri" pitchFamily="34" charset="0"/>
              </a:rPr>
              <a:t>S</a:t>
            </a:r>
            <a:endParaRPr lang="ru-RU" dirty="0">
              <a:latin typeface="Calibri" pitchFamily="34" charset="0"/>
            </a:endParaRPr>
          </a:p>
        </p:txBody>
      </p:sp>
      <p:sp>
        <p:nvSpPr>
          <p:cNvPr id="53262" name="Line 38"/>
          <p:cNvSpPr>
            <a:spLocks noChangeShapeType="1"/>
          </p:cNvSpPr>
          <p:nvPr/>
        </p:nvSpPr>
        <p:spPr bwMode="auto">
          <a:xfrm flipH="1">
            <a:off x="827088" y="2852738"/>
            <a:ext cx="3811587" cy="0"/>
          </a:xfrm>
          <a:prstGeom prst="line">
            <a:avLst/>
          </a:prstGeom>
          <a:noFill/>
          <a:ln w="28575">
            <a:solidFill>
              <a:srgbClr val="FF0000"/>
            </a:solidFill>
            <a:round/>
            <a:headEnd/>
            <a:tailEnd/>
          </a:ln>
        </p:spPr>
        <p:txBody>
          <a:bodyPr lIns="0" tIns="0" rIns="18000" bIns="0"/>
          <a:lstStyle/>
          <a:p>
            <a:endParaRPr lang="ru-RU" dirty="0">
              <a:latin typeface="Calibri" pitchFamily="34" charset="0"/>
            </a:endParaRPr>
          </a:p>
        </p:txBody>
      </p:sp>
      <p:sp>
        <p:nvSpPr>
          <p:cNvPr id="53263" name="Line 39"/>
          <p:cNvSpPr>
            <a:spLocks noChangeShapeType="1"/>
          </p:cNvSpPr>
          <p:nvPr/>
        </p:nvSpPr>
        <p:spPr bwMode="auto">
          <a:xfrm flipH="1">
            <a:off x="792163" y="2384425"/>
            <a:ext cx="3811587" cy="0"/>
          </a:xfrm>
          <a:prstGeom prst="line">
            <a:avLst/>
          </a:prstGeom>
          <a:noFill/>
          <a:ln w="28575">
            <a:solidFill>
              <a:srgbClr val="FF0000"/>
            </a:solidFill>
            <a:prstDash val="dash"/>
            <a:round/>
            <a:headEnd/>
            <a:tailEnd/>
          </a:ln>
        </p:spPr>
        <p:txBody>
          <a:bodyPr lIns="0" tIns="0" rIns="18000" bIns="0"/>
          <a:lstStyle/>
          <a:p>
            <a:endParaRPr lang="ru-RU" dirty="0">
              <a:latin typeface="Calibri" pitchFamily="34" charset="0"/>
            </a:endParaRPr>
          </a:p>
        </p:txBody>
      </p:sp>
      <p:sp>
        <p:nvSpPr>
          <p:cNvPr id="53264" name="Arc 40"/>
          <p:cNvSpPr>
            <a:spLocks/>
          </p:cNvSpPr>
          <p:nvPr/>
        </p:nvSpPr>
        <p:spPr bwMode="auto">
          <a:xfrm>
            <a:off x="4616450" y="2854325"/>
            <a:ext cx="3363913" cy="2911475"/>
          </a:xfrm>
          <a:custGeom>
            <a:avLst/>
            <a:gdLst>
              <a:gd name="T0" fmla="*/ 0 w 20840"/>
              <a:gd name="T1" fmla="*/ 0 h 21600"/>
              <a:gd name="T2" fmla="*/ 2147483647 w 20840"/>
              <a:gd name="T3" fmla="*/ 2147483647 h 21600"/>
              <a:gd name="T4" fmla="*/ 0 w 20840"/>
              <a:gd name="T5" fmla="*/ 2147483647 h 21600"/>
              <a:gd name="T6" fmla="*/ 0 60000 65536"/>
              <a:gd name="T7" fmla="*/ 0 60000 65536"/>
              <a:gd name="T8" fmla="*/ 0 60000 65536"/>
              <a:gd name="T9" fmla="*/ 0 w 20840"/>
              <a:gd name="T10" fmla="*/ 0 h 21600"/>
              <a:gd name="T11" fmla="*/ 20840 w 20840"/>
              <a:gd name="T12" fmla="*/ 21600 h 21600"/>
            </a:gdLst>
            <a:ahLst/>
            <a:cxnLst>
              <a:cxn ang="T6">
                <a:pos x="T0" y="T1"/>
              </a:cxn>
              <a:cxn ang="T7">
                <a:pos x="T2" y="T3"/>
              </a:cxn>
              <a:cxn ang="T8">
                <a:pos x="T4" y="T5"/>
              </a:cxn>
            </a:cxnLst>
            <a:rect l="T9" t="T10" r="T11" b="T12"/>
            <a:pathLst>
              <a:path w="20840" h="21600" fill="none" extrusionOk="0">
                <a:moveTo>
                  <a:pt x="-1" y="0"/>
                </a:moveTo>
                <a:cubicBezTo>
                  <a:pt x="9742" y="0"/>
                  <a:pt x="18279" y="6521"/>
                  <a:pt x="20840" y="15921"/>
                </a:cubicBezTo>
              </a:path>
              <a:path w="20840" h="21600" stroke="0" extrusionOk="0">
                <a:moveTo>
                  <a:pt x="-1" y="0"/>
                </a:moveTo>
                <a:cubicBezTo>
                  <a:pt x="9742" y="0"/>
                  <a:pt x="18279" y="6521"/>
                  <a:pt x="20840" y="15921"/>
                </a:cubicBezTo>
                <a:lnTo>
                  <a:pt x="0" y="21600"/>
                </a:lnTo>
                <a:close/>
              </a:path>
            </a:pathLst>
          </a:custGeom>
          <a:noFill/>
          <a:ln w="28575">
            <a:solidFill>
              <a:srgbClr val="FF0000"/>
            </a:solidFill>
            <a:round/>
            <a:headEnd/>
            <a:tailEnd/>
          </a:ln>
        </p:spPr>
        <p:txBody>
          <a:bodyPr lIns="0" tIns="0" rIns="18000" bIns="0"/>
          <a:lstStyle/>
          <a:p>
            <a:endParaRPr lang="ru-RU" dirty="0">
              <a:latin typeface="Calibri" pitchFamily="34" charset="0"/>
            </a:endParaRPr>
          </a:p>
        </p:txBody>
      </p:sp>
      <p:sp>
        <p:nvSpPr>
          <p:cNvPr id="53265" name="Arc 41"/>
          <p:cNvSpPr>
            <a:spLocks/>
          </p:cNvSpPr>
          <p:nvPr/>
        </p:nvSpPr>
        <p:spPr bwMode="auto">
          <a:xfrm>
            <a:off x="4591050" y="2384425"/>
            <a:ext cx="3392488" cy="3381375"/>
          </a:xfrm>
          <a:custGeom>
            <a:avLst/>
            <a:gdLst>
              <a:gd name="T0" fmla="*/ 0 w 21091"/>
              <a:gd name="T1" fmla="*/ 0 h 21600"/>
              <a:gd name="T2" fmla="*/ 2147483647 w 21091"/>
              <a:gd name="T3" fmla="*/ 2147483647 h 21600"/>
              <a:gd name="T4" fmla="*/ 0 w 21091"/>
              <a:gd name="T5" fmla="*/ 2147483647 h 21600"/>
              <a:gd name="T6" fmla="*/ 0 60000 65536"/>
              <a:gd name="T7" fmla="*/ 0 60000 65536"/>
              <a:gd name="T8" fmla="*/ 0 60000 65536"/>
              <a:gd name="T9" fmla="*/ 0 w 21091"/>
              <a:gd name="T10" fmla="*/ 0 h 21600"/>
              <a:gd name="T11" fmla="*/ 21091 w 21091"/>
              <a:gd name="T12" fmla="*/ 21600 h 21600"/>
            </a:gdLst>
            <a:ahLst/>
            <a:cxnLst>
              <a:cxn ang="T6">
                <a:pos x="T0" y="T1"/>
              </a:cxn>
              <a:cxn ang="T7">
                <a:pos x="T2" y="T3"/>
              </a:cxn>
              <a:cxn ang="T8">
                <a:pos x="T4" y="T5"/>
              </a:cxn>
            </a:cxnLst>
            <a:rect l="T9" t="T10" r="T11" b="T12"/>
            <a:pathLst>
              <a:path w="21091" h="21600" fill="none" extrusionOk="0">
                <a:moveTo>
                  <a:pt x="-1" y="0"/>
                </a:moveTo>
                <a:cubicBezTo>
                  <a:pt x="10132" y="0"/>
                  <a:pt x="18902" y="7042"/>
                  <a:pt x="21090" y="16936"/>
                </a:cubicBezTo>
              </a:path>
              <a:path w="21091" h="21600" stroke="0" extrusionOk="0">
                <a:moveTo>
                  <a:pt x="-1" y="0"/>
                </a:moveTo>
                <a:cubicBezTo>
                  <a:pt x="10132" y="0"/>
                  <a:pt x="18902" y="7042"/>
                  <a:pt x="21090" y="16936"/>
                </a:cubicBezTo>
                <a:lnTo>
                  <a:pt x="0" y="21600"/>
                </a:lnTo>
                <a:close/>
              </a:path>
            </a:pathLst>
          </a:custGeom>
          <a:noFill/>
          <a:ln w="28575">
            <a:solidFill>
              <a:srgbClr val="FF0000"/>
            </a:solidFill>
            <a:prstDash val="dash"/>
            <a:round/>
            <a:headEnd/>
            <a:tailEnd/>
          </a:ln>
        </p:spPr>
        <p:txBody>
          <a:bodyPr lIns="0" tIns="0" rIns="18000" bIns="0"/>
          <a:lstStyle/>
          <a:p>
            <a:endParaRPr lang="ru-RU" dirty="0">
              <a:latin typeface="Calibri" pitchFamily="34" charset="0"/>
            </a:endParaRPr>
          </a:p>
        </p:txBody>
      </p:sp>
      <p:sp>
        <p:nvSpPr>
          <p:cNvPr id="53266" name="Text Box 42"/>
          <p:cNvSpPr txBox="1">
            <a:spLocks noChangeArrowheads="1"/>
          </p:cNvSpPr>
          <p:nvPr/>
        </p:nvSpPr>
        <p:spPr bwMode="auto">
          <a:xfrm>
            <a:off x="1116013" y="3068638"/>
            <a:ext cx="1657350" cy="522287"/>
          </a:xfrm>
          <a:prstGeom prst="rect">
            <a:avLst/>
          </a:prstGeom>
          <a:noFill/>
          <a:ln w="9525" algn="ctr">
            <a:noFill/>
            <a:miter lim="800000"/>
            <a:headEnd/>
            <a:tailEnd/>
          </a:ln>
        </p:spPr>
        <p:txBody>
          <a:bodyPr lIns="0" tIns="0" rIns="18000" bIns="0"/>
          <a:lstStyle/>
          <a:p>
            <a:r>
              <a:rPr lang="ru-RU" sz="1200" dirty="0">
                <a:latin typeface="Calibri" pitchFamily="34" charset="0"/>
              </a:rPr>
              <a:t>программная скорость отключения тяги</a:t>
            </a:r>
            <a:endParaRPr lang="ru-RU" dirty="0">
              <a:latin typeface="Calibri" pitchFamily="34" charset="0"/>
            </a:endParaRPr>
          </a:p>
        </p:txBody>
      </p:sp>
      <p:sp>
        <p:nvSpPr>
          <p:cNvPr id="53267" name="Line 43"/>
          <p:cNvSpPr>
            <a:spLocks noChangeShapeType="1"/>
          </p:cNvSpPr>
          <p:nvPr/>
        </p:nvSpPr>
        <p:spPr bwMode="auto">
          <a:xfrm>
            <a:off x="2195513" y="1989138"/>
            <a:ext cx="504825" cy="395287"/>
          </a:xfrm>
          <a:prstGeom prst="line">
            <a:avLst/>
          </a:prstGeom>
          <a:noFill/>
          <a:ln w="9525">
            <a:solidFill>
              <a:schemeClr val="tx1"/>
            </a:solidFill>
            <a:round/>
            <a:headEnd/>
            <a:tailEnd/>
          </a:ln>
        </p:spPr>
        <p:txBody>
          <a:bodyPr/>
          <a:lstStyle/>
          <a:p>
            <a:endParaRPr lang="ru-RU" dirty="0">
              <a:latin typeface="Calibri" pitchFamily="34" charset="0"/>
            </a:endParaRPr>
          </a:p>
        </p:txBody>
      </p:sp>
      <p:sp>
        <p:nvSpPr>
          <p:cNvPr id="53268" name="Line 44"/>
          <p:cNvSpPr>
            <a:spLocks noChangeShapeType="1"/>
          </p:cNvSpPr>
          <p:nvPr/>
        </p:nvSpPr>
        <p:spPr bwMode="auto">
          <a:xfrm flipV="1">
            <a:off x="2339974" y="2662989"/>
            <a:ext cx="419267" cy="442161"/>
          </a:xfrm>
          <a:prstGeom prst="line">
            <a:avLst/>
          </a:prstGeom>
          <a:noFill/>
          <a:ln w="9525">
            <a:solidFill>
              <a:schemeClr val="tx1"/>
            </a:solidFill>
            <a:round/>
            <a:headEnd/>
            <a:tailEnd/>
          </a:ln>
        </p:spPr>
        <p:txBody>
          <a:bodyPr/>
          <a:lstStyle/>
          <a:p>
            <a:endParaRPr lang="ru-RU" dirty="0">
              <a:latin typeface="Calibri" pitchFamily="34" charset="0"/>
            </a:endParaRPr>
          </a:p>
        </p:txBody>
      </p:sp>
      <p:sp>
        <p:nvSpPr>
          <p:cNvPr id="53269" name="Line 45"/>
          <p:cNvSpPr>
            <a:spLocks noChangeShapeType="1"/>
          </p:cNvSpPr>
          <p:nvPr/>
        </p:nvSpPr>
        <p:spPr bwMode="auto">
          <a:xfrm flipH="1" flipV="1">
            <a:off x="3352798" y="1411705"/>
            <a:ext cx="465222" cy="1138990"/>
          </a:xfrm>
          <a:prstGeom prst="line">
            <a:avLst/>
          </a:prstGeom>
          <a:noFill/>
          <a:ln w="9525">
            <a:solidFill>
              <a:schemeClr val="tx1"/>
            </a:solidFill>
            <a:round/>
            <a:headEnd/>
            <a:tailEnd/>
          </a:ln>
        </p:spPr>
        <p:txBody>
          <a:bodyPr/>
          <a:lstStyle/>
          <a:p>
            <a:endParaRPr lang="ru-RU" dirty="0">
              <a:latin typeface="Calibri" pitchFamily="34" charset="0"/>
            </a:endParaRPr>
          </a:p>
        </p:txBody>
      </p:sp>
      <p:sp>
        <p:nvSpPr>
          <p:cNvPr id="53270" name="Text Box 46"/>
          <p:cNvSpPr txBox="1">
            <a:spLocks noChangeArrowheads="1"/>
          </p:cNvSpPr>
          <p:nvPr/>
        </p:nvSpPr>
        <p:spPr bwMode="auto">
          <a:xfrm>
            <a:off x="3195638" y="4113213"/>
            <a:ext cx="971550" cy="395287"/>
          </a:xfrm>
          <a:prstGeom prst="rect">
            <a:avLst/>
          </a:prstGeom>
          <a:noFill/>
          <a:ln w="9525" algn="ctr">
            <a:noFill/>
            <a:miter lim="800000"/>
            <a:headEnd/>
            <a:tailEnd/>
          </a:ln>
        </p:spPr>
        <p:txBody>
          <a:bodyPr lIns="0" tIns="0" rIns="18000" bIns="0"/>
          <a:lstStyle/>
          <a:p>
            <a:r>
              <a:rPr lang="ru-RU" sz="1200" dirty="0">
                <a:latin typeface="Calibri" pitchFamily="34" charset="0"/>
              </a:rPr>
              <a:t>фактическая скорость</a:t>
            </a:r>
            <a:endParaRPr lang="ru-RU" dirty="0">
              <a:latin typeface="Calibri" pitchFamily="34" charset="0"/>
            </a:endParaRPr>
          </a:p>
        </p:txBody>
      </p:sp>
      <p:sp>
        <p:nvSpPr>
          <p:cNvPr id="53271" name="Freeform 47"/>
          <p:cNvSpPr>
            <a:spLocks/>
          </p:cNvSpPr>
          <p:nvPr/>
        </p:nvSpPr>
        <p:spPr bwMode="auto">
          <a:xfrm>
            <a:off x="1863725" y="2692400"/>
            <a:ext cx="5840413" cy="2357438"/>
          </a:xfrm>
          <a:custGeom>
            <a:avLst/>
            <a:gdLst>
              <a:gd name="T0" fmla="*/ 0 w 3679"/>
              <a:gd name="T1" fmla="*/ 2147483647 h 1485"/>
              <a:gd name="T2" fmla="*/ 2147483647 w 3679"/>
              <a:gd name="T3" fmla="*/ 2147483647 h 1485"/>
              <a:gd name="T4" fmla="*/ 2147483647 w 3679"/>
              <a:gd name="T5" fmla="*/ 2147483647 h 1485"/>
              <a:gd name="T6" fmla="*/ 2147483647 w 3679"/>
              <a:gd name="T7" fmla="*/ 2147483647 h 1485"/>
              <a:gd name="T8" fmla="*/ 2147483647 w 3679"/>
              <a:gd name="T9" fmla="*/ 2147483647 h 1485"/>
              <a:gd name="T10" fmla="*/ 2147483647 w 3679"/>
              <a:gd name="T11" fmla="*/ 2147483647 h 1485"/>
              <a:gd name="T12" fmla="*/ 2147483647 w 3679"/>
              <a:gd name="T13" fmla="*/ 2147483647 h 1485"/>
              <a:gd name="T14" fmla="*/ 2147483647 w 3679"/>
              <a:gd name="T15" fmla="*/ 2147483647 h 1485"/>
              <a:gd name="T16" fmla="*/ 2147483647 w 3679"/>
              <a:gd name="T17" fmla="*/ 2147483647 h 1485"/>
              <a:gd name="T18" fmla="*/ 2147483647 w 3679"/>
              <a:gd name="T19" fmla="*/ 2147483647 h 1485"/>
              <a:gd name="T20" fmla="*/ 2147483647 w 3679"/>
              <a:gd name="T21" fmla="*/ 2147483647 h 148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79"/>
              <a:gd name="T34" fmla="*/ 0 h 1485"/>
              <a:gd name="T35" fmla="*/ 3679 w 3679"/>
              <a:gd name="T36" fmla="*/ 1485 h 148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79" h="1485">
                <a:moveTo>
                  <a:pt x="0" y="1457"/>
                </a:moveTo>
                <a:cubicBezTo>
                  <a:pt x="71" y="1334"/>
                  <a:pt x="304" y="900"/>
                  <a:pt x="428" y="719"/>
                </a:cubicBezTo>
                <a:cubicBezTo>
                  <a:pt x="552" y="538"/>
                  <a:pt x="619" y="472"/>
                  <a:pt x="746" y="372"/>
                </a:cubicBezTo>
                <a:cubicBezTo>
                  <a:pt x="873" y="272"/>
                  <a:pt x="980" y="180"/>
                  <a:pt x="1189" y="121"/>
                </a:cubicBezTo>
                <a:cubicBezTo>
                  <a:pt x="1398" y="62"/>
                  <a:pt x="1754" y="34"/>
                  <a:pt x="2001" y="17"/>
                </a:cubicBezTo>
                <a:cubicBezTo>
                  <a:pt x="2248" y="0"/>
                  <a:pt x="2514" y="5"/>
                  <a:pt x="2673" y="17"/>
                </a:cubicBezTo>
                <a:cubicBezTo>
                  <a:pt x="2832" y="29"/>
                  <a:pt x="2870" y="50"/>
                  <a:pt x="2954" y="91"/>
                </a:cubicBezTo>
                <a:cubicBezTo>
                  <a:pt x="3038" y="132"/>
                  <a:pt x="3107" y="186"/>
                  <a:pt x="3176" y="261"/>
                </a:cubicBezTo>
                <a:cubicBezTo>
                  <a:pt x="3245" y="336"/>
                  <a:pt x="3307" y="419"/>
                  <a:pt x="3368" y="542"/>
                </a:cubicBezTo>
                <a:cubicBezTo>
                  <a:pt x="3429" y="665"/>
                  <a:pt x="3492" y="844"/>
                  <a:pt x="3544" y="1001"/>
                </a:cubicBezTo>
                <a:cubicBezTo>
                  <a:pt x="3596" y="1158"/>
                  <a:pt x="3651" y="1384"/>
                  <a:pt x="3679" y="1485"/>
                </a:cubicBezTo>
              </a:path>
            </a:pathLst>
          </a:custGeom>
          <a:noFill/>
          <a:ln w="28575">
            <a:solidFill>
              <a:schemeClr val="tx1"/>
            </a:solidFill>
            <a:round/>
            <a:headEnd/>
            <a:tailEnd/>
          </a:ln>
        </p:spPr>
        <p:txBody>
          <a:bodyPr/>
          <a:lstStyle/>
          <a:p>
            <a:endParaRPr lang="ru-RU" dirty="0">
              <a:latin typeface="Calibri" pitchFamily="34" charset="0"/>
            </a:endParaRPr>
          </a:p>
        </p:txBody>
      </p:sp>
      <p:sp>
        <p:nvSpPr>
          <p:cNvPr id="53272" name="Line 48"/>
          <p:cNvSpPr>
            <a:spLocks noChangeShapeType="1"/>
          </p:cNvSpPr>
          <p:nvPr/>
        </p:nvSpPr>
        <p:spPr bwMode="auto">
          <a:xfrm flipV="1">
            <a:off x="3311525" y="3015915"/>
            <a:ext cx="89402" cy="1098884"/>
          </a:xfrm>
          <a:prstGeom prst="line">
            <a:avLst/>
          </a:prstGeom>
          <a:noFill/>
          <a:ln w="9525">
            <a:solidFill>
              <a:schemeClr val="tx1"/>
            </a:solidFill>
            <a:round/>
            <a:headEnd/>
            <a:tailEnd/>
          </a:ln>
        </p:spPr>
        <p:txBody>
          <a:bodyPr/>
          <a:lstStyle/>
          <a:p>
            <a:endParaRPr lang="ru-RU" dirty="0">
              <a:latin typeface="Calibri" pitchFamily="34" charset="0"/>
            </a:endParaRPr>
          </a:p>
        </p:txBody>
      </p:sp>
      <p:sp>
        <p:nvSpPr>
          <p:cNvPr id="53273" name="Text Box 49"/>
          <p:cNvSpPr txBox="1">
            <a:spLocks noChangeArrowheads="1"/>
          </p:cNvSpPr>
          <p:nvPr/>
        </p:nvSpPr>
        <p:spPr bwMode="auto">
          <a:xfrm>
            <a:off x="5117432" y="2826168"/>
            <a:ext cx="273469" cy="414337"/>
          </a:xfrm>
          <a:prstGeom prst="rect">
            <a:avLst/>
          </a:prstGeom>
          <a:noFill/>
          <a:ln w="9525" algn="ctr">
            <a:noFill/>
            <a:miter lim="800000"/>
            <a:headEnd/>
            <a:tailEnd/>
          </a:ln>
        </p:spPr>
        <p:txBody>
          <a:bodyPr lIns="0" tIns="0" rIns="18000" bIns="0"/>
          <a:lstStyle/>
          <a:p>
            <a:r>
              <a:rPr lang="ru-RU" sz="1600" dirty="0">
                <a:latin typeface="Calibri" pitchFamily="34" charset="0"/>
              </a:rPr>
              <a:t>а</a:t>
            </a:r>
          </a:p>
        </p:txBody>
      </p:sp>
      <p:sp>
        <p:nvSpPr>
          <p:cNvPr id="53275" name="Oval 51"/>
          <p:cNvSpPr>
            <a:spLocks noChangeArrowheads="1"/>
          </p:cNvSpPr>
          <p:nvPr/>
        </p:nvSpPr>
        <p:spPr bwMode="auto">
          <a:xfrm>
            <a:off x="5081504" y="2686050"/>
            <a:ext cx="73025" cy="73025"/>
          </a:xfrm>
          <a:prstGeom prst="ellipse">
            <a:avLst/>
          </a:prstGeom>
          <a:solidFill>
            <a:srgbClr val="FE0202"/>
          </a:solidFill>
          <a:ln w="9525">
            <a:solidFill>
              <a:schemeClr val="tx1"/>
            </a:solidFill>
            <a:round/>
            <a:headEnd/>
            <a:tailEnd/>
          </a:ln>
        </p:spPr>
        <p:txBody>
          <a:bodyPr wrap="none" anchor="ctr"/>
          <a:lstStyle/>
          <a:p>
            <a:endParaRPr lang="ru-RU" dirty="0">
              <a:latin typeface="Calibri" pitchFamily="34" charset="0"/>
            </a:endParaRPr>
          </a:p>
        </p:txBody>
      </p:sp>
      <p:sp>
        <p:nvSpPr>
          <p:cNvPr id="53276" name="Oval 52"/>
          <p:cNvSpPr>
            <a:spLocks noChangeArrowheads="1"/>
          </p:cNvSpPr>
          <p:nvPr/>
        </p:nvSpPr>
        <p:spPr bwMode="auto">
          <a:xfrm>
            <a:off x="6096000" y="2684463"/>
            <a:ext cx="73025" cy="73025"/>
          </a:xfrm>
          <a:prstGeom prst="ellipse">
            <a:avLst/>
          </a:prstGeom>
          <a:solidFill>
            <a:srgbClr val="FE0202"/>
          </a:solidFill>
          <a:ln w="9525">
            <a:solidFill>
              <a:schemeClr val="tx1"/>
            </a:solidFill>
            <a:round/>
            <a:headEnd/>
            <a:tailEnd/>
          </a:ln>
        </p:spPr>
        <p:txBody>
          <a:bodyPr wrap="none" anchor="ctr"/>
          <a:lstStyle/>
          <a:p>
            <a:endParaRPr lang="ru-RU" dirty="0">
              <a:latin typeface="Calibri" pitchFamily="34" charset="0"/>
            </a:endParaRPr>
          </a:p>
        </p:txBody>
      </p:sp>
      <p:sp>
        <p:nvSpPr>
          <p:cNvPr id="53277" name="Text Box 53"/>
          <p:cNvSpPr txBox="1">
            <a:spLocks noChangeArrowheads="1"/>
          </p:cNvSpPr>
          <p:nvPr/>
        </p:nvSpPr>
        <p:spPr bwMode="auto">
          <a:xfrm>
            <a:off x="5418722" y="2129841"/>
            <a:ext cx="215900" cy="287337"/>
          </a:xfrm>
          <a:prstGeom prst="rect">
            <a:avLst/>
          </a:prstGeom>
          <a:noFill/>
          <a:ln w="9525" algn="ctr">
            <a:noFill/>
            <a:miter lim="800000"/>
            <a:headEnd/>
            <a:tailEnd/>
          </a:ln>
        </p:spPr>
        <p:txBody>
          <a:bodyPr lIns="0" tIns="0" rIns="18000" bIns="0"/>
          <a:lstStyle/>
          <a:p>
            <a:r>
              <a:rPr lang="ru-RU" sz="1600" dirty="0">
                <a:latin typeface="Calibri" pitchFamily="34" charset="0"/>
              </a:rPr>
              <a:t>б</a:t>
            </a:r>
          </a:p>
        </p:txBody>
      </p:sp>
      <p:sp>
        <p:nvSpPr>
          <p:cNvPr id="53278" name="Text Box 54"/>
          <p:cNvSpPr txBox="1">
            <a:spLocks noChangeArrowheads="1"/>
          </p:cNvSpPr>
          <p:nvPr/>
        </p:nvSpPr>
        <p:spPr bwMode="auto">
          <a:xfrm>
            <a:off x="6264275" y="2420938"/>
            <a:ext cx="215900" cy="287337"/>
          </a:xfrm>
          <a:prstGeom prst="rect">
            <a:avLst/>
          </a:prstGeom>
          <a:noFill/>
          <a:ln w="9525" algn="ctr">
            <a:noFill/>
            <a:miter lim="800000"/>
            <a:headEnd/>
            <a:tailEnd/>
          </a:ln>
        </p:spPr>
        <p:txBody>
          <a:bodyPr lIns="0" tIns="0" rIns="18000" bIns="0"/>
          <a:lstStyle/>
          <a:p>
            <a:r>
              <a:rPr lang="ru-RU" sz="1600" dirty="0">
                <a:latin typeface="Calibri" pitchFamily="34" charset="0"/>
              </a:rPr>
              <a:t>в</a:t>
            </a:r>
          </a:p>
        </p:txBody>
      </p:sp>
      <p:pic>
        <p:nvPicPr>
          <p:cNvPr id="52281" name="Picture 57" descr="рп35 НА БЛОКЕ АППАРАТОВ В ВВК"/>
          <p:cNvPicPr>
            <a:picLocks noChangeAspect="1" noChangeArrowheads="1"/>
          </p:cNvPicPr>
          <p:nvPr/>
        </p:nvPicPr>
        <p:blipFill>
          <a:blip r:embed="rId4" cstate="print"/>
          <a:srcRect/>
          <a:stretch>
            <a:fillRect/>
          </a:stretch>
        </p:blipFill>
        <p:spPr bwMode="auto">
          <a:xfrm>
            <a:off x="4463133" y="882567"/>
            <a:ext cx="803275" cy="1236662"/>
          </a:xfrm>
          <a:prstGeom prst="rect">
            <a:avLst/>
          </a:prstGeom>
          <a:noFill/>
          <a:ln w="9525">
            <a:noFill/>
            <a:miter lim="800000"/>
            <a:headEnd/>
            <a:tailEnd/>
          </a:ln>
        </p:spPr>
      </p:pic>
      <p:sp>
        <p:nvSpPr>
          <p:cNvPr id="53280" name="Line 58"/>
          <p:cNvSpPr>
            <a:spLocks noChangeShapeType="1"/>
          </p:cNvSpPr>
          <p:nvPr/>
        </p:nvSpPr>
        <p:spPr bwMode="auto">
          <a:xfrm>
            <a:off x="3828298" y="2655220"/>
            <a:ext cx="0" cy="2614612"/>
          </a:xfrm>
          <a:prstGeom prst="line">
            <a:avLst/>
          </a:prstGeom>
          <a:noFill/>
          <a:ln w="9525" cap="rnd">
            <a:solidFill>
              <a:schemeClr val="tx1"/>
            </a:solidFill>
            <a:prstDash val="sysDot"/>
            <a:round/>
            <a:headEnd/>
            <a:tailEnd/>
          </a:ln>
        </p:spPr>
        <p:txBody>
          <a:bodyPr/>
          <a:lstStyle/>
          <a:p>
            <a:endParaRPr lang="ru-RU" dirty="0">
              <a:latin typeface="Calibri" pitchFamily="34" charset="0"/>
            </a:endParaRPr>
          </a:p>
        </p:txBody>
      </p:sp>
      <p:sp>
        <p:nvSpPr>
          <p:cNvPr id="53281" name="Line 59"/>
          <p:cNvSpPr>
            <a:spLocks noChangeShapeType="1"/>
          </p:cNvSpPr>
          <p:nvPr/>
        </p:nvSpPr>
        <p:spPr bwMode="auto">
          <a:xfrm>
            <a:off x="5123781" y="1981451"/>
            <a:ext cx="0" cy="2614612"/>
          </a:xfrm>
          <a:prstGeom prst="line">
            <a:avLst/>
          </a:prstGeom>
          <a:noFill/>
          <a:ln w="9525" cap="rnd">
            <a:solidFill>
              <a:schemeClr val="tx1"/>
            </a:solidFill>
            <a:prstDash val="sysDot"/>
            <a:round/>
            <a:headEnd/>
            <a:tailEnd/>
          </a:ln>
        </p:spPr>
        <p:txBody>
          <a:bodyPr/>
          <a:lstStyle/>
          <a:p>
            <a:endParaRPr lang="ru-RU" dirty="0">
              <a:latin typeface="Calibri" pitchFamily="34" charset="0"/>
            </a:endParaRPr>
          </a:p>
        </p:txBody>
      </p:sp>
      <p:sp>
        <p:nvSpPr>
          <p:cNvPr id="53282" name="Line 60"/>
          <p:cNvSpPr>
            <a:spLocks noChangeShapeType="1"/>
          </p:cNvSpPr>
          <p:nvPr/>
        </p:nvSpPr>
        <p:spPr bwMode="auto">
          <a:xfrm>
            <a:off x="6147301" y="2435558"/>
            <a:ext cx="0" cy="2614613"/>
          </a:xfrm>
          <a:prstGeom prst="line">
            <a:avLst/>
          </a:prstGeom>
          <a:noFill/>
          <a:ln w="9525" cap="rnd">
            <a:solidFill>
              <a:schemeClr val="tx1"/>
            </a:solidFill>
            <a:prstDash val="sysDot"/>
            <a:round/>
            <a:headEnd/>
            <a:tailEnd/>
          </a:ln>
        </p:spPr>
        <p:txBody>
          <a:bodyPr/>
          <a:lstStyle/>
          <a:p>
            <a:endParaRPr lang="ru-RU" dirty="0">
              <a:latin typeface="Calibri" pitchFamily="34" charset="0"/>
            </a:endParaRPr>
          </a:p>
        </p:txBody>
      </p:sp>
      <p:sp>
        <p:nvSpPr>
          <p:cNvPr id="53283" name="Line 61"/>
          <p:cNvSpPr>
            <a:spLocks noChangeShapeType="1"/>
          </p:cNvSpPr>
          <p:nvPr/>
        </p:nvSpPr>
        <p:spPr bwMode="auto">
          <a:xfrm rot="10800000" flipH="1">
            <a:off x="6128084" y="1946032"/>
            <a:ext cx="1018841" cy="492368"/>
          </a:xfrm>
          <a:prstGeom prst="line">
            <a:avLst/>
          </a:prstGeom>
          <a:noFill/>
          <a:ln w="9525" cap="rnd">
            <a:solidFill>
              <a:schemeClr val="tx1"/>
            </a:solidFill>
            <a:prstDash val="sysDot"/>
            <a:round/>
            <a:headEnd/>
            <a:tailEnd/>
          </a:ln>
        </p:spPr>
        <p:txBody>
          <a:bodyPr/>
          <a:lstStyle/>
          <a:p>
            <a:endParaRPr lang="ru-RU" dirty="0">
              <a:latin typeface="Calibri" pitchFamily="34" charset="0"/>
            </a:endParaRPr>
          </a:p>
        </p:txBody>
      </p:sp>
      <p:grpSp>
        <p:nvGrpSpPr>
          <p:cNvPr id="3" name="Группа 53"/>
          <p:cNvGrpSpPr>
            <a:grpSpLocks/>
          </p:cNvGrpSpPr>
          <p:nvPr/>
        </p:nvGrpSpPr>
        <p:grpSpPr bwMode="auto">
          <a:xfrm>
            <a:off x="2552700" y="4197350"/>
            <a:ext cx="242888" cy="944563"/>
            <a:chOff x="2552700" y="5330825"/>
            <a:chExt cx="242888" cy="944563"/>
          </a:xfrm>
        </p:grpSpPr>
        <p:sp>
          <p:nvSpPr>
            <p:cNvPr id="53324" name="AutoShape 29"/>
            <p:cNvSpPr>
              <a:spLocks noChangeArrowheads="1"/>
            </p:cNvSpPr>
            <p:nvPr/>
          </p:nvSpPr>
          <p:spPr bwMode="auto">
            <a:xfrm>
              <a:off x="2552700" y="5330825"/>
              <a:ext cx="242888" cy="647700"/>
            </a:xfrm>
            <a:prstGeom prst="roundRect">
              <a:avLst>
                <a:gd name="adj" fmla="val 31667"/>
              </a:avLst>
            </a:prstGeom>
            <a:solidFill>
              <a:schemeClr val="tx1"/>
            </a:solidFill>
            <a:ln w="9525">
              <a:solidFill>
                <a:srgbClr val="000000"/>
              </a:solidFill>
              <a:round/>
              <a:headEnd/>
              <a:tailEnd/>
            </a:ln>
          </p:spPr>
          <p:txBody>
            <a:bodyPr/>
            <a:lstStyle/>
            <a:p>
              <a:endParaRPr lang="ru-RU" dirty="0">
                <a:latin typeface="Calibri" pitchFamily="34" charset="0"/>
              </a:endParaRPr>
            </a:p>
          </p:txBody>
        </p:sp>
        <p:sp>
          <p:nvSpPr>
            <p:cNvPr id="53325" name="Rectangle 33"/>
            <p:cNvSpPr>
              <a:spLocks noChangeArrowheads="1"/>
            </p:cNvSpPr>
            <p:nvPr/>
          </p:nvSpPr>
          <p:spPr bwMode="auto">
            <a:xfrm>
              <a:off x="2636044" y="5978525"/>
              <a:ext cx="76200" cy="296863"/>
            </a:xfrm>
            <a:prstGeom prst="rect">
              <a:avLst/>
            </a:prstGeom>
            <a:gradFill rotWithShape="1">
              <a:gsLst>
                <a:gs pos="0">
                  <a:srgbClr val="767676"/>
                </a:gs>
                <a:gs pos="50000">
                  <a:srgbClr val="FFFFFF"/>
                </a:gs>
                <a:gs pos="100000">
                  <a:srgbClr val="767676"/>
                </a:gs>
              </a:gsLst>
              <a:lin ang="0" scaled="1"/>
            </a:gradFill>
            <a:ln w="9525" algn="ctr">
              <a:solidFill>
                <a:srgbClr val="000000"/>
              </a:solidFill>
              <a:miter lim="800000"/>
              <a:headEnd/>
              <a:tailEnd/>
            </a:ln>
          </p:spPr>
          <p:txBody>
            <a:bodyPr/>
            <a:lstStyle/>
            <a:p>
              <a:endParaRPr lang="ru-RU" dirty="0">
                <a:latin typeface="Calibri" pitchFamily="34" charset="0"/>
              </a:endParaRPr>
            </a:p>
          </p:txBody>
        </p:sp>
        <p:sp>
          <p:nvSpPr>
            <p:cNvPr id="53326" name="Line 34"/>
            <p:cNvSpPr>
              <a:spLocks noChangeShapeType="1"/>
            </p:cNvSpPr>
            <p:nvPr/>
          </p:nvSpPr>
          <p:spPr bwMode="auto">
            <a:xfrm>
              <a:off x="2571750" y="6275388"/>
              <a:ext cx="204788" cy="0"/>
            </a:xfrm>
            <a:prstGeom prst="line">
              <a:avLst/>
            </a:prstGeom>
            <a:noFill/>
            <a:ln w="9525">
              <a:solidFill>
                <a:srgbClr val="000000"/>
              </a:solidFill>
              <a:round/>
              <a:headEnd/>
              <a:tailEnd/>
            </a:ln>
          </p:spPr>
          <p:txBody>
            <a:bodyPr/>
            <a:lstStyle/>
            <a:p>
              <a:endParaRPr lang="ru-RU" dirty="0">
                <a:latin typeface="Calibri" pitchFamily="34" charset="0"/>
              </a:endParaRPr>
            </a:p>
          </p:txBody>
        </p:sp>
      </p:grpSp>
      <p:grpSp>
        <p:nvGrpSpPr>
          <p:cNvPr id="4" name="Группа 62"/>
          <p:cNvGrpSpPr>
            <a:grpSpLocks/>
          </p:cNvGrpSpPr>
          <p:nvPr/>
        </p:nvGrpSpPr>
        <p:grpSpPr bwMode="auto">
          <a:xfrm>
            <a:off x="4486275" y="4210050"/>
            <a:ext cx="242888" cy="944563"/>
            <a:chOff x="4486275" y="5343525"/>
            <a:chExt cx="242888" cy="944563"/>
          </a:xfrm>
        </p:grpSpPr>
        <p:sp>
          <p:nvSpPr>
            <p:cNvPr id="53321" name="AutoShape 37"/>
            <p:cNvSpPr>
              <a:spLocks noChangeArrowheads="1"/>
            </p:cNvSpPr>
            <p:nvPr/>
          </p:nvSpPr>
          <p:spPr bwMode="auto">
            <a:xfrm>
              <a:off x="4486275" y="5343525"/>
              <a:ext cx="242888" cy="647700"/>
            </a:xfrm>
            <a:prstGeom prst="roundRect">
              <a:avLst>
                <a:gd name="adj" fmla="val 31667"/>
              </a:avLst>
            </a:prstGeom>
            <a:solidFill>
              <a:schemeClr val="tx1"/>
            </a:solidFill>
            <a:ln w="9525">
              <a:solidFill>
                <a:srgbClr val="000000"/>
              </a:solidFill>
              <a:round/>
              <a:headEnd/>
              <a:tailEnd/>
            </a:ln>
          </p:spPr>
          <p:txBody>
            <a:bodyPr/>
            <a:lstStyle/>
            <a:p>
              <a:endParaRPr lang="ru-RU" dirty="0">
                <a:latin typeface="Calibri" pitchFamily="34" charset="0"/>
              </a:endParaRPr>
            </a:p>
          </p:txBody>
        </p:sp>
        <p:sp>
          <p:nvSpPr>
            <p:cNvPr id="53322" name="Rectangle 41"/>
            <p:cNvSpPr>
              <a:spLocks noChangeArrowheads="1"/>
            </p:cNvSpPr>
            <p:nvPr/>
          </p:nvSpPr>
          <p:spPr bwMode="auto">
            <a:xfrm>
              <a:off x="4567983" y="5991225"/>
              <a:ext cx="76200" cy="296863"/>
            </a:xfrm>
            <a:prstGeom prst="rect">
              <a:avLst/>
            </a:prstGeom>
            <a:gradFill rotWithShape="1">
              <a:gsLst>
                <a:gs pos="0">
                  <a:srgbClr val="767676"/>
                </a:gs>
                <a:gs pos="50000">
                  <a:srgbClr val="FFFFFF"/>
                </a:gs>
                <a:gs pos="100000">
                  <a:srgbClr val="767676"/>
                </a:gs>
              </a:gsLst>
              <a:lin ang="0" scaled="1"/>
            </a:gradFill>
            <a:ln w="9525" algn="ctr">
              <a:solidFill>
                <a:srgbClr val="000000"/>
              </a:solidFill>
              <a:miter lim="800000"/>
              <a:headEnd/>
              <a:tailEnd/>
            </a:ln>
          </p:spPr>
          <p:txBody>
            <a:bodyPr/>
            <a:lstStyle/>
            <a:p>
              <a:endParaRPr lang="ru-RU" dirty="0">
                <a:latin typeface="Calibri" pitchFamily="34" charset="0"/>
              </a:endParaRPr>
            </a:p>
          </p:txBody>
        </p:sp>
        <p:sp>
          <p:nvSpPr>
            <p:cNvPr id="53323" name="Line 42"/>
            <p:cNvSpPr>
              <a:spLocks noChangeShapeType="1"/>
            </p:cNvSpPr>
            <p:nvPr/>
          </p:nvSpPr>
          <p:spPr bwMode="auto">
            <a:xfrm>
              <a:off x="4504483" y="6288088"/>
              <a:ext cx="204788" cy="0"/>
            </a:xfrm>
            <a:prstGeom prst="line">
              <a:avLst/>
            </a:prstGeom>
            <a:noFill/>
            <a:ln w="9525">
              <a:solidFill>
                <a:srgbClr val="000000"/>
              </a:solidFill>
              <a:round/>
              <a:headEnd/>
              <a:tailEnd/>
            </a:ln>
          </p:spPr>
          <p:txBody>
            <a:bodyPr/>
            <a:lstStyle/>
            <a:p>
              <a:endParaRPr lang="ru-RU" dirty="0">
                <a:latin typeface="Calibri" pitchFamily="34" charset="0"/>
              </a:endParaRPr>
            </a:p>
          </p:txBody>
        </p:sp>
      </p:grpSp>
      <p:grpSp>
        <p:nvGrpSpPr>
          <p:cNvPr id="5" name="Group 57"/>
          <p:cNvGrpSpPr>
            <a:grpSpLocks/>
          </p:cNvGrpSpPr>
          <p:nvPr/>
        </p:nvGrpSpPr>
        <p:grpSpPr bwMode="auto">
          <a:xfrm>
            <a:off x="8205788" y="4165600"/>
            <a:ext cx="255587" cy="977900"/>
            <a:chOff x="5169" y="3324"/>
            <a:chExt cx="161" cy="616"/>
          </a:xfrm>
        </p:grpSpPr>
        <p:sp>
          <p:nvSpPr>
            <p:cNvPr id="53315" name="AutoShape 51"/>
            <p:cNvSpPr>
              <a:spLocks noChangeArrowheads="1"/>
            </p:cNvSpPr>
            <p:nvPr/>
          </p:nvSpPr>
          <p:spPr bwMode="auto">
            <a:xfrm>
              <a:off x="5169" y="3324"/>
              <a:ext cx="161" cy="422"/>
            </a:xfrm>
            <a:prstGeom prst="roundRect">
              <a:avLst>
                <a:gd name="adj" fmla="val 31667"/>
              </a:avLst>
            </a:prstGeom>
            <a:solidFill>
              <a:schemeClr val="tx1"/>
            </a:solidFill>
            <a:ln w="9525">
              <a:solidFill>
                <a:srgbClr val="000000"/>
              </a:solidFill>
              <a:round/>
              <a:headEnd/>
              <a:tailEnd/>
            </a:ln>
          </p:spPr>
          <p:txBody>
            <a:bodyPr/>
            <a:lstStyle/>
            <a:p>
              <a:endParaRPr lang="ru-RU" dirty="0">
                <a:latin typeface="Calibri" pitchFamily="34" charset="0"/>
              </a:endParaRPr>
            </a:p>
          </p:txBody>
        </p:sp>
        <p:sp>
          <p:nvSpPr>
            <p:cNvPr id="53316" name="Oval 52"/>
            <p:cNvSpPr>
              <a:spLocks noChangeArrowheads="1"/>
            </p:cNvSpPr>
            <p:nvPr/>
          </p:nvSpPr>
          <p:spPr bwMode="auto">
            <a:xfrm>
              <a:off x="5203" y="3357"/>
              <a:ext cx="93" cy="93"/>
            </a:xfrm>
            <a:prstGeom prst="ellipse">
              <a:avLst/>
            </a:prstGeom>
            <a:gradFill rotWithShape="1">
              <a:gsLst>
                <a:gs pos="0">
                  <a:schemeClr val="bg2"/>
                </a:gs>
                <a:gs pos="100000">
                  <a:srgbClr val="333333"/>
                </a:gs>
              </a:gsLst>
              <a:path path="shape">
                <a:fillToRect l="50000" t="50000" r="50000" b="50000"/>
              </a:path>
            </a:gradFill>
            <a:ln w="9525" algn="ctr">
              <a:solidFill>
                <a:srgbClr val="000000"/>
              </a:solidFill>
              <a:round/>
              <a:headEnd/>
              <a:tailEnd/>
            </a:ln>
          </p:spPr>
          <p:txBody>
            <a:bodyPr/>
            <a:lstStyle/>
            <a:p>
              <a:endParaRPr lang="ru-RU" dirty="0">
                <a:latin typeface="Calibri" pitchFamily="34" charset="0"/>
              </a:endParaRPr>
            </a:p>
          </p:txBody>
        </p:sp>
        <p:sp>
          <p:nvSpPr>
            <p:cNvPr id="53317" name="Oval 53"/>
            <p:cNvSpPr>
              <a:spLocks noChangeArrowheads="1"/>
            </p:cNvSpPr>
            <p:nvPr/>
          </p:nvSpPr>
          <p:spPr bwMode="auto">
            <a:xfrm>
              <a:off x="5203" y="3480"/>
              <a:ext cx="93" cy="93"/>
            </a:xfrm>
            <a:prstGeom prst="ellipse">
              <a:avLst/>
            </a:prstGeom>
            <a:gradFill rotWithShape="1">
              <a:gsLst>
                <a:gs pos="0">
                  <a:schemeClr val="bg2"/>
                </a:gs>
                <a:gs pos="100000">
                  <a:srgbClr val="333333"/>
                </a:gs>
              </a:gsLst>
              <a:path path="shape">
                <a:fillToRect l="50000" t="50000" r="50000" b="50000"/>
              </a:path>
            </a:gradFill>
            <a:ln w="9525">
              <a:solidFill>
                <a:srgbClr val="000000"/>
              </a:solidFill>
              <a:round/>
              <a:headEnd/>
              <a:tailEnd/>
            </a:ln>
          </p:spPr>
          <p:txBody>
            <a:bodyPr/>
            <a:lstStyle/>
            <a:p>
              <a:endParaRPr lang="ru-RU" dirty="0">
                <a:latin typeface="Calibri" pitchFamily="34" charset="0"/>
              </a:endParaRPr>
            </a:p>
          </p:txBody>
        </p:sp>
        <p:sp>
          <p:nvSpPr>
            <p:cNvPr id="53318" name="Oval 54"/>
            <p:cNvSpPr>
              <a:spLocks noChangeArrowheads="1"/>
            </p:cNvSpPr>
            <p:nvPr/>
          </p:nvSpPr>
          <p:spPr bwMode="auto">
            <a:xfrm>
              <a:off x="5203" y="3603"/>
              <a:ext cx="93" cy="92"/>
            </a:xfrm>
            <a:prstGeom prst="ellipse">
              <a:avLst/>
            </a:prstGeom>
            <a:solidFill>
              <a:srgbClr val="E92B05"/>
            </a:solidFill>
            <a:ln w="9525">
              <a:solidFill>
                <a:srgbClr val="000000"/>
              </a:solidFill>
              <a:round/>
              <a:headEnd/>
              <a:tailEnd/>
            </a:ln>
          </p:spPr>
          <p:txBody>
            <a:bodyPr/>
            <a:lstStyle/>
            <a:p>
              <a:endParaRPr lang="ru-RU" dirty="0">
                <a:latin typeface="Calibri" pitchFamily="34" charset="0"/>
              </a:endParaRPr>
            </a:p>
          </p:txBody>
        </p:sp>
        <p:sp>
          <p:nvSpPr>
            <p:cNvPr id="53319" name="Rectangle 55"/>
            <p:cNvSpPr>
              <a:spLocks noChangeArrowheads="1"/>
            </p:cNvSpPr>
            <p:nvPr/>
          </p:nvSpPr>
          <p:spPr bwMode="auto">
            <a:xfrm>
              <a:off x="5227" y="3746"/>
              <a:ext cx="43" cy="194"/>
            </a:xfrm>
            <a:prstGeom prst="rect">
              <a:avLst/>
            </a:prstGeom>
            <a:gradFill rotWithShape="1">
              <a:gsLst>
                <a:gs pos="0">
                  <a:srgbClr val="767676"/>
                </a:gs>
                <a:gs pos="50000">
                  <a:srgbClr val="FFFFFF"/>
                </a:gs>
                <a:gs pos="100000">
                  <a:srgbClr val="767676"/>
                </a:gs>
              </a:gsLst>
              <a:lin ang="0" scaled="1"/>
            </a:gradFill>
            <a:ln w="9525" algn="ctr">
              <a:solidFill>
                <a:srgbClr val="000000"/>
              </a:solidFill>
              <a:miter lim="800000"/>
              <a:headEnd/>
              <a:tailEnd/>
            </a:ln>
          </p:spPr>
          <p:txBody>
            <a:bodyPr/>
            <a:lstStyle/>
            <a:p>
              <a:endParaRPr lang="ru-RU" dirty="0">
                <a:latin typeface="Calibri" pitchFamily="34" charset="0"/>
              </a:endParaRPr>
            </a:p>
          </p:txBody>
        </p:sp>
        <p:sp>
          <p:nvSpPr>
            <p:cNvPr id="53320" name="Line 56"/>
            <p:cNvSpPr>
              <a:spLocks noChangeShapeType="1"/>
            </p:cNvSpPr>
            <p:nvPr/>
          </p:nvSpPr>
          <p:spPr bwMode="auto">
            <a:xfrm>
              <a:off x="5177" y="3940"/>
              <a:ext cx="136" cy="0"/>
            </a:xfrm>
            <a:prstGeom prst="line">
              <a:avLst/>
            </a:prstGeom>
            <a:noFill/>
            <a:ln w="9525">
              <a:solidFill>
                <a:srgbClr val="000000"/>
              </a:solidFill>
              <a:round/>
              <a:headEnd/>
              <a:tailEnd/>
            </a:ln>
          </p:spPr>
          <p:txBody>
            <a:bodyPr/>
            <a:lstStyle/>
            <a:p>
              <a:endParaRPr lang="ru-RU" dirty="0">
                <a:latin typeface="Calibri" pitchFamily="34" charset="0"/>
              </a:endParaRPr>
            </a:p>
          </p:txBody>
        </p:sp>
      </p:grpSp>
      <p:sp>
        <p:nvSpPr>
          <p:cNvPr id="53287" name="Oval 30"/>
          <p:cNvSpPr>
            <a:spLocks noChangeArrowheads="1"/>
          </p:cNvSpPr>
          <p:nvPr/>
        </p:nvSpPr>
        <p:spPr bwMode="auto">
          <a:xfrm>
            <a:off x="2603500" y="4249738"/>
            <a:ext cx="141288" cy="142875"/>
          </a:xfrm>
          <a:prstGeom prst="ellipse">
            <a:avLst/>
          </a:prstGeom>
          <a:solidFill>
            <a:srgbClr val="FFFF00"/>
          </a:solidFill>
          <a:ln w="9525" algn="ctr">
            <a:solidFill>
              <a:srgbClr val="000000"/>
            </a:solidFill>
            <a:round/>
            <a:headEnd/>
            <a:tailEnd/>
          </a:ln>
        </p:spPr>
        <p:txBody>
          <a:bodyPr/>
          <a:lstStyle/>
          <a:p>
            <a:endParaRPr lang="ru-RU" dirty="0">
              <a:latin typeface="Calibri" pitchFamily="34" charset="0"/>
            </a:endParaRPr>
          </a:p>
        </p:txBody>
      </p:sp>
      <p:sp>
        <p:nvSpPr>
          <p:cNvPr id="53288" name="Oval 38"/>
          <p:cNvSpPr>
            <a:spLocks noChangeArrowheads="1"/>
          </p:cNvSpPr>
          <p:nvPr/>
        </p:nvSpPr>
        <p:spPr bwMode="auto">
          <a:xfrm>
            <a:off x="4537075" y="4260850"/>
            <a:ext cx="141288" cy="142875"/>
          </a:xfrm>
          <a:prstGeom prst="ellipse">
            <a:avLst/>
          </a:prstGeom>
          <a:solidFill>
            <a:srgbClr val="FFFF00"/>
          </a:solidFill>
          <a:ln w="9525" algn="ctr">
            <a:solidFill>
              <a:srgbClr val="000000"/>
            </a:solidFill>
            <a:round/>
            <a:headEnd/>
            <a:tailEnd/>
          </a:ln>
        </p:spPr>
        <p:txBody>
          <a:bodyPr/>
          <a:lstStyle/>
          <a:p>
            <a:endParaRPr lang="ru-RU" dirty="0">
              <a:latin typeface="Calibri" pitchFamily="34" charset="0"/>
            </a:endParaRPr>
          </a:p>
        </p:txBody>
      </p:sp>
      <p:sp>
        <p:nvSpPr>
          <p:cNvPr id="53289" name="Oval 39"/>
          <p:cNvSpPr>
            <a:spLocks noChangeArrowheads="1"/>
          </p:cNvSpPr>
          <p:nvPr/>
        </p:nvSpPr>
        <p:spPr bwMode="auto">
          <a:xfrm>
            <a:off x="4537075" y="4449763"/>
            <a:ext cx="141288" cy="141287"/>
          </a:xfrm>
          <a:prstGeom prst="ellipse">
            <a:avLst/>
          </a:prstGeom>
          <a:gradFill rotWithShape="1">
            <a:gsLst>
              <a:gs pos="0">
                <a:schemeClr val="bg2"/>
              </a:gs>
              <a:gs pos="100000">
                <a:srgbClr val="333333"/>
              </a:gs>
            </a:gsLst>
            <a:path path="shape">
              <a:fillToRect l="50000" t="50000" r="50000" b="50000"/>
            </a:path>
          </a:gradFill>
          <a:ln w="9525" algn="ctr">
            <a:solidFill>
              <a:srgbClr val="000000"/>
            </a:solidFill>
            <a:round/>
            <a:headEnd/>
            <a:tailEnd/>
          </a:ln>
        </p:spPr>
        <p:txBody>
          <a:bodyPr/>
          <a:lstStyle/>
          <a:p>
            <a:endParaRPr lang="ru-RU" dirty="0">
              <a:latin typeface="Calibri" pitchFamily="34" charset="0"/>
            </a:endParaRPr>
          </a:p>
        </p:txBody>
      </p:sp>
      <p:sp>
        <p:nvSpPr>
          <p:cNvPr id="53290" name="Oval 40"/>
          <p:cNvSpPr>
            <a:spLocks noChangeArrowheads="1"/>
          </p:cNvSpPr>
          <p:nvPr/>
        </p:nvSpPr>
        <p:spPr bwMode="auto">
          <a:xfrm>
            <a:off x="4537075" y="4637088"/>
            <a:ext cx="141288" cy="142875"/>
          </a:xfrm>
          <a:prstGeom prst="ellipse">
            <a:avLst/>
          </a:prstGeom>
          <a:solidFill>
            <a:srgbClr val="FF0000"/>
          </a:solidFill>
          <a:ln w="9525" algn="ctr">
            <a:solidFill>
              <a:srgbClr val="000000"/>
            </a:solidFill>
            <a:round/>
            <a:headEnd/>
            <a:tailEnd/>
          </a:ln>
        </p:spPr>
        <p:txBody>
          <a:bodyPr/>
          <a:lstStyle/>
          <a:p>
            <a:endParaRPr lang="ru-RU" dirty="0">
              <a:latin typeface="Calibri" pitchFamily="34" charset="0"/>
            </a:endParaRPr>
          </a:p>
        </p:txBody>
      </p:sp>
      <p:sp>
        <p:nvSpPr>
          <p:cNvPr id="69" name="Oval 39"/>
          <p:cNvSpPr>
            <a:spLocks noChangeArrowheads="1"/>
          </p:cNvSpPr>
          <p:nvPr/>
        </p:nvSpPr>
        <p:spPr bwMode="auto">
          <a:xfrm>
            <a:off x="4537075" y="4449763"/>
            <a:ext cx="141288" cy="141287"/>
          </a:xfrm>
          <a:prstGeom prst="ellipse">
            <a:avLst/>
          </a:prstGeom>
          <a:solidFill>
            <a:srgbClr val="00FF00"/>
          </a:solidFill>
          <a:ln w="9525">
            <a:solidFill>
              <a:srgbClr val="000000"/>
            </a:solidFill>
            <a:round/>
            <a:headEnd/>
            <a:tailEnd/>
          </a:ln>
        </p:spPr>
        <p:txBody>
          <a:bodyPr/>
          <a:lstStyle/>
          <a:p>
            <a:endParaRPr lang="ru-RU" dirty="0">
              <a:latin typeface="Calibri" pitchFamily="34" charset="0"/>
            </a:endParaRPr>
          </a:p>
        </p:txBody>
      </p:sp>
      <p:sp>
        <p:nvSpPr>
          <p:cNvPr id="70" name="Oval 40"/>
          <p:cNvSpPr>
            <a:spLocks noChangeArrowheads="1"/>
          </p:cNvSpPr>
          <p:nvPr/>
        </p:nvSpPr>
        <p:spPr bwMode="auto">
          <a:xfrm>
            <a:off x="4537075" y="4637088"/>
            <a:ext cx="141288" cy="142875"/>
          </a:xfrm>
          <a:prstGeom prst="ellipse">
            <a:avLst/>
          </a:prstGeom>
          <a:gradFill rotWithShape="1">
            <a:gsLst>
              <a:gs pos="0">
                <a:schemeClr val="bg2"/>
              </a:gs>
              <a:gs pos="100000">
                <a:srgbClr val="333333"/>
              </a:gs>
            </a:gsLst>
            <a:path path="shape">
              <a:fillToRect l="50000" t="50000" r="50000" b="50000"/>
            </a:path>
          </a:gradFill>
          <a:ln w="9525" algn="ctr">
            <a:solidFill>
              <a:srgbClr val="000000"/>
            </a:solidFill>
            <a:round/>
            <a:headEnd/>
            <a:tailEnd/>
          </a:ln>
        </p:spPr>
        <p:txBody>
          <a:bodyPr/>
          <a:lstStyle/>
          <a:p>
            <a:endParaRPr lang="ru-RU" dirty="0">
              <a:latin typeface="Calibri" pitchFamily="34" charset="0"/>
            </a:endParaRPr>
          </a:p>
        </p:txBody>
      </p:sp>
      <p:sp>
        <p:nvSpPr>
          <p:cNvPr id="71" name="Oval 30"/>
          <p:cNvSpPr>
            <a:spLocks noChangeArrowheads="1"/>
          </p:cNvSpPr>
          <p:nvPr/>
        </p:nvSpPr>
        <p:spPr bwMode="auto">
          <a:xfrm>
            <a:off x="2603500" y="4249738"/>
            <a:ext cx="141288" cy="142875"/>
          </a:xfrm>
          <a:prstGeom prst="ellipse">
            <a:avLst/>
          </a:prstGeom>
          <a:gradFill rotWithShape="1">
            <a:gsLst>
              <a:gs pos="0">
                <a:schemeClr val="bg2"/>
              </a:gs>
              <a:gs pos="100000">
                <a:srgbClr val="333333"/>
              </a:gs>
            </a:gsLst>
            <a:path path="shape">
              <a:fillToRect l="50000" t="50000" r="50000" b="50000"/>
            </a:path>
          </a:gradFill>
          <a:ln w="9525" algn="ctr">
            <a:solidFill>
              <a:srgbClr val="000000"/>
            </a:solidFill>
            <a:round/>
            <a:headEnd/>
            <a:tailEnd/>
          </a:ln>
        </p:spPr>
        <p:txBody>
          <a:bodyPr/>
          <a:lstStyle/>
          <a:p>
            <a:endParaRPr lang="ru-RU" dirty="0">
              <a:latin typeface="Calibri" pitchFamily="34" charset="0"/>
            </a:endParaRPr>
          </a:p>
        </p:txBody>
      </p:sp>
      <p:sp>
        <p:nvSpPr>
          <p:cNvPr id="53294" name="Oval 31"/>
          <p:cNvSpPr>
            <a:spLocks noChangeArrowheads="1"/>
          </p:cNvSpPr>
          <p:nvPr/>
        </p:nvSpPr>
        <p:spPr bwMode="auto">
          <a:xfrm>
            <a:off x="2603500" y="4438650"/>
            <a:ext cx="141288" cy="141288"/>
          </a:xfrm>
          <a:prstGeom prst="ellipse">
            <a:avLst/>
          </a:prstGeom>
          <a:gradFill rotWithShape="1">
            <a:gsLst>
              <a:gs pos="0">
                <a:schemeClr val="bg2"/>
              </a:gs>
              <a:gs pos="100000">
                <a:srgbClr val="333333"/>
              </a:gs>
            </a:gsLst>
            <a:path path="shape">
              <a:fillToRect l="50000" t="50000" r="50000" b="50000"/>
            </a:path>
          </a:gradFill>
          <a:ln w="9525" algn="ctr">
            <a:solidFill>
              <a:srgbClr val="000000"/>
            </a:solidFill>
            <a:round/>
            <a:headEnd/>
            <a:tailEnd/>
          </a:ln>
        </p:spPr>
        <p:txBody>
          <a:bodyPr/>
          <a:lstStyle/>
          <a:p>
            <a:endParaRPr lang="ru-RU" dirty="0">
              <a:latin typeface="Calibri" pitchFamily="34" charset="0"/>
            </a:endParaRPr>
          </a:p>
        </p:txBody>
      </p:sp>
      <p:sp>
        <p:nvSpPr>
          <p:cNvPr id="73" name="Oval 31"/>
          <p:cNvSpPr>
            <a:spLocks noChangeArrowheads="1"/>
          </p:cNvSpPr>
          <p:nvPr/>
        </p:nvSpPr>
        <p:spPr bwMode="auto">
          <a:xfrm>
            <a:off x="2603500" y="4438650"/>
            <a:ext cx="141288" cy="141288"/>
          </a:xfrm>
          <a:prstGeom prst="ellipse">
            <a:avLst/>
          </a:prstGeom>
          <a:solidFill>
            <a:srgbClr val="00FF00"/>
          </a:solidFill>
          <a:ln w="9525">
            <a:solidFill>
              <a:srgbClr val="000000"/>
            </a:solidFill>
            <a:round/>
            <a:headEnd/>
            <a:tailEnd/>
          </a:ln>
        </p:spPr>
        <p:txBody>
          <a:bodyPr/>
          <a:lstStyle/>
          <a:p>
            <a:endParaRPr lang="ru-RU" dirty="0">
              <a:latin typeface="Calibri" pitchFamily="34" charset="0"/>
            </a:endParaRPr>
          </a:p>
        </p:txBody>
      </p:sp>
      <p:sp>
        <p:nvSpPr>
          <p:cNvPr id="53296" name="Oval 31"/>
          <p:cNvSpPr>
            <a:spLocks noChangeArrowheads="1"/>
          </p:cNvSpPr>
          <p:nvPr/>
        </p:nvSpPr>
        <p:spPr bwMode="auto">
          <a:xfrm>
            <a:off x="2603500" y="4624388"/>
            <a:ext cx="141288" cy="142875"/>
          </a:xfrm>
          <a:prstGeom prst="ellipse">
            <a:avLst/>
          </a:prstGeom>
          <a:solidFill>
            <a:srgbClr val="FF0000"/>
          </a:solidFill>
          <a:ln w="9525">
            <a:solidFill>
              <a:srgbClr val="000000"/>
            </a:solidFill>
            <a:round/>
            <a:headEnd/>
            <a:tailEnd/>
          </a:ln>
        </p:spPr>
        <p:txBody>
          <a:bodyPr/>
          <a:lstStyle/>
          <a:p>
            <a:endParaRPr lang="ru-RU" dirty="0">
              <a:latin typeface="Calibri" pitchFamily="34" charset="0"/>
            </a:endParaRPr>
          </a:p>
        </p:txBody>
      </p:sp>
      <p:sp>
        <p:nvSpPr>
          <p:cNvPr id="75" name="Oval 32"/>
          <p:cNvSpPr>
            <a:spLocks noChangeArrowheads="1"/>
          </p:cNvSpPr>
          <p:nvPr/>
        </p:nvSpPr>
        <p:spPr bwMode="auto">
          <a:xfrm>
            <a:off x="2603500" y="4624388"/>
            <a:ext cx="141288" cy="142875"/>
          </a:xfrm>
          <a:prstGeom prst="ellipse">
            <a:avLst/>
          </a:prstGeom>
          <a:gradFill rotWithShape="1">
            <a:gsLst>
              <a:gs pos="0">
                <a:schemeClr val="bg2"/>
              </a:gs>
              <a:gs pos="100000">
                <a:srgbClr val="333333"/>
              </a:gs>
            </a:gsLst>
            <a:path path="shape">
              <a:fillToRect l="50000" t="50000" r="50000" b="50000"/>
            </a:path>
          </a:gradFill>
          <a:ln w="9525" algn="ctr">
            <a:solidFill>
              <a:srgbClr val="000000"/>
            </a:solidFill>
            <a:round/>
            <a:headEnd/>
            <a:tailEnd/>
          </a:ln>
        </p:spPr>
        <p:txBody>
          <a:bodyPr/>
          <a:lstStyle/>
          <a:p>
            <a:endParaRPr lang="ru-RU" dirty="0">
              <a:latin typeface="Calibri" pitchFamily="34" charset="0"/>
            </a:endParaRPr>
          </a:p>
        </p:txBody>
      </p:sp>
      <p:sp>
        <p:nvSpPr>
          <p:cNvPr id="53298" name="AutoShape 44"/>
          <p:cNvSpPr>
            <a:spLocks noChangeArrowheads="1"/>
          </p:cNvSpPr>
          <p:nvPr/>
        </p:nvSpPr>
        <p:spPr bwMode="auto">
          <a:xfrm>
            <a:off x="6107113" y="4178300"/>
            <a:ext cx="255587" cy="669925"/>
          </a:xfrm>
          <a:prstGeom prst="roundRect">
            <a:avLst>
              <a:gd name="adj" fmla="val 31667"/>
            </a:avLst>
          </a:prstGeom>
          <a:solidFill>
            <a:schemeClr val="tx1"/>
          </a:solidFill>
          <a:ln w="9525">
            <a:solidFill>
              <a:srgbClr val="000000"/>
            </a:solidFill>
            <a:round/>
            <a:headEnd/>
            <a:tailEnd/>
          </a:ln>
        </p:spPr>
        <p:txBody>
          <a:bodyPr/>
          <a:lstStyle/>
          <a:p>
            <a:endParaRPr lang="ru-RU" dirty="0">
              <a:latin typeface="Calibri" pitchFamily="34" charset="0"/>
            </a:endParaRPr>
          </a:p>
        </p:txBody>
      </p:sp>
      <p:sp>
        <p:nvSpPr>
          <p:cNvPr id="53299" name="Oval 46"/>
          <p:cNvSpPr>
            <a:spLocks noChangeArrowheads="1"/>
          </p:cNvSpPr>
          <p:nvPr/>
        </p:nvSpPr>
        <p:spPr bwMode="auto">
          <a:xfrm>
            <a:off x="6161088" y="4425950"/>
            <a:ext cx="147637" cy="147638"/>
          </a:xfrm>
          <a:prstGeom prst="ellipse">
            <a:avLst/>
          </a:prstGeom>
          <a:gradFill rotWithShape="1">
            <a:gsLst>
              <a:gs pos="0">
                <a:schemeClr val="bg2"/>
              </a:gs>
              <a:gs pos="100000">
                <a:srgbClr val="333333"/>
              </a:gs>
            </a:gsLst>
            <a:path path="shape">
              <a:fillToRect l="50000" t="50000" r="50000" b="50000"/>
            </a:path>
          </a:gradFill>
          <a:ln w="9525">
            <a:solidFill>
              <a:srgbClr val="000000"/>
            </a:solidFill>
            <a:round/>
            <a:headEnd/>
            <a:tailEnd/>
          </a:ln>
        </p:spPr>
        <p:txBody>
          <a:bodyPr/>
          <a:lstStyle/>
          <a:p>
            <a:endParaRPr lang="ru-RU" dirty="0">
              <a:latin typeface="Calibri" pitchFamily="34" charset="0"/>
            </a:endParaRPr>
          </a:p>
        </p:txBody>
      </p:sp>
      <p:sp>
        <p:nvSpPr>
          <p:cNvPr id="53300" name="Rectangle 48"/>
          <p:cNvSpPr>
            <a:spLocks noChangeArrowheads="1"/>
          </p:cNvSpPr>
          <p:nvPr/>
        </p:nvSpPr>
        <p:spPr bwMode="auto">
          <a:xfrm>
            <a:off x="6199188" y="4848225"/>
            <a:ext cx="69850" cy="307975"/>
          </a:xfrm>
          <a:prstGeom prst="rect">
            <a:avLst/>
          </a:prstGeom>
          <a:gradFill rotWithShape="1">
            <a:gsLst>
              <a:gs pos="0">
                <a:srgbClr val="767676"/>
              </a:gs>
              <a:gs pos="50000">
                <a:srgbClr val="FFFFFF"/>
              </a:gs>
              <a:gs pos="100000">
                <a:srgbClr val="767676"/>
              </a:gs>
            </a:gsLst>
            <a:lin ang="0" scaled="1"/>
          </a:gradFill>
          <a:ln w="9525" algn="ctr">
            <a:solidFill>
              <a:srgbClr val="000000"/>
            </a:solidFill>
            <a:miter lim="800000"/>
            <a:headEnd/>
            <a:tailEnd/>
          </a:ln>
        </p:spPr>
        <p:txBody>
          <a:bodyPr/>
          <a:lstStyle/>
          <a:p>
            <a:endParaRPr lang="ru-RU" dirty="0">
              <a:latin typeface="Calibri" pitchFamily="34" charset="0"/>
            </a:endParaRPr>
          </a:p>
        </p:txBody>
      </p:sp>
      <p:sp>
        <p:nvSpPr>
          <p:cNvPr id="53301" name="Line 49"/>
          <p:cNvSpPr>
            <a:spLocks noChangeShapeType="1"/>
          </p:cNvSpPr>
          <p:nvPr/>
        </p:nvSpPr>
        <p:spPr bwMode="auto">
          <a:xfrm>
            <a:off x="6119813" y="5156200"/>
            <a:ext cx="215900" cy="0"/>
          </a:xfrm>
          <a:prstGeom prst="line">
            <a:avLst/>
          </a:prstGeom>
          <a:noFill/>
          <a:ln w="9525">
            <a:solidFill>
              <a:srgbClr val="000000"/>
            </a:solidFill>
            <a:round/>
            <a:headEnd/>
            <a:tailEnd/>
          </a:ln>
        </p:spPr>
        <p:txBody>
          <a:bodyPr/>
          <a:lstStyle/>
          <a:p>
            <a:endParaRPr lang="ru-RU" dirty="0">
              <a:latin typeface="Calibri" pitchFamily="34" charset="0"/>
            </a:endParaRPr>
          </a:p>
        </p:txBody>
      </p:sp>
      <p:sp>
        <p:nvSpPr>
          <p:cNvPr id="53302" name="Oval 46"/>
          <p:cNvSpPr>
            <a:spLocks noChangeArrowheads="1"/>
          </p:cNvSpPr>
          <p:nvPr/>
        </p:nvSpPr>
        <p:spPr bwMode="auto">
          <a:xfrm>
            <a:off x="6162675" y="4621213"/>
            <a:ext cx="147638" cy="147637"/>
          </a:xfrm>
          <a:prstGeom prst="ellipse">
            <a:avLst/>
          </a:prstGeom>
          <a:solidFill>
            <a:srgbClr val="FF0000"/>
          </a:solidFill>
          <a:ln w="9525">
            <a:solidFill>
              <a:srgbClr val="000000"/>
            </a:solidFill>
            <a:round/>
            <a:headEnd/>
            <a:tailEnd/>
          </a:ln>
        </p:spPr>
        <p:txBody>
          <a:bodyPr/>
          <a:lstStyle/>
          <a:p>
            <a:endParaRPr lang="ru-RU" dirty="0">
              <a:latin typeface="Calibri" pitchFamily="34" charset="0"/>
            </a:endParaRPr>
          </a:p>
        </p:txBody>
      </p:sp>
      <p:sp>
        <p:nvSpPr>
          <p:cNvPr id="53303" name="Oval 46"/>
          <p:cNvSpPr>
            <a:spLocks noChangeArrowheads="1"/>
          </p:cNvSpPr>
          <p:nvPr/>
        </p:nvSpPr>
        <p:spPr bwMode="auto">
          <a:xfrm>
            <a:off x="6161088" y="4232275"/>
            <a:ext cx="147637" cy="147638"/>
          </a:xfrm>
          <a:prstGeom prst="ellipse">
            <a:avLst/>
          </a:prstGeom>
          <a:gradFill rotWithShape="1">
            <a:gsLst>
              <a:gs pos="0">
                <a:schemeClr val="bg2"/>
              </a:gs>
              <a:gs pos="100000">
                <a:srgbClr val="333333"/>
              </a:gs>
            </a:gsLst>
            <a:path path="shape">
              <a:fillToRect l="50000" t="50000" r="50000" b="50000"/>
            </a:path>
          </a:gradFill>
          <a:ln w="9525">
            <a:solidFill>
              <a:srgbClr val="000000"/>
            </a:solidFill>
            <a:round/>
            <a:headEnd/>
            <a:tailEnd/>
          </a:ln>
        </p:spPr>
        <p:txBody>
          <a:bodyPr/>
          <a:lstStyle/>
          <a:p>
            <a:endParaRPr lang="ru-RU" dirty="0">
              <a:latin typeface="Calibri" pitchFamily="34" charset="0"/>
            </a:endParaRPr>
          </a:p>
        </p:txBody>
      </p:sp>
      <p:sp>
        <p:nvSpPr>
          <p:cNvPr id="82" name="Oval 45"/>
          <p:cNvSpPr>
            <a:spLocks noChangeArrowheads="1"/>
          </p:cNvSpPr>
          <p:nvPr/>
        </p:nvSpPr>
        <p:spPr bwMode="auto">
          <a:xfrm>
            <a:off x="6161088" y="4230688"/>
            <a:ext cx="147637" cy="147637"/>
          </a:xfrm>
          <a:prstGeom prst="ellipse">
            <a:avLst/>
          </a:prstGeom>
          <a:solidFill>
            <a:srgbClr val="FFFF00"/>
          </a:solidFill>
          <a:ln w="9525">
            <a:solidFill>
              <a:srgbClr val="000000"/>
            </a:solidFill>
            <a:round/>
            <a:headEnd/>
            <a:tailEnd/>
          </a:ln>
        </p:spPr>
        <p:txBody>
          <a:bodyPr/>
          <a:lstStyle/>
          <a:p>
            <a:endParaRPr lang="ru-RU" dirty="0">
              <a:latin typeface="Calibri" pitchFamily="34" charset="0"/>
            </a:endParaRPr>
          </a:p>
        </p:txBody>
      </p:sp>
      <p:sp>
        <p:nvSpPr>
          <p:cNvPr id="83" name="Oval 47"/>
          <p:cNvSpPr>
            <a:spLocks noChangeArrowheads="1"/>
          </p:cNvSpPr>
          <p:nvPr/>
        </p:nvSpPr>
        <p:spPr bwMode="auto">
          <a:xfrm>
            <a:off x="6161088" y="4621213"/>
            <a:ext cx="147637" cy="146050"/>
          </a:xfrm>
          <a:prstGeom prst="ellipse">
            <a:avLst/>
          </a:prstGeom>
          <a:gradFill rotWithShape="1">
            <a:gsLst>
              <a:gs pos="0">
                <a:schemeClr val="bg2"/>
              </a:gs>
              <a:gs pos="100000">
                <a:srgbClr val="333333"/>
              </a:gs>
            </a:gsLst>
            <a:path path="shape">
              <a:fillToRect l="50000" t="50000" r="50000" b="50000"/>
            </a:path>
          </a:gradFill>
          <a:ln w="9525">
            <a:solidFill>
              <a:srgbClr val="000000"/>
            </a:solidFill>
            <a:round/>
            <a:headEnd/>
            <a:tailEnd/>
          </a:ln>
        </p:spPr>
        <p:txBody>
          <a:bodyPr/>
          <a:lstStyle/>
          <a:p>
            <a:endParaRPr lang="ru-RU" dirty="0">
              <a:latin typeface="Calibri" pitchFamily="34" charset="0"/>
            </a:endParaRPr>
          </a:p>
        </p:txBody>
      </p:sp>
      <p:sp>
        <p:nvSpPr>
          <p:cNvPr id="84" name="Oval 38"/>
          <p:cNvSpPr>
            <a:spLocks noChangeArrowheads="1"/>
          </p:cNvSpPr>
          <p:nvPr/>
        </p:nvSpPr>
        <p:spPr bwMode="auto">
          <a:xfrm>
            <a:off x="4538663" y="4260850"/>
            <a:ext cx="141287" cy="142875"/>
          </a:xfrm>
          <a:prstGeom prst="ellipse">
            <a:avLst/>
          </a:prstGeom>
          <a:gradFill rotWithShape="1">
            <a:gsLst>
              <a:gs pos="0">
                <a:schemeClr val="bg2"/>
              </a:gs>
              <a:gs pos="100000">
                <a:srgbClr val="333333"/>
              </a:gs>
            </a:gsLst>
            <a:path path="shape">
              <a:fillToRect l="50000" t="50000" r="50000" b="50000"/>
            </a:path>
          </a:gradFill>
          <a:ln w="9525" algn="ctr">
            <a:solidFill>
              <a:srgbClr val="000000"/>
            </a:solidFill>
            <a:round/>
            <a:headEnd/>
            <a:tailEnd/>
          </a:ln>
        </p:spPr>
        <p:txBody>
          <a:bodyPr/>
          <a:lstStyle/>
          <a:p>
            <a:endParaRPr lang="ru-RU" dirty="0">
              <a:latin typeface="Calibri" pitchFamily="34" charset="0"/>
            </a:endParaRPr>
          </a:p>
        </p:txBody>
      </p:sp>
      <p:pic>
        <p:nvPicPr>
          <p:cNvPr id="88" name="Рисунок 87" descr="ПЭКМ 485.bmp"/>
          <p:cNvPicPr>
            <a:picLocks noChangeAspect="1"/>
          </p:cNvPicPr>
          <p:nvPr/>
        </p:nvPicPr>
        <p:blipFill>
          <a:blip r:embed="rId5" cstate="print"/>
          <a:srcRect/>
          <a:stretch>
            <a:fillRect/>
          </a:stretch>
        </p:blipFill>
        <p:spPr bwMode="auto">
          <a:xfrm>
            <a:off x="5322388" y="902369"/>
            <a:ext cx="1228725" cy="1185863"/>
          </a:xfrm>
          <a:prstGeom prst="rect">
            <a:avLst/>
          </a:prstGeom>
          <a:noFill/>
          <a:ln w="9525">
            <a:noFill/>
            <a:miter lim="800000"/>
            <a:headEnd/>
            <a:tailEnd/>
          </a:ln>
        </p:spPr>
      </p:pic>
      <p:pic>
        <p:nvPicPr>
          <p:cNvPr id="94" name="Рисунок 93" descr="фото ЭПК-150 обр.jpg"/>
          <p:cNvPicPr>
            <a:picLocks noChangeAspect="1"/>
          </p:cNvPicPr>
          <p:nvPr/>
        </p:nvPicPr>
        <p:blipFill>
          <a:blip r:embed="rId6" cstate="print"/>
          <a:srcRect/>
          <a:stretch>
            <a:fillRect/>
          </a:stretch>
        </p:blipFill>
        <p:spPr bwMode="auto">
          <a:xfrm>
            <a:off x="6759407" y="1004553"/>
            <a:ext cx="1063625" cy="1149350"/>
          </a:xfrm>
          <a:prstGeom prst="rect">
            <a:avLst/>
          </a:prstGeom>
          <a:noFill/>
          <a:ln w="9525">
            <a:noFill/>
            <a:miter lim="800000"/>
            <a:headEnd/>
            <a:tailEnd/>
          </a:ln>
        </p:spPr>
      </p:pic>
      <p:sp>
        <p:nvSpPr>
          <p:cNvPr id="76" name="Rectangle 2"/>
          <p:cNvSpPr txBox="1">
            <a:spLocks noChangeArrowheads="1"/>
          </p:cNvSpPr>
          <p:nvPr/>
        </p:nvSpPr>
        <p:spPr bwMode="auto">
          <a:xfrm>
            <a:off x="0" y="5343525"/>
            <a:ext cx="9144000" cy="523875"/>
          </a:xfrm>
          <a:prstGeom prst="rect">
            <a:avLst/>
          </a:prstGeom>
          <a:gradFill rotWithShape="1">
            <a:gsLst>
              <a:gs pos="0">
                <a:srgbClr val="99FF99"/>
              </a:gs>
              <a:gs pos="50000">
                <a:srgbClr val="99FF99">
                  <a:gamma/>
                  <a:tint val="30980"/>
                  <a:invGamma/>
                </a:srgbClr>
              </a:gs>
              <a:gs pos="100000">
                <a:srgbClr val="99FF99"/>
              </a:gs>
            </a:gsLst>
            <a:lin ang="5400000" scaled="1"/>
          </a:gradFill>
          <a:ln w="9525">
            <a:noFill/>
            <a:miter lim="800000"/>
            <a:headEnd/>
            <a:tailEnd/>
          </a:ln>
        </p:spPr>
        <p:txBody>
          <a:bodyPr anchor="ctr">
            <a:normAutofit/>
          </a:bodyPr>
          <a:lstStyle/>
          <a:p>
            <a:pPr algn="ctr" fontAlgn="auto">
              <a:spcAft>
                <a:spcPts val="0"/>
              </a:spcAft>
              <a:defRPr/>
            </a:pPr>
            <a:r>
              <a:rPr lang="ru-RU" sz="2400" b="1" dirty="0">
                <a:solidFill>
                  <a:srgbClr val="352BFF"/>
                </a:solidFill>
                <a:effectLst>
                  <a:outerShdw blurRad="38100" dist="38100" dir="2700000" algn="tl">
                    <a:srgbClr val="FFFFFF"/>
                  </a:outerShdw>
                </a:effectLst>
                <a:latin typeface="Calibri" pitchFamily="34" charset="0"/>
                <a:ea typeface="+mj-ea"/>
                <a:cs typeface="+mj-cs"/>
              </a:rPr>
              <a:t>Отключение тяги, служебное и экстренное торможение</a:t>
            </a:r>
          </a:p>
        </p:txBody>
      </p:sp>
      <p:grpSp>
        <p:nvGrpSpPr>
          <p:cNvPr id="6" name="Группа 84"/>
          <p:cNvGrpSpPr>
            <a:grpSpLocks/>
          </p:cNvGrpSpPr>
          <p:nvPr/>
        </p:nvGrpSpPr>
        <p:grpSpPr bwMode="auto">
          <a:xfrm>
            <a:off x="752475" y="428625"/>
            <a:ext cx="3081589" cy="2426869"/>
            <a:chOff x="752206" y="429208"/>
            <a:chExt cx="3081247" cy="2426808"/>
          </a:xfrm>
        </p:grpSpPr>
        <p:grpSp>
          <p:nvGrpSpPr>
            <p:cNvPr id="7" name="Группа 78"/>
            <p:cNvGrpSpPr>
              <a:grpSpLocks/>
            </p:cNvGrpSpPr>
            <p:nvPr/>
          </p:nvGrpSpPr>
          <p:grpSpPr bwMode="auto">
            <a:xfrm>
              <a:off x="752206" y="429208"/>
              <a:ext cx="2529864" cy="1801180"/>
              <a:chOff x="752206" y="429208"/>
              <a:chExt cx="2529864" cy="1801180"/>
            </a:xfrm>
          </p:grpSpPr>
          <p:pic>
            <p:nvPicPr>
              <p:cNvPr id="53313" name="Рисунок 7" descr="Д__ЛБПП.JPG"/>
              <p:cNvPicPr>
                <a:picLocks noChangeAspect="1"/>
              </p:cNvPicPr>
              <p:nvPr/>
            </p:nvPicPr>
            <p:blipFill>
              <a:blip r:embed="rId7" cstate="print"/>
              <a:srcRect/>
              <a:stretch>
                <a:fillRect/>
              </a:stretch>
            </p:blipFill>
            <p:spPr bwMode="auto">
              <a:xfrm>
                <a:off x="2466484" y="1622063"/>
                <a:ext cx="815586" cy="608325"/>
              </a:xfrm>
              <a:prstGeom prst="rect">
                <a:avLst/>
              </a:prstGeom>
              <a:noFill/>
              <a:ln w="9525">
                <a:noFill/>
                <a:miter lim="800000"/>
                <a:headEnd/>
                <a:tailEnd/>
              </a:ln>
            </p:spPr>
          </p:pic>
          <p:sp>
            <p:nvSpPr>
              <p:cNvPr id="78" name="Выноска-облако 77"/>
              <p:cNvSpPr/>
              <p:nvPr/>
            </p:nvSpPr>
            <p:spPr>
              <a:xfrm>
                <a:off x="752206" y="429208"/>
                <a:ext cx="1636532" cy="803255"/>
              </a:xfrm>
              <a:prstGeom prst="cloudCallout">
                <a:avLst>
                  <a:gd name="adj1" fmla="val 65321"/>
                  <a:gd name="adj2" fmla="val 93750"/>
                </a:avLst>
              </a:prstGeom>
            </p:spPr>
            <p:style>
              <a:lnRef idx="2">
                <a:schemeClr val="accent1">
                  <a:shade val="50000"/>
                </a:schemeClr>
              </a:lnRef>
              <a:fillRef idx="1">
                <a:schemeClr val="accent1"/>
              </a:fillRef>
              <a:effectRef idx="0">
                <a:schemeClr val="accent1"/>
              </a:effectRef>
              <a:fontRef idx="minor">
                <a:schemeClr val="lt1"/>
              </a:fontRef>
            </p:style>
            <p:txBody>
              <a:bodyPr lIns="0" tIns="36000" rIns="36000" bIns="36000" anchor="ctr"/>
              <a:lstStyle/>
              <a:p>
                <a:pPr algn="ctr">
                  <a:defRPr/>
                </a:pPr>
                <a:r>
                  <a:rPr lang="ru-RU" dirty="0">
                    <a:solidFill>
                      <a:srgbClr val="6600CC"/>
                    </a:solidFill>
                    <a:latin typeface="Calibri" pitchFamily="34" charset="0"/>
                  </a:rPr>
                  <a:t>Отключи тягу !</a:t>
                </a:r>
              </a:p>
            </p:txBody>
          </p:sp>
        </p:grpSp>
        <p:cxnSp>
          <p:nvCxnSpPr>
            <p:cNvPr id="81" name="Прямая соединительная линия 80"/>
            <p:cNvCxnSpPr/>
            <p:nvPr/>
          </p:nvCxnSpPr>
          <p:spPr>
            <a:xfrm rot="16200000" flipH="1">
              <a:off x="2849349" y="1871913"/>
              <a:ext cx="1064769" cy="903438"/>
            </a:xfrm>
            <a:prstGeom prst="line">
              <a:avLst/>
            </a:prstGeom>
          </p:spPr>
          <p:style>
            <a:lnRef idx="1">
              <a:schemeClr val="accent1"/>
            </a:lnRef>
            <a:fillRef idx="0">
              <a:schemeClr val="accent1"/>
            </a:fillRef>
            <a:effectRef idx="0">
              <a:schemeClr val="accent1"/>
            </a:effectRef>
            <a:fontRef idx="minor">
              <a:schemeClr val="tx1"/>
            </a:fontRef>
          </p:style>
        </p:cxnSp>
      </p:grpSp>
      <p:sp>
        <p:nvSpPr>
          <p:cNvPr id="85" name="Line 39"/>
          <p:cNvSpPr>
            <a:spLocks noChangeShapeType="1"/>
          </p:cNvSpPr>
          <p:nvPr/>
        </p:nvSpPr>
        <p:spPr bwMode="auto">
          <a:xfrm flipH="1">
            <a:off x="776121" y="2544846"/>
            <a:ext cx="3811587" cy="0"/>
          </a:xfrm>
          <a:prstGeom prst="line">
            <a:avLst/>
          </a:prstGeom>
          <a:noFill/>
          <a:ln w="28575">
            <a:solidFill>
              <a:srgbClr val="FF0000"/>
            </a:solidFill>
            <a:prstDash val="dash"/>
            <a:round/>
            <a:headEnd/>
            <a:tailEnd/>
          </a:ln>
        </p:spPr>
        <p:txBody>
          <a:bodyPr lIns="0" tIns="0" rIns="18000" bIns="0"/>
          <a:lstStyle/>
          <a:p>
            <a:endParaRPr lang="ru-RU" dirty="0">
              <a:latin typeface="Calibri" pitchFamily="34" charset="0"/>
            </a:endParaRPr>
          </a:p>
        </p:txBody>
      </p:sp>
      <p:sp>
        <p:nvSpPr>
          <p:cNvPr id="86" name="Arc 41"/>
          <p:cNvSpPr>
            <a:spLocks/>
          </p:cNvSpPr>
          <p:nvPr/>
        </p:nvSpPr>
        <p:spPr bwMode="auto">
          <a:xfrm>
            <a:off x="4591050" y="2544847"/>
            <a:ext cx="3392488" cy="3246353"/>
          </a:xfrm>
          <a:custGeom>
            <a:avLst/>
            <a:gdLst>
              <a:gd name="T0" fmla="*/ 0 w 21091"/>
              <a:gd name="T1" fmla="*/ 0 h 21600"/>
              <a:gd name="T2" fmla="*/ 2147483647 w 21091"/>
              <a:gd name="T3" fmla="*/ 2147483647 h 21600"/>
              <a:gd name="T4" fmla="*/ 0 w 21091"/>
              <a:gd name="T5" fmla="*/ 2147483647 h 21600"/>
              <a:gd name="T6" fmla="*/ 0 60000 65536"/>
              <a:gd name="T7" fmla="*/ 0 60000 65536"/>
              <a:gd name="T8" fmla="*/ 0 60000 65536"/>
              <a:gd name="T9" fmla="*/ 0 w 21091"/>
              <a:gd name="T10" fmla="*/ 0 h 21600"/>
              <a:gd name="T11" fmla="*/ 21091 w 21091"/>
              <a:gd name="T12" fmla="*/ 21600 h 21600"/>
            </a:gdLst>
            <a:ahLst/>
            <a:cxnLst>
              <a:cxn ang="T6">
                <a:pos x="T0" y="T1"/>
              </a:cxn>
              <a:cxn ang="T7">
                <a:pos x="T2" y="T3"/>
              </a:cxn>
              <a:cxn ang="T8">
                <a:pos x="T4" y="T5"/>
              </a:cxn>
            </a:cxnLst>
            <a:rect l="T9" t="T10" r="T11" b="T12"/>
            <a:pathLst>
              <a:path w="21091" h="21600" fill="none" extrusionOk="0">
                <a:moveTo>
                  <a:pt x="-1" y="0"/>
                </a:moveTo>
                <a:cubicBezTo>
                  <a:pt x="10132" y="0"/>
                  <a:pt x="18902" y="7042"/>
                  <a:pt x="21090" y="16936"/>
                </a:cubicBezTo>
              </a:path>
              <a:path w="21091" h="21600" stroke="0" extrusionOk="0">
                <a:moveTo>
                  <a:pt x="-1" y="0"/>
                </a:moveTo>
                <a:cubicBezTo>
                  <a:pt x="10132" y="0"/>
                  <a:pt x="18902" y="7042"/>
                  <a:pt x="21090" y="16936"/>
                </a:cubicBezTo>
                <a:lnTo>
                  <a:pt x="0" y="21600"/>
                </a:lnTo>
                <a:close/>
              </a:path>
            </a:pathLst>
          </a:custGeom>
          <a:noFill/>
          <a:ln w="28575">
            <a:solidFill>
              <a:srgbClr val="FF0000"/>
            </a:solidFill>
            <a:prstDash val="dash"/>
            <a:round/>
            <a:headEnd/>
            <a:tailEnd/>
          </a:ln>
        </p:spPr>
        <p:txBody>
          <a:bodyPr lIns="0" tIns="0" rIns="18000" bIns="0"/>
          <a:lstStyle/>
          <a:p>
            <a:endParaRPr lang="ru-RU" dirty="0">
              <a:latin typeface="Calibri" pitchFamily="34" charset="0"/>
            </a:endParaRPr>
          </a:p>
        </p:txBody>
      </p:sp>
      <p:sp>
        <p:nvSpPr>
          <p:cNvPr id="53274" name="Oval 50"/>
          <p:cNvSpPr>
            <a:spLocks noChangeArrowheads="1"/>
          </p:cNvSpPr>
          <p:nvPr/>
        </p:nvSpPr>
        <p:spPr bwMode="auto">
          <a:xfrm>
            <a:off x="5643563" y="2657392"/>
            <a:ext cx="73025" cy="73025"/>
          </a:xfrm>
          <a:prstGeom prst="ellipse">
            <a:avLst/>
          </a:prstGeom>
          <a:solidFill>
            <a:srgbClr val="FE0202"/>
          </a:solidFill>
          <a:ln w="9525">
            <a:solidFill>
              <a:schemeClr val="tx1"/>
            </a:solidFill>
            <a:round/>
            <a:headEnd/>
            <a:tailEnd/>
          </a:ln>
        </p:spPr>
        <p:txBody>
          <a:bodyPr wrap="none" anchor="ctr"/>
          <a:lstStyle/>
          <a:p>
            <a:endParaRPr lang="ru-RU" dirty="0">
              <a:latin typeface="Calibri" pitchFamily="34" charset="0"/>
            </a:endParaRPr>
          </a:p>
        </p:txBody>
      </p:sp>
      <p:sp>
        <p:nvSpPr>
          <p:cNvPr id="89" name="Line 58"/>
          <p:cNvSpPr>
            <a:spLocks noChangeShapeType="1"/>
          </p:cNvSpPr>
          <p:nvPr/>
        </p:nvSpPr>
        <p:spPr bwMode="auto">
          <a:xfrm>
            <a:off x="5673140" y="1933328"/>
            <a:ext cx="0" cy="2614612"/>
          </a:xfrm>
          <a:prstGeom prst="line">
            <a:avLst/>
          </a:prstGeom>
          <a:noFill/>
          <a:ln w="9525" cap="rnd">
            <a:solidFill>
              <a:schemeClr val="tx1"/>
            </a:solidFill>
            <a:prstDash val="sysDot"/>
            <a:round/>
            <a:headEnd/>
            <a:tailEnd/>
          </a:ln>
        </p:spPr>
        <p:txBody>
          <a:bodyPr/>
          <a:lstStyle/>
          <a:p>
            <a:endParaRPr lang="ru-RU"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5.55556E-7 1.56337E-6 L 0.63368 1.56337E-6 " pathEditMode="relative" rAng="0" ptsTypes="AA">
                                      <p:cBhvr>
                                        <p:cTn id="6" dur="5000" fill="hold"/>
                                        <p:tgtEl>
                                          <p:spTgt spid="2"/>
                                        </p:tgtEl>
                                        <p:attrNameLst>
                                          <p:attrName>ppt_x</p:attrName>
                                          <p:attrName>ppt_y</p:attrName>
                                        </p:attrNameLst>
                                      </p:cBhvr>
                                      <p:rCtr x="317" y="0"/>
                                    </p:animMotion>
                                  </p:childTnLst>
                                </p:cTn>
                              </p:par>
                              <p:par>
                                <p:cTn id="7" presetID="1" presetClass="entr" presetSubtype="0" fill="hold" nodeType="withEffect">
                                  <p:stCondLst>
                                    <p:cond delay="2000"/>
                                  </p:stCondLst>
                                  <p:childTnLst>
                                    <p:set>
                                      <p:cBhvr>
                                        <p:cTn id="8" dur="1" fill="hold">
                                          <p:stCondLst>
                                            <p:cond delay="0"/>
                                          </p:stCondLst>
                                        </p:cTn>
                                        <p:tgtEl>
                                          <p:spTgt spid="52281"/>
                                        </p:tgtEl>
                                        <p:attrNameLst>
                                          <p:attrName>style.visibility</p:attrName>
                                        </p:attrNameLst>
                                      </p:cBhvr>
                                      <p:to>
                                        <p:strVal val="visible"/>
                                      </p:to>
                                    </p:set>
                                  </p:childTnLst>
                                </p:cTn>
                              </p:par>
                              <p:par>
                                <p:cTn id="9" presetID="1" presetClass="entr" presetSubtype="0" fill="hold" nodeType="withEffect">
                                  <p:stCondLst>
                                    <p:cond delay="2500"/>
                                  </p:stCondLst>
                                  <p:childTnLst>
                                    <p:set>
                                      <p:cBhvr>
                                        <p:cTn id="10" dur="1" fill="hold">
                                          <p:stCondLst>
                                            <p:cond delay="0"/>
                                          </p:stCondLst>
                                        </p:cTn>
                                        <p:tgtEl>
                                          <p:spTgt spid="88"/>
                                        </p:tgtEl>
                                        <p:attrNameLst>
                                          <p:attrName>style.visibility</p:attrName>
                                        </p:attrNameLst>
                                      </p:cBhvr>
                                      <p:to>
                                        <p:strVal val="visible"/>
                                      </p:to>
                                    </p:set>
                                  </p:childTnLst>
                                </p:cTn>
                              </p:par>
                              <p:par>
                                <p:cTn id="11" presetID="1" presetClass="entr" presetSubtype="0" fill="hold" nodeType="withEffect">
                                  <p:stCondLst>
                                    <p:cond delay="3500"/>
                                  </p:stCondLst>
                                  <p:childTnLst>
                                    <p:set>
                                      <p:cBhvr>
                                        <p:cTn id="12" dur="1" fill="hold">
                                          <p:stCondLst>
                                            <p:cond delay="0"/>
                                          </p:stCondLst>
                                        </p:cTn>
                                        <p:tgtEl>
                                          <p:spTgt spid="94"/>
                                        </p:tgtEl>
                                        <p:attrNameLst>
                                          <p:attrName>style.visibility</p:attrName>
                                        </p:attrNameLst>
                                      </p:cBhvr>
                                      <p:to>
                                        <p:strVal val="visible"/>
                                      </p:to>
                                    </p:set>
                                  </p:childTnLst>
                                </p:cTn>
                              </p:par>
                              <p:par>
                                <p:cTn id="13" presetID="1" presetClass="exit" presetSubtype="0" fill="hold" grpId="0" nodeType="withEffect">
                                  <p:stCondLst>
                                    <p:cond delay="2000"/>
                                  </p:stCondLst>
                                  <p:childTnLst>
                                    <p:set>
                                      <p:cBhvr>
                                        <p:cTn id="14" dur="1" fill="hold">
                                          <p:stCondLst>
                                            <p:cond delay="0"/>
                                          </p:stCondLst>
                                        </p:cTn>
                                        <p:tgtEl>
                                          <p:spTgt spid="73"/>
                                        </p:tgtEl>
                                        <p:attrNameLst>
                                          <p:attrName>style.visibility</p:attrName>
                                        </p:attrNameLst>
                                      </p:cBhvr>
                                      <p:to>
                                        <p:strVal val="hidden"/>
                                      </p:to>
                                    </p:set>
                                  </p:childTnLst>
                                </p:cTn>
                              </p:par>
                              <p:par>
                                <p:cTn id="15" presetID="1" presetClass="exit" presetSubtype="0" fill="hold" grpId="0" nodeType="withEffect">
                                  <p:stCondLst>
                                    <p:cond delay="2000"/>
                                  </p:stCondLst>
                                  <p:childTnLst>
                                    <p:set>
                                      <p:cBhvr>
                                        <p:cTn id="16" dur="1" fill="hold">
                                          <p:stCondLst>
                                            <p:cond delay="0"/>
                                          </p:stCondLst>
                                        </p:cTn>
                                        <p:tgtEl>
                                          <p:spTgt spid="75"/>
                                        </p:tgtEl>
                                        <p:attrNameLst>
                                          <p:attrName>style.visibility</p:attrName>
                                        </p:attrNameLst>
                                      </p:cBhvr>
                                      <p:to>
                                        <p:strVal val="hidden"/>
                                      </p:to>
                                    </p:set>
                                  </p:childTnLst>
                                </p:cTn>
                              </p:par>
                              <p:par>
                                <p:cTn id="17" presetID="1" presetClass="exit" presetSubtype="0" fill="hold" grpId="0" nodeType="withEffect">
                                  <p:stCondLst>
                                    <p:cond delay="3000"/>
                                  </p:stCondLst>
                                  <p:childTnLst>
                                    <p:set>
                                      <p:cBhvr>
                                        <p:cTn id="18" dur="1" fill="hold">
                                          <p:stCondLst>
                                            <p:cond delay="0"/>
                                          </p:stCondLst>
                                        </p:cTn>
                                        <p:tgtEl>
                                          <p:spTgt spid="69"/>
                                        </p:tgtEl>
                                        <p:attrNameLst>
                                          <p:attrName>style.visibility</p:attrName>
                                        </p:attrNameLst>
                                      </p:cBhvr>
                                      <p:to>
                                        <p:strVal val="hidden"/>
                                      </p:to>
                                    </p:set>
                                  </p:childTnLst>
                                </p:cTn>
                              </p:par>
                              <p:par>
                                <p:cTn id="19" presetID="1" presetClass="exit" presetSubtype="0" fill="hold" grpId="0" nodeType="withEffect">
                                  <p:stCondLst>
                                    <p:cond delay="3000"/>
                                  </p:stCondLst>
                                  <p:childTnLst>
                                    <p:set>
                                      <p:cBhvr>
                                        <p:cTn id="20" dur="1" fill="hold">
                                          <p:stCondLst>
                                            <p:cond delay="0"/>
                                          </p:stCondLst>
                                        </p:cTn>
                                        <p:tgtEl>
                                          <p:spTgt spid="70"/>
                                        </p:tgtEl>
                                        <p:attrNameLst>
                                          <p:attrName>style.visibility</p:attrName>
                                        </p:attrNameLst>
                                      </p:cBhvr>
                                      <p:to>
                                        <p:strVal val="hidden"/>
                                      </p:to>
                                    </p:set>
                                  </p:childTnLst>
                                </p:cTn>
                              </p:par>
                              <p:par>
                                <p:cTn id="21" presetID="1" presetClass="entr" presetSubtype="0" fill="hold" grpId="1" nodeType="withEffect">
                                  <p:stCondLst>
                                    <p:cond delay="3000"/>
                                  </p:stCondLst>
                                  <p:childTnLst>
                                    <p:set>
                                      <p:cBhvr>
                                        <p:cTn id="22" dur="1" fill="hold">
                                          <p:stCondLst>
                                            <p:cond delay="0"/>
                                          </p:stCondLst>
                                        </p:cTn>
                                        <p:tgtEl>
                                          <p:spTgt spid="75"/>
                                        </p:tgtEl>
                                        <p:attrNameLst>
                                          <p:attrName>style.visibility</p:attrName>
                                        </p:attrNameLst>
                                      </p:cBhvr>
                                      <p:to>
                                        <p:strVal val="visible"/>
                                      </p:to>
                                    </p:set>
                                  </p:childTnLst>
                                </p:cTn>
                              </p:par>
                              <p:par>
                                <p:cTn id="23" presetID="1" presetClass="exit" presetSubtype="0" fill="hold" grpId="0" nodeType="withEffect">
                                  <p:stCondLst>
                                    <p:cond delay="3000"/>
                                  </p:stCondLst>
                                  <p:childTnLst>
                                    <p:set>
                                      <p:cBhvr>
                                        <p:cTn id="24" dur="1" fill="hold">
                                          <p:stCondLst>
                                            <p:cond delay="0"/>
                                          </p:stCondLst>
                                        </p:cTn>
                                        <p:tgtEl>
                                          <p:spTgt spid="71"/>
                                        </p:tgtEl>
                                        <p:attrNameLst>
                                          <p:attrName>style.visibility</p:attrName>
                                        </p:attrNameLst>
                                      </p:cBhvr>
                                      <p:to>
                                        <p:strVal val="hidden"/>
                                      </p:to>
                                    </p:set>
                                  </p:childTnLst>
                                </p:cTn>
                              </p:par>
                              <p:par>
                                <p:cTn id="25" presetID="1" presetClass="exit" presetSubtype="0" fill="hold" grpId="0" nodeType="withEffect">
                                  <p:stCondLst>
                                    <p:cond delay="4000"/>
                                  </p:stCondLst>
                                  <p:childTnLst>
                                    <p:set>
                                      <p:cBhvr>
                                        <p:cTn id="26" dur="1" fill="hold">
                                          <p:stCondLst>
                                            <p:cond delay="0"/>
                                          </p:stCondLst>
                                        </p:cTn>
                                        <p:tgtEl>
                                          <p:spTgt spid="82"/>
                                        </p:tgtEl>
                                        <p:attrNameLst>
                                          <p:attrName>style.visibility</p:attrName>
                                        </p:attrNameLst>
                                      </p:cBhvr>
                                      <p:to>
                                        <p:strVal val="hidden"/>
                                      </p:to>
                                    </p:set>
                                  </p:childTnLst>
                                </p:cTn>
                              </p:par>
                              <p:par>
                                <p:cTn id="27" presetID="1" presetClass="exit" presetSubtype="0" fill="hold" grpId="0" nodeType="withEffect">
                                  <p:stCondLst>
                                    <p:cond delay="4000"/>
                                  </p:stCondLst>
                                  <p:childTnLst>
                                    <p:set>
                                      <p:cBhvr>
                                        <p:cTn id="28" dur="1" fill="hold">
                                          <p:stCondLst>
                                            <p:cond delay="0"/>
                                          </p:stCondLst>
                                        </p:cTn>
                                        <p:tgtEl>
                                          <p:spTgt spid="83"/>
                                        </p:tgtEl>
                                        <p:attrNameLst>
                                          <p:attrName>style.visibility</p:attrName>
                                        </p:attrNameLst>
                                      </p:cBhvr>
                                      <p:to>
                                        <p:strVal val="hidden"/>
                                      </p:to>
                                    </p:set>
                                  </p:childTnLst>
                                </p:cTn>
                              </p:par>
                              <p:par>
                                <p:cTn id="29" presetID="1" presetClass="exit" presetSubtype="0" fill="hold" grpId="1" nodeType="withEffect">
                                  <p:stCondLst>
                                    <p:cond delay="4000"/>
                                  </p:stCondLst>
                                  <p:childTnLst>
                                    <p:set>
                                      <p:cBhvr>
                                        <p:cTn id="30" dur="1" fill="hold">
                                          <p:stCondLst>
                                            <p:cond delay="0"/>
                                          </p:stCondLst>
                                        </p:cTn>
                                        <p:tgtEl>
                                          <p:spTgt spid="70"/>
                                        </p:tgtEl>
                                        <p:attrNameLst>
                                          <p:attrName>style.visibility</p:attrName>
                                        </p:attrNameLst>
                                      </p:cBhvr>
                                      <p:to>
                                        <p:strVal val="hidden"/>
                                      </p:to>
                                    </p:set>
                                  </p:childTnLst>
                                </p:cTn>
                              </p:par>
                              <p:par>
                                <p:cTn id="31" presetID="1" presetClass="exit" presetSubtype="0" fill="hold" grpId="0" nodeType="withEffect">
                                  <p:stCondLst>
                                    <p:cond delay="4000"/>
                                  </p:stCondLst>
                                  <p:childTnLst>
                                    <p:set>
                                      <p:cBhvr>
                                        <p:cTn id="32" dur="1" fill="hold">
                                          <p:stCondLst>
                                            <p:cond delay="0"/>
                                          </p:stCondLst>
                                        </p:cTn>
                                        <p:tgtEl>
                                          <p:spTgt spid="84"/>
                                        </p:tgtEl>
                                        <p:attrNameLst>
                                          <p:attrName>style.visibility</p:attrName>
                                        </p:attrNameLst>
                                      </p:cBhvr>
                                      <p:to>
                                        <p:strVal val="hidden"/>
                                      </p:to>
                                    </p:set>
                                  </p:childTnLst>
                                </p:cTn>
                              </p:par>
                              <p:par>
                                <p:cTn id="33" presetID="1" presetClass="entr" presetSubtype="0" fill="hold" grpId="2" nodeType="withEffect">
                                  <p:stCondLst>
                                    <p:cond delay="4000"/>
                                  </p:stCondLst>
                                  <p:childTnLst>
                                    <p:set>
                                      <p:cBhvr>
                                        <p:cTn id="34" dur="1" fill="hold">
                                          <p:stCondLst>
                                            <p:cond delay="0"/>
                                          </p:stCondLst>
                                        </p:cTn>
                                        <p:tgtEl>
                                          <p:spTgt spid="70"/>
                                        </p:tgtEl>
                                        <p:attrNameLst>
                                          <p:attrName>style.visibility</p:attrName>
                                        </p:attrNameLst>
                                      </p:cBhvr>
                                      <p:to>
                                        <p:strVal val="visible"/>
                                      </p:to>
                                    </p:set>
                                  </p:childTnLst>
                                </p:cTn>
                              </p:par>
                              <p:par>
                                <p:cTn id="35" presetID="1" presetClass="entr" presetSubtype="0" fill="hold" grpId="1" nodeType="withEffect">
                                  <p:stCondLst>
                                    <p:cond delay="4000"/>
                                  </p:stCondLst>
                                  <p:childTnLst>
                                    <p:set>
                                      <p:cBhvr>
                                        <p:cTn id="36" dur="1" fill="hold">
                                          <p:stCondLst>
                                            <p:cond delay="0"/>
                                          </p:stCondLst>
                                        </p:cTn>
                                        <p:tgtEl>
                                          <p:spTgt spid="71"/>
                                        </p:tgtEl>
                                        <p:attrNameLst>
                                          <p:attrName>style.visibility</p:attrName>
                                        </p:attrNameLst>
                                      </p:cBhvr>
                                      <p:to>
                                        <p:strVal val="visible"/>
                                      </p:to>
                                    </p:set>
                                  </p:childTnLst>
                                </p:cTn>
                              </p:par>
                              <p:par>
                                <p:cTn id="37" presetID="1" presetClass="entr" presetSubtype="0" fill="hold" grpId="1" nodeType="withEffect">
                                  <p:stCondLst>
                                    <p:cond delay="4000"/>
                                  </p:stCondLst>
                                  <p:childTnLst>
                                    <p:set>
                                      <p:cBhvr>
                                        <p:cTn id="38" dur="1" fill="hold">
                                          <p:stCondLst>
                                            <p:cond delay="0"/>
                                          </p:stCondLst>
                                        </p:cTn>
                                        <p:tgtEl>
                                          <p:spTgt spid="73"/>
                                        </p:tgtEl>
                                        <p:attrNameLst>
                                          <p:attrName>style.visibility</p:attrName>
                                        </p:attrNameLst>
                                      </p:cBhvr>
                                      <p:to>
                                        <p:strVal val="visible"/>
                                      </p:to>
                                    </p:set>
                                  </p:childTnLst>
                                </p:cTn>
                              </p:par>
                              <p:par>
                                <p:cTn id="39" presetID="9" presetClass="entr" presetSubtype="0" fill="hold" nodeType="withEffect">
                                  <p:stCondLst>
                                    <p:cond delay="1500"/>
                                  </p:stCondLst>
                                  <p:childTnLst>
                                    <p:set>
                                      <p:cBhvr>
                                        <p:cTn id="40" dur="1" fill="hold">
                                          <p:stCondLst>
                                            <p:cond delay="0"/>
                                          </p:stCondLst>
                                        </p:cTn>
                                        <p:tgtEl>
                                          <p:spTgt spid="6"/>
                                        </p:tgtEl>
                                        <p:attrNameLst>
                                          <p:attrName>style.visibility</p:attrName>
                                        </p:attrNameLst>
                                      </p:cBhvr>
                                      <p:to>
                                        <p:strVal val="visible"/>
                                      </p:to>
                                    </p:set>
                                    <p:animEffect transition="in" filter="dissolv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0" grpId="1" animBg="1"/>
      <p:bldP spid="70" grpId="2" animBg="1"/>
      <p:bldP spid="71" grpId="0" animBg="1"/>
      <p:bldP spid="71" grpId="1" animBg="1"/>
      <p:bldP spid="73" grpId="0" animBg="1"/>
      <p:bldP spid="73" grpId="1" animBg="1"/>
      <p:bldP spid="75" grpId="0" animBg="1"/>
      <p:bldP spid="75" grpId="1" animBg="1"/>
      <p:bldP spid="82" grpId="0" animBg="1"/>
      <p:bldP spid="83" grpId="0" animBg="1"/>
      <p:bldP spid="84" grpId="0" animBg="1"/>
    </p:bldLst>
  </p:timing>
</p:sld>
</file>

<file path=ppt/theme/theme1.xml><?xml version="1.0" encoding="utf-8"?>
<a:theme xmlns:a="http://schemas.openxmlformats.org/drawingml/2006/main" name="Шаблон презентации">
  <a:themeElements>
    <a:clrScheme name="RZD">
      <a:dk1>
        <a:sysClr val="windowText" lastClr="000000"/>
      </a:dk1>
      <a:lt1>
        <a:sysClr val="window" lastClr="FFFFFF"/>
      </a:lt1>
      <a:dk2>
        <a:srgbClr val="455D70"/>
      </a:dk2>
      <a:lt2>
        <a:srgbClr val="EEECE1"/>
      </a:lt2>
      <a:accent1>
        <a:srgbClr val="455D70"/>
      </a:accent1>
      <a:accent2>
        <a:srgbClr val="68798B"/>
      </a:accent2>
      <a:accent3>
        <a:srgbClr val="909CAA"/>
      </a:accent3>
      <a:accent4>
        <a:srgbClr val="A3A86B"/>
      </a:accent4>
      <a:accent5>
        <a:srgbClr val="D3D7BD"/>
      </a:accent5>
      <a:accent6>
        <a:srgbClr val="0066A1"/>
      </a:accent6>
      <a:hlink>
        <a:srgbClr val="455D70"/>
      </a:hlink>
      <a:folHlink>
        <a:srgbClr val="909CAA"/>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Шаблон презентации</Template>
  <TotalTime>669</TotalTime>
  <Words>1966</Words>
  <Application>Microsoft Office PowerPoint</Application>
  <PresentationFormat>Экран (4:3)</PresentationFormat>
  <Paragraphs>417</Paragraphs>
  <Slides>26</Slides>
  <Notes>6</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Шаблон презентации</vt:lpstr>
      <vt:lpstr>Системы обеспечения безопасности движения</vt:lpstr>
      <vt:lpstr>Содержание презентации</vt:lpstr>
      <vt:lpstr>Презентация PowerPoint</vt:lpstr>
      <vt:lpstr>Система автоматического управления торможением поезда  САУТ-ЦМ-485</vt:lpstr>
      <vt:lpstr>Система автоматического управления торможением поезда  САУТ-ЦМ-485</vt:lpstr>
      <vt:lpstr>Система автоматического управления торможением поезда  САУТ-ЦМ-485</vt:lpstr>
      <vt:lpstr>Система автоматического управления торможением поезда  САУТ-ЦМ-485</vt:lpstr>
      <vt:lpstr>Система автоматического управления торможением поезда  САУТ-ЦМ-485  Путевые устройства САУТ </vt:lpstr>
      <vt:lpstr>Презентация PowerPoint</vt:lpstr>
      <vt:lpstr>Презентация PowerPoint</vt:lpstr>
      <vt:lpstr>Входные сигналы САУТ-ЦМ </vt:lpstr>
      <vt:lpstr>Выходные сигналы САУТ  (управляющие)</vt:lpstr>
      <vt:lpstr>Выходные сигналы САУТ  (информационные)</vt:lpstr>
      <vt:lpstr>Презентация PowerPoint</vt:lpstr>
      <vt:lpstr>Система автоматического управления торможением поезда  САУТ-ЦМ-485  Локомотивные устройства САУТ</vt:lpstr>
      <vt:lpstr>Система автоматического управления торможением поезда  САУТ-ЦМ-485  Локомотивные устройства САУТ</vt:lpstr>
      <vt:lpstr>Система автоматического управления торможением поезда  САУТ-ЦМ-485  Локомотивные устройства САУТ</vt:lpstr>
      <vt:lpstr>Система автоматического управления торможением поезда  САУТ-ЦМ-485  Локомотивные устройства САУТ</vt:lpstr>
      <vt:lpstr>Система автоматического управления торможением поезда  САУТ-ЦМ-485  Локомотивные устройства САУТ</vt:lpstr>
      <vt:lpstr>Речевые сообщения САУТ</vt:lpstr>
      <vt:lpstr>Система автоматического управления торможением поезда  САУТ-ЦМ-485  Локомотивные устройства САУТ</vt:lpstr>
      <vt:lpstr>Система автоматического управления торможением поезда  САУТ-ЦМ-485  Локомотивные устройства САУТ</vt:lpstr>
      <vt:lpstr>Система автоматического управления торможением поезда  САУТ-ЦМ-485  Локомотивные устройства САУТ</vt:lpstr>
      <vt:lpstr>Презентация PowerPoint</vt:lpstr>
      <vt:lpstr> Способы воздействия САУТ на цепи управления локомотива и тормоза поезда</vt:lpstr>
      <vt:lpstr>Управляющие функции САУТ</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Представляем Вам  новый шаблон презентации РЖД</dc:title>
  <dc:creator>1</dc:creator>
  <cp:lastModifiedBy>Admin</cp:lastModifiedBy>
  <cp:revision>104</cp:revision>
  <dcterms:created xsi:type="dcterms:W3CDTF">2011-03-11T08:51:56Z</dcterms:created>
  <dcterms:modified xsi:type="dcterms:W3CDTF">2020-02-28T19:29:38Z</dcterms:modified>
</cp:coreProperties>
</file>