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3" r:id="rId1"/>
  </p:sldMasterIdLst>
  <p:sldIdLst>
    <p:sldId id="256" r:id="rId2"/>
    <p:sldId id="273" r:id="rId3"/>
    <p:sldId id="272" r:id="rId4"/>
    <p:sldId id="285" r:id="rId5"/>
    <p:sldId id="286" r:id="rId6"/>
    <p:sldId id="287" r:id="rId7"/>
    <p:sldId id="266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301" r:id="rId18"/>
    <p:sldId id="297" r:id="rId19"/>
    <p:sldId id="302" r:id="rId20"/>
    <p:sldId id="307" r:id="rId21"/>
    <p:sldId id="298" r:id="rId22"/>
    <p:sldId id="303" r:id="rId23"/>
    <p:sldId id="299" r:id="rId24"/>
    <p:sldId id="304" r:id="rId25"/>
    <p:sldId id="308" r:id="rId26"/>
    <p:sldId id="309" r:id="rId27"/>
    <p:sldId id="310" r:id="rId28"/>
    <p:sldId id="311" r:id="rId29"/>
    <p:sldId id="312" r:id="rId30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F2FE36-5221-4ECF-8314-F38B5B8A837A}" v="142" dt="2020-02-28T19:52:56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62000"/>
            <a:ext cx="6856214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52697" y="762000"/>
            <a:ext cx="2193989" cy="5334001"/>
          </a:xfrm>
          <a:prstGeom prst="rect">
            <a:avLst/>
          </a:prstGeom>
          <a:solidFill>
            <a:srgbClr val="C3C3C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386" y="1298448"/>
            <a:ext cx="5486400" cy="3255264"/>
          </a:xfrm>
        </p:spPr>
        <p:txBody>
          <a:bodyPr anchor="b">
            <a:normAutofit/>
          </a:bodyPr>
          <a:lstStyle>
            <a:lvl1pPr algn="l">
              <a:defRPr sz="5400" spc="-10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11" y="4670246"/>
            <a:ext cx="54864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1142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507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0934" y="1298448"/>
            <a:ext cx="5486400" cy="3255264"/>
          </a:xfrm>
        </p:spPr>
        <p:txBody>
          <a:bodyPr anchor="b">
            <a:normAutofit/>
          </a:bodyPr>
          <a:lstStyle>
            <a:lvl1pPr>
              <a:defRPr sz="54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14650" y="4672584"/>
            <a:ext cx="54864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0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157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00934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63590" y="868680"/>
            <a:ext cx="2606040" cy="512064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49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0934" y="1023586"/>
            <a:ext cx="260604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00934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63847" y="1023587"/>
            <a:ext cx="260604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9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63847" y="1930936"/>
            <a:ext cx="2606040" cy="4023360"/>
          </a:xfrm>
        </p:spPr>
        <p:txBody>
          <a:bodyPr/>
          <a:lstStyle>
            <a:lvl1pPr>
              <a:defRPr sz="1900"/>
            </a:lvl1pPr>
            <a:lvl2pPr>
              <a:defRPr sz="17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34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742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794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934" y="868680"/>
            <a:ext cx="54864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37560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162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" y="1143000"/>
            <a:ext cx="2125980" cy="21945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77983" y="767419"/>
            <a:ext cx="6086423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" y="3340602"/>
            <a:ext cx="2125980" cy="256032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5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624326" y="6356351"/>
            <a:ext cx="4433638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360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341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5750" y="990600"/>
            <a:ext cx="2114550" cy="49530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00934" y="868680"/>
            <a:ext cx="5486400" cy="512064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84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8320" y="3463020"/>
            <a:ext cx="5514509" cy="752539"/>
          </a:xfrm>
        </p:spPr>
        <p:txBody>
          <a:bodyPr/>
          <a:lstStyle>
            <a:lvl1pPr marL="0" marR="0" indent="0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8320" y="4583175"/>
            <a:ext cx="5514509" cy="113164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902400" y="6028267"/>
            <a:ext cx="4193157" cy="508528"/>
          </a:xfrm>
        </p:spPr>
        <p:txBody>
          <a:bodyPr anchor="b">
            <a:normAutofit/>
          </a:bodyPr>
          <a:lstStyle>
            <a:lvl1pPr>
              <a:buNone/>
              <a:defRPr sz="1000" baseline="0"/>
            </a:lvl1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28939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>
            <a:extLst>
              <a:ext uri="{FF2B5EF4-FFF2-40B4-BE49-F238E27FC236}">
                <a16:creationId xmlns:a16="http://schemas.microsoft.com/office/drawing/2014/main" id="{8D57428E-3F05-46DE-BF29-ADA0309A48E5}"/>
              </a:ext>
            </a:extLst>
          </p:cNvPr>
          <p:cNvSpPr/>
          <p:nvPr/>
        </p:nvSpPr>
        <p:spPr>
          <a:xfrm>
            <a:off x="0" y="0"/>
            <a:ext cx="9144000" cy="6488113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22">
            <a:extLst>
              <a:ext uri="{FF2B5EF4-FFF2-40B4-BE49-F238E27FC236}">
                <a16:creationId xmlns:a16="http://schemas.microsoft.com/office/drawing/2014/main" id="{13327CB3-8900-46A5-83A0-395A4C5AFC27}"/>
              </a:ext>
            </a:extLst>
          </p:cNvPr>
          <p:cNvSpPr/>
          <p:nvPr/>
        </p:nvSpPr>
        <p:spPr>
          <a:xfrm>
            <a:off x="0" y="6499225"/>
            <a:ext cx="91440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17" descr="rzd_logo.png">
            <a:extLst>
              <a:ext uri="{FF2B5EF4-FFF2-40B4-BE49-F238E27FC236}">
                <a16:creationId xmlns:a16="http://schemas.microsoft.com/office/drawing/2014/main" id="{D17B8C9B-E181-41CE-A757-98AC6E562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573" y="2412849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0838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794218"/>
            <a:ext cx="4206713" cy="438115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0" indent="0">
              <a:buNone/>
              <a:defRPr sz="1600"/>
            </a:lvl2pPr>
            <a:lvl3pPr marL="0" indent="0">
              <a:buNone/>
              <a:defRPr sz="1600"/>
            </a:lvl3pPr>
            <a:lvl4pPr marL="0" indent="0">
              <a:buNone/>
              <a:defRPr sz="1600"/>
            </a:lvl4pPr>
            <a:lvl5pPr marL="0" indent="0"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794218"/>
            <a:ext cx="4196473" cy="4381157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0" indent="0">
              <a:buFont typeface="Arial"/>
              <a:buNone/>
              <a:defRPr sz="1600"/>
            </a:lvl2pPr>
            <a:lvl3pPr marL="0" indent="0">
              <a:buFont typeface="Arial"/>
              <a:buNone/>
              <a:defRPr sz="1600"/>
            </a:lvl3pPr>
            <a:lvl4pPr marL="0" indent="0">
              <a:buFont typeface="Arial"/>
              <a:buNone/>
              <a:defRPr sz="1600"/>
            </a:lvl4pPr>
            <a:lvl5pPr marL="0" indent="0">
              <a:buFont typeface="Arial"/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02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336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2582693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9689" y="1123838"/>
            <a:ext cx="221061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8861898" y="758952"/>
            <a:ext cx="288036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01951" y="864108"/>
            <a:ext cx="54864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68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2/28/2020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01951" y="6356351"/>
            <a:ext cx="4433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5602" y="6356351"/>
            <a:ext cx="11481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957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  <p:sldLayoutId id="2147483856" r:id="rId13"/>
    <p:sldLayoutId id="2147483857" r:id="rId14"/>
    <p:sldLayoutId id="2147483858" r:id="rId15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19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7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3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6.xml"/><Relationship Id="rId7" Type="http://schemas.openxmlformats.org/officeDocument/2006/relationships/slide" Target="slide16.xml"/><Relationship Id="rId12" Type="http://schemas.openxmlformats.org/officeDocument/2006/relationships/slide" Target="slide2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slide" Target="slide25.xml"/><Relationship Id="rId5" Type="http://schemas.openxmlformats.org/officeDocument/2006/relationships/slide" Target="slide10.xml"/><Relationship Id="rId10" Type="http://schemas.openxmlformats.org/officeDocument/2006/relationships/slide" Target="slide23.xml"/><Relationship Id="rId4" Type="http://schemas.openxmlformats.org/officeDocument/2006/relationships/slide" Target="slide8.xml"/><Relationship Id="rId9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Placeholder 13" descr="cover_illustration.png">
            <a:extLst>
              <a:ext uri="{FF2B5EF4-FFF2-40B4-BE49-F238E27FC236}">
                <a16:creationId xmlns:a16="http://schemas.microsoft.com/office/drawing/2014/main" id="{AA363C1D-F7FC-4DA5-935E-E3032E541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35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4" descr="cover_2.png">
            <a:extLst>
              <a:ext uri="{FF2B5EF4-FFF2-40B4-BE49-F238E27FC236}">
                <a16:creationId xmlns:a16="http://schemas.microsoft.com/office/drawing/2014/main" id="{DECBBB7E-EF34-41DA-900A-CBB1785FB2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8"/>
          <a:stretch>
            <a:fillRect/>
          </a:stretch>
        </p:blipFill>
        <p:spPr bwMode="auto">
          <a:xfrm>
            <a:off x="0" y="3431309"/>
            <a:ext cx="9144000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itle 5">
            <a:extLst>
              <a:ext uri="{FF2B5EF4-FFF2-40B4-BE49-F238E27FC236}">
                <a16:creationId xmlns:a16="http://schemas.microsoft.com/office/drawing/2014/main" id="{A160D575-0AF7-4D57-A49D-94FC5AF5953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000" dirty="0">
                <a:ea typeface="Verdana"/>
                <a:cs typeface="Verdana"/>
              </a:rPr>
              <a:t>«Устройство и принцип работы крана машиниста усл.№394»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2">
            <a:extLst>
              <a:ext uri="{FF2B5EF4-FFF2-40B4-BE49-F238E27FC236}">
                <a16:creationId xmlns:a16="http://schemas.microsoft.com/office/drawing/2014/main" id="{7A02DE83-EB5E-4DEE-8640-A258BC847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Содержание презентации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4098" name="Content Placeholder 1">
            <a:extLst>
              <a:ext uri="{FF2B5EF4-FFF2-40B4-BE49-F238E27FC236}">
                <a16:creationId xmlns:a16="http://schemas.microsoft.com/office/drawing/2014/main" id="{2B0B6844-5E0E-4A4C-A034-0498E3B0D6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  <a:hlinkClick r:id="rId2" action="ppaction://hlinksldjump"/>
              </a:rPr>
              <a:t>Назначение крана машиниста 394, 395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  <a:hlinkClick r:id="rId3" action="ppaction://hlinksldjump"/>
              </a:rPr>
              <a:t>Функции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  <a:hlinkClick r:id="rId4" action="ppaction://hlinksldjump"/>
              </a:rPr>
              <a:t>Основное устройство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  <a:hlinkClick r:id="rId5" action="ppaction://hlinksldjump"/>
              </a:rPr>
              <a:t>Принцип работы уравнительной части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  <a:hlinkClick r:id="rId6" action="ppaction://hlinksldjump"/>
              </a:rPr>
              <a:t>Режимы работы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ru-RU">
                <a:ea typeface="ＭＳ Ｐゴシック" panose="020B0600070205080204" pitchFamily="34" charset="-128"/>
                <a:hlinkClick r:id="rId7" action="ppaction://hlinksldjump"/>
              </a:rPr>
              <a:t>I</a:t>
            </a:r>
            <a:r>
              <a:rPr lang="ru-RU" altLang="ru-RU">
                <a:ea typeface="ＭＳ Ｐゴシック" panose="020B0600070205080204" pitchFamily="34" charset="-128"/>
                <a:hlinkClick r:id="rId7" action="ppaction://hlinksldjump"/>
              </a:rPr>
              <a:t>-ое положение РКМ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ru-RU">
                <a:ea typeface="ＭＳ Ｐゴシック" panose="020B0600070205080204" pitchFamily="34" charset="-128"/>
                <a:hlinkClick r:id="rId8" action="ppaction://hlinksldjump"/>
              </a:rPr>
              <a:t>II</a:t>
            </a:r>
            <a:r>
              <a:rPr lang="ru-RU" altLang="ru-RU">
                <a:ea typeface="ＭＳ Ｐゴシック" panose="020B0600070205080204" pitchFamily="34" charset="-128"/>
                <a:hlinkClick r:id="rId8" action="ppaction://hlinksldjump"/>
              </a:rPr>
              <a:t>-ое положение РКМ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ru-RU">
                <a:ea typeface="ＭＳ Ｐゴシック" panose="020B0600070205080204" pitchFamily="34" charset="-128"/>
                <a:hlinkClick r:id="rId9" action="ppaction://hlinksldjump"/>
              </a:rPr>
              <a:t>III</a:t>
            </a:r>
            <a:r>
              <a:rPr lang="ru-RU" altLang="ru-RU">
                <a:ea typeface="ＭＳ Ｐゴシック" panose="020B0600070205080204" pitchFamily="34" charset="-128"/>
                <a:hlinkClick r:id="rId9" action="ppaction://hlinksldjump"/>
              </a:rPr>
              <a:t>-е положение РКМ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ru-RU">
                <a:ea typeface="ＭＳ Ｐゴシック" panose="020B0600070205080204" pitchFamily="34" charset="-128"/>
                <a:hlinkClick r:id="rId10" action="ppaction://hlinksldjump"/>
              </a:rPr>
              <a:t>IV</a:t>
            </a:r>
            <a:r>
              <a:rPr lang="ru-RU" altLang="ru-RU">
                <a:ea typeface="ＭＳ Ｐゴシック" panose="020B0600070205080204" pitchFamily="34" charset="-128"/>
                <a:hlinkClick r:id="rId10" action="ppaction://hlinksldjump"/>
              </a:rPr>
              <a:t>-е положение РКМ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 </a:t>
            </a:r>
            <a:r>
              <a:rPr lang="en-US" altLang="ru-RU">
                <a:ea typeface="ＭＳ Ｐゴシック" panose="020B0600070205080204" pitchFamily="34" charset="-128"/>
                <a:hlinkClick r:id="rId11" action="ppaction://hlinksldjump"/>
              </a:rPr>
              <a:t>V</a:t>
            </a:r>
            <a:r>
              <a:rPr lang="ru-RU" altLang="ru-RU">
                <a:ea typeface="ＭＳ Ｐゴシック" panose="020B0600070205080204" pitchFamily="34" charset="-128"/>
                <a:hlinkClick r:id="rId11" action="ppaction://hlinksldjump"/>
              </a:rPr>
              <a:t>-е и </a:t>
            </a:r>
            <a:r>
              <a:rPr lang="en-US" altLang="ru-RU">
                <a:ea typeface="ＭＳ Ｐゴシック" panose="020B0600070205080204" pitchFamily="34" charset="-128"/>
                <a:hlinkClick r:id="rId11" action="ppaction://hlinksldjump"/>
              </a:rPr>
              <a:t>V</a:t>
            </a:r>
            <a:r>
              <a:rPr lang="ru-RU" altLang="ru-RU">
                <a:ea typeface="ＭＳ Ｐゴシック" panose="020B0600070205080204" pitchFamily="34" charset="-128"/>
                <a:hlinkClick r:id="rId11" action="ppaction://hlinksldjump"/>
              </a:rPr>
              <a:t>а положения РКМ КРМ 394</a:t>
            </a:r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AutoNum type="arabicPeriod"/>
            </a:pPr>
            <a:r>
              <a:rPr lang="en-US" altLang="ru-RU">
                <a:ea typeface="ＭＳ Ｐゴシック" panose="020B0600070205080204" pitchFamily="34" charset="-128"/>
              </a:rPr>
              <a:t> </a:t>
            </a:r>
            <a:r>
              <a:rPr lang="en-US" altLang="ru-RU">
                <a:ea typeface="ＭＳ Ｐゴシック" panose="020B0600070205080204" pitchFamily="34" charset="-128"/>
                <a:hlinkClick r:id="rId12" action="ppaction://hlinksldjump"/>
              </a:rPr>
              <a:t>VI</a:t>
            </a:r>
            <a:r>
              <a:rPr lang="ru-RU" altLang="ru-RU">
                <a:ea typeface="ＭＳ Ｐゴシック" panose="020B0600070205080204" pitchFamily="34" charset="-128"/>
                <a:hlinkClick r:id="rId12" action="ppaction://hlinksldjump"/>
              </a:rPr>
              <a:t>-е положение РКМ КРМ 394</a:t>
            </a:r>
            <a:endParaRPr lang="ru-RU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Placeholder 3">
            <a:extLst>
              <a:ext uri="{FF2B5EF4-FFF2-40B4-BE49-F238E27FC236}">
                <a16:creationId xmlns:a16="http://schemas.microsoft.com/office/drawing/2014/main" id="{BB019893-6BEF-4880-A8FF-423B037BDA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Назначение 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>
            <a:extLst>
              <a:ext uri="{FF2B5EF4-FFF2-40B4-BE49-F238E27FC236}">
                <a16:creationId xmlns:a16="http://schemas.microsoft.com/office/drawing/2014/main" id="{C0F46FF6-F3F4-4127-842A-6277FEA6D8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19538" y="1793875"/>
            <a:ext cx="4854575" cy="1166813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 b="1">
                <a:ea typeface="ＭＳ Ｐゴシック" panose="020B0600070205080204" pitchFamily="34" charset="-128"/>
              </a:rPr>
              <a:t>Кран машиниста 394 </a:t>
            </a:r>
            <a:r>
              <a:rPr lang="ru-RU" altLang="ru-RU">
                <a:ea typeface="ＭＳ Ｐゴシック" panose="020B0600070205080204" pitchFamily="34" charset="-128"/>
              </a:rPr>
              <a:t>по классификации: Универсальный, с не автоматическими перекрышами (с питанием и без питания ТМ)</a:t>
            </a:r>
          </a:p>
        </p:txBody>
      </p:sp>
      <p:sp>
        <p:nvSpPr>
          <p:cNvPr id="6152" name="Content Placeholder 2">
            <a:extLst>
              <a:ext uri="{FF2B5EF4-FFF2-40B4-BE49-F238E27FC236}">
                <a16:creationId xmlns:a16="http://schemas.microsoft.com/office/drawing/2014/main" id="{14833C9D-8435-41A2-9003-E7A461D4E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19538" y="3355975"/>
            <a:ext cx="4854575" cy="2570163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 b="1">
                <a:ea typeface="ＭＳ Ｐゴシック" panose="020B0600070205080204" pitchFamily="34" charset="-128"/>
              </a:rPr>
              <a:t>Кран машиниста 395 </a:t>
            </a:r>
            <a:r>
              <a:rPr lang="ru-RU" altLang="ru-RU">
                <a:ea typeface="ＭＳ Ｐゴシック" panose="020B0600070205080204" pitchFamily="34" charset="-128"/>
              </a:rPr>
              <a:t>отличается от 394 наличием микроконтроллера на оси ручки управления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>
                <a:solidFill>
                  <a:srgbClr val="FF0000"/>
                </a:solidFill>
                <a:ea typeface="ＭＳ Ｐゴシック" panose="020B0600070205080204" pitchFamily="34" charset="-128"/>
              </a:rPr>
              <a:t>Модификации: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 b="1">
                <a:ea typeface="ＭＳ Ｐゴシック" panose="020B0600070205080204" pitchFamily="34" charset="-128"/>
              </a:rPr>
              <a:t>На грузовых </a:t>
            </a:r>
            <a:r>
              <a:rPr lang="ru-RU" altLang="ru-RU">
                <a:ea typeface="ＭＳ Ｐゴシック" panose="020B0600070205080204" pitchFamily="34" charset="-128"/>
              </a:rPr>
              <a:t>для автоматической подачи песка и разбора схемы при экстренном торможении.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 b="1">
                <a:ea typeface="ＭＳ Ｐゴシック" panose="020B0600070205080204" pitchFamily="34" charset="-128"/>
              </a:rPr>
              <a:t>На пассажирских </a:t>
            </a:r>
            <a:r>
              <a:rPr lang="ru-RU" altLang="ru-RU">
                <a:ea typeface="ＭＳ Ｐゴシック" panose="020B0600070205080204" pitchFamily="34" charset="-128"/>
              </a:rPr>
              <a:t>дополнительно для управления ЭПТ.</a:t>
            </a:r>
          </a:p>
        </p:txBody>
      </p:sp>
      <p:sp>
        <p:nvSpPr>
          <p:cNvPr id="6147" name="Title 3">
            <a:extLst>
              <a:ext uri="{FF2B5EF4-FFF2-40B4-BE49-F238E27FC236}">
                <a16:creationId xmlns:a16="http://schemas.microsoft.com/office/drawing/2014/main" id="{928F1A07-7B99-4ACE-BCF8-D21A47B76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88" y="344488"/>
            <a:ext cx="8543925" cy="547687"/>
          </a:xfrm>
        </p:spPr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Сведения о кране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pic>
        <p:nvPicPr>
          <p:cNvPr id="6148" name="Content Placeholder 7" descr="2A8O2977.jpg">
            <a:extLst>
              <a:ext uri="{FF2B5EF4-FFF2-40B4-BE49-F238E27FC236}">
                <a16:creationId xmlns:a16="http://schemas.microsoft.com/office/drawing/2014/main" id="{A8C0E9A7-C566-4E1D-B265-F02048C2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98900"/>
            <a:ext cx="17938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Content Placeholder 15">
            <a:extLst>
              <a:ext uri="{FF2B5EF4-FFF2-40B4-BE49-F238E27FC236}">
                <a16:creationId xmlns:a16="http://schemas.microsoft.com/office/drawing/2014/main" id="{0C16D4B0-BD21-4C6A-8FDE-ACAF7FEE08D7}"/>
              </a:ext>
            </a:extLst>
          </p:cNvPr>
          <p:cNvSpPr txBox="1">
            <a:spLocks/>
          </p:cNvSpPr>
          <p:nvPr/>
        </p:nvSpPr>
        <p:spPr bwMode="auto">
          <a:xfrm>
            <a:off x="877888" y="3530600"/>
            <a:ext cx="1860550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Кран машиниста 394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  <p:pic>
        <p:nvPicPr>
          <p:cNvPr id="6150" name="Content Placeholder 7" descr="2A8O2977.jpg">
            <a:extLst>
              <a:ext uri="{FF2B5EF4-FFF2-40B4-BE49-F238E27FC236}">
                <a16:creationId xmlns:a16="http://schemas.microsoft.com/office/drawing/2014/main" id="{6A0091AE-D600-4F14-8ED4-81C7141E36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793875"/>
            <a:ext cx="1736725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Content Placeholder 15">
            <a:extLst>
              <a:ext uri="{FF2B5EF4-FFF2-40B4-BE49-F238E27FC236}">
                <a16:creationId xmlns:a16="http://schemas.microsoft.com/office/drawing/2014/main" id="{F12AC637-94EC-4408-B5A9-8515E9AF9855}"/>
              </a:ext>
            </a:extLst>
          </p:cNvPr>
          <p:cNvSpPr txBox="1">
            <a:spLocks/>
          </p:cNvSpPr>
          <p:nvPr/>
        </p:nvSpPr>
        <p:spPr bwMode="auto">
          <a:xfrm>
            <a:off x="685800" y="5926138"/>
            <a:ext cx="1860550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Кран машиниста 395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2">
            <a:extLst>
              <a:ext uri="{FF2B5EF4-FFF2-40B4-BE49-F238E27FC236}">
                <a16:creationId xmlns:a16="http://schemas.microsoft.com/office/drawing/2014/main" id="{86EAD582-724C-4E78-83BA-2F8DCD0A7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Назначение 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7170" name="Content Placeholder 1">
            <a:extLst>
              <a:ext uri="{FF2B5EF4-FFF2-40B4-BE49-F238E27FC236}">
                <a16:creationId xmlns:a16="http://schemas.microsoft.com/office/drawing/2014/main" id="{8A65FE44-EAD9-45A2-9EE9-125E635F1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1951" y="864108"/>
            <a:ext cx="5486400" cy="1625517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altLang="ru-RU" sz="1800" b="1">
                <a:ea typeface="ＭＳ Ｐゴシック" panose="020B0600070205080204" pitchFamily="34" charset="-128"/>
              </a:rPr>
              <a:t>Кран машиниста 394 служит </a:t>
            </a:r>
            <a:r>
              <a:rPr lang="ru-RU" altLang="ru-RU" sz="1800">
                <a:ea typeface="ＭＳ Ｐゴシック" panose="020B0600070205080204" pitchFamily="34" charset="-128"/>
              </a:rPr>
              <a:t>для управления автоматическими пневматическими тормозами, как прямодействующими, так и не прямодействующими. Так же применяется при управлении электропневматическими тормозами.</a:t>
            </a: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None/>
            </a:pPr>
            <a:endParaRPr lang="ru-RU" altLang="ru-RU">
              <a:ea typeface="ＭＳ Ｐゴシック" panose="020B0600070205080204" pitchFamily="34" charset="-128"/>
            </a:endParaRPr>
          </a:p>
        </p:txBody>
      </p:sp>
      <p:pic>
        <p:nvPicPr>
          <p:cNvPr id="7172" name="Picture 2" descr="D:\Documents\Мои рисунки\разрез КРМ 34.JPG">
            <a:extLst>
              <a:ext uri="{FF2B5EF4-FFF2-40B4-BE49-F238E27FC236}">
                <a16:creationId xmlns:a16="http://schemas.microsoft.com/office/drawing/2014/main" id="{BD727059-E113-465F-9BF7-84916B51B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031" y="2625529"/>
            <a:ext cx="2001837" cy="302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Placeholder 3">
            <a:extLst>
              <a:ext uri="{FF2B5EF4-FFF2-40B4-BE49-F238E27FC236}">
                <a16:creationId xmlns:a16="http://schemas.microsoft.com/office/drawing/2014/main" id="{23AD85D4-6AAB-4956-A61E-3F9AA95BB5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Функции 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3">
            <a:extLst>
              <a:ext uri="{FF2B5EF4-FFF2-40B4-BE49-F238E27FC236}">
                <a16:creationId xmlns:a16="http://schemas.microsoft.com/office/drawing/2014/main" id="{72937BF0-E8B1-4B5A-9181-D9A2E6E2B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altLang="ru-RU" dirty="0">
                <a:ea typeface="ＭＳ Ｐゴシック"/>
              </a:rPr>
              <a:t>Кран машиниста усл.№394 выполняет три основные функции: </a:t>
            </a:r>
            <a:r>
              <a:rPr lang="en-US" altLang="ru-RU" dirty="0">
                <a:ea typeface="ＭＳ Ｐゴシック"/>
              </a:rPr>
              <a:t> </a:t>
            </a:r>
            <a:endParaRPr lang="en-US" altLang="ru-RU" dirty="0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 dirty="0">
                <a:solidFill>
                  <a:srgbClr val="0066A1"/>
                </a:solidFill>
                <a:ea typeface="ＭＳ Ｐゴシック" panose="020B0600070205080204" pitchFamily="34" charset="-128"/>
              </a:rPr>
              <a:t>а) Зарядка тормозной магистрали «Зарядка-отпуск тормозов»</a:t>
            </a:r>
            <a:endParaRPr lang="en-US" altLang="ru-RU" dirty="0">
              <a:solidFill>
                <a:srgbClr val="0066A1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 dirty="0">
                <a:ea typeface="ＭＳ Ｐゴシック" panose="020B0600070205080204" pitchFamily="34" charset="-128"/>
              </a:rPr>
              <a:t>Зарядка-отпуск тормозов производится путём повышения давления в тормозной магистрали</a:t>
            </a:r>
            <a:r>
              <a:rPr lang="en-US" altLang="ru-RU" dirty="0">
                <a:ea typeface="ＭＳ Ｐゴシック" panose="020B0600070205080204" pitchFamily="34" charset="-128"/>
              </a:rPr>
              <a:t>.</a:t>
            </a: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 dirty="0">
                <a:solidFill>
                  <a:srgbClr val="0066A1"/>
                </a:solidFill>
                <a:ea typeface="ＭＳ Ｐゴシック" panose="020B0600070205080204" pitchFamily="34" charset="-128"/>
              </a:rPr>
              <a:t>б) Разрядка тормозной магистрали «Торможение»</a:t>
            </a:r>
            <a:endParaRPr lang="en-US" altLang="ru-RU" dirty="0">
              <a:solidFill>
                <a:srgbClr val="0066A1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 dirty="0">
                <a:ea typeface="ＭＳ Ｐゴシック" panose="020B0600070205080204" pitchFamily="34" charset="-128"/>
              </a:rPr>
              <a:t>Торможение производится понижением давления в тормозной магистрали, за счет выпуска воздуха в атмосферу</a:t>
            </a:r>
            <a:r>
              <a:rPr lang="en-US" altLang="ru-RU" dirty="0">
                <a:ea typeface="ＭＳ Ｐゴシック" panose="020B0600070205080204" pitchFamily="34" charset="-128"/>
              </a:rPr>
              <a:t>.</a:t>
            </a:r>
          </a:p>
          <a:p>
            <a:pPr eaLnBrk="1" hangingPunct="1"/>
            <a:endParaRPr lang="ru-RU" altLang="ru-RU"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 dirty="0">
                <a:solidFill>
                  <a:srgbClr val="0066A1"/>
                </a:solidFill>
                <a:ea typeface="ＭＳ Ｐゴシック"/>
              </a:rPr>
              <a:t>в) Прекращение зарядки (разрядки) тормозной магистрали «</a:t>
            </a:r>
            <a:r>
              <a:rPr lang="ru-RU" altLang="ru-RU" dirty="0" err="1">
                <a:solidFill>
                  <a:srgbClr val="0066A1"/>
                </a:solidFill>
                <a:ea typeface="ＭＳ Ｐゴシック"/>
              </a:rPr>
              <a:t>Перекрыша</a:t>
            </a:r>
            <a:r>
              <a:rPr lang="ru-RU" altLang="ru-RU" dirty="0">
                <a:solidFill>
                  <a:srgbClr val="0066A1"/>
                </a:solidFill>
                <a:ea typeface="ＭＳ Ｐゴシック"/>
              </a:rPr>
              <a:t>»</a:t>
            </a:r>
            <a:endParaRPr lang="en-US" altLang="ru-RU" dirty="0">
              <a:solidFill>
                <a:srgbClr val="0066A1"/>
              </a:solidFill>
              <a:ea typeface="ＭＳ Ｐゴシック"/>
            </a:endParaRPr>
          </a:p>
          <a:p>
            <a:pPr eaLnBrk="1" hangingPunct="1"/>
            <a:r>
              <a:rPr lang="ru-RU" altLang="ru-RU" dirty="0">
                <a:ea typeface="ＭＳ Ｐゴシック"/>
              </a:rPr>
              <a:t>Поддержание заданного давления в тормозной магистрали</a:t>
            </a:r>
            <a:r>
              <a:rPr lang="en-US" altLang="ru-RU" dirty="0">
                <a:ea typeface="ＭＳ Ｐゴシック"/>
              </a:rPr>
              <a:t>.</a:t>
            </a: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9219" name="Title 2">
            <a:extLst>
              <a:ext uri="{FF2B5EF4-FFF2-40B4-BE49-F238E27FC236}">
                <a16:creationId xmlns:a16="http://schemas.microsoft.com/office/drawing/2014/main" id="{48541354-8573-45F7-A3FC-7224B3868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00" y="-4322"/>
            <a:ext cx="8543382" cy="1023235"/>
          </a:xfrm>
        </p:spPr>
        <p:txBody>
          <a:bodyPr/>
          <a:lstStyle/>
          <a:p>
            <a:pPr eaLnBrk="1" hangingPunct="1"/>
            <a:r>
              <a:rPr lang="ru-RU" altLang="ru-RU">
                <a:solidFill>
                  <a:srgbClr val="FF0000"/>
                </a:solidFill>
                <a:ea typeface="ＭＳ Ｐゴシック" panose="020B0600070205080204" pitchFamily="34" charset="-128"/>
              </a:rPr>
              <a:t>Функции выполняемые краном машиниста 394</a:t>
            </a:r>
            <a:endParaRPr lang="en-US" altLang="ru-RU">
              <a:solidFill>
                <a:srgbClr val="FF0000"/>
              </a:solidFill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Placeholder 3">
            <a:extLst>
              <a:ext uri="{FF2B5EF4-FFF2-40B4-BE49-F238E27FC236}">
                <a16:creationId xmlns:a16="http://schemas.microsoft.com/office/drawing/2014/main" id="{5DC42FD0-2B75-4463-9C74-D08F16310E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Основное устройство 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508517AC-88FB-4212-869E-8FCB4874C3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8350" y="1793875"/>
            <a:ext cx="4195763" cy="420688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Верхняя (Золотниковая)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D2BED36-F82C-411A-AD51-A0422BF2F7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8350" y="2366963"/>
            <a:ext cx="4195763" cy="4191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Средняя (Зеркало золотника)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11267" name="Title 3">
            <a:extLst>
              <a:ext uri="{FF2B5EF4-FFF2-40B4-BE49-F238E27FC236}">
                <a16:creationId xmlns:a16="http://schemas.microsoft.com/office/drawing/2014/main" id="{FD3A961E-E4A5-481B-ACF4-504567581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Кран машиниста состоит из пяти основных частей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E74035C-10AD-434F-A2C9-D8BE903B767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3038475"/>
            <a:ext cx="4195762" cy="420688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Нижняя (Уравнительная)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68C1784-E7C7-4854-BC6C-CAAADEFDFC9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3459163"/>
            <a:ext cx="4195762" cy="4191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Редуктор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419BC79-F7EC-415C-A65A-71C35611997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4087813"/>
            <a:ext cx="4195762" cy="420687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Стабилизатор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16" name="Содержимое 15">
            <a:extLst>
              <a:ext uri="{FF2B5EF4-FFF2-40B4-BE49-F238E27FC236}">
                <a16:creationId xmlns:a16="http://schemas.microsoft.com/office/drawing/2014/main" id="{FDAB9788-5476-4C71-B84B-CC4A2E55798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3459163"/>
            <a:ext cx="4195762" cy="16605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Редуктор – для автоматического поддержания определенного зарядного давления в уравнительном объёме КРМ при поездном положении РКМ</a:t>
            </a:r>
          </a:p>
        </p:txBody>
      </p:sp>
      <p:sp>
        <p:nvSpPr>
          <p:cNvPr id="22" name="Содержимое 15">
            <a:extLst>
              <a:ext uri="{FF2B5EF4-FFF2-40B4-BE49-F238E27FC236}">
                <a16:creationId xmlns:a16="http://schemas.microsoft.com/office/drawing/2014/main" id="{1C2DA680-BCEE-4C99-B017-2FCD861E72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4073525"/>
            <a:ext cx="4195762" cy="16605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Стабилизатор – для автоматической ликвидации сверхзарядного давления в уравнительном объёме КРМ постоянным темпом при поездном положении РКМ</a:t>
            </a:r>
          </a:p>
        </p:txBody>
      </p:sp>
      <p:pic>
        <p:nvPicPr>
          <p:cNvPr id="12308" name="Picture 20" descr="D:\Documents\Мои рисунки\КРМ 394 ц 04.JPG">
            <a:extLst>
              <a:ext uri="{FF2B5EF4-FFF2-40B4-BE49-F238E27FC236}">
                <a16:creationId xmlns:a16="http://schemas.microsoft.com/office/drawing/2014/main" id="{BEB08C3E-6B26-4D86-B691-17479DE81616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55738"/>
            <a:ext cx="4368800" cy="4467225"/>
          </a:xfrm>
          <a:noFill/>
        </p:spPr>
      </p:pic>
      <p:pic>
        <p:nvPicPr>
          <p:cNvPr id="11273" name="Picture 15" descr="D:\Documents\Мои рисунки\КРМ 394 чб.JPG">
            <a:extLst>
              <a:ext uri="{FF2B5EF4-FFF2-40B4-BE49-F238E27FC236}">
                <a16:creationId xmlns:a16="http://schemas.microsoft.com/office/drawing/2014/main" id="{BB9B0660-14C7-48A5-B0A1-3E6495D63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454525" cy="455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16" descr="D:\Documents\Мои рисунки\КРМ 394 ц 01.JPG">
            <a:extLst>
              <a:ext uri="{FF2B5EF4-FFF2-40B4-BE49-F238E27FC236}">
                <a16:creationId xmlns:a16="http://schemas.microsoft.com/office/drawing/2014/main" id="{1F2FF629-5532-4C89-AEE7-71653D43CA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454525" cy="455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17" descr="D:\Documents\Мои рисунки\КРМ 394 ц 02.JPG">
            <a:extLst>
              <a:ext uri="{FF2B5EF4-FFF2-40B4-BE49-F238E27FC236}">
                <a16:creationId xmlns:a16="http://schemas.microsoft.com/office/drawing/2014/main" id="{B73F8CC1-2A91-48F0-AC68-3C556F882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454525" cy="455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6" name="Picture 18" descr="D:\Documents\Мои рисунки\зеркало КРМ.bmp">
            <a:extLst>
              <a:ext uri="{FF2B5EF4-FFF2-40B4-BE49-F238E27FC236}">
                <a16:creationId xmlns:a16="http://schemas.microsoft.com/office/drawing/2014/main" id="{E8A84C94-B510-447B-A8CF-BFC036F10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93875"/>
            <a:ext cx="35814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17" descr="D:\Documents\Мои рисунки\пара золотник и зеркало.JPG">
            <a:extLst>
              <a:ext uri="{FF2B5EF4-FFF2-40B4-BE49-F238E27FC236}">
                <a16:creationId xmlns:a16="http://schemas.microsoft.com/office/drawing/2014/main" id="{9493AA34-27F4-4E5B-866A-D982A803B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3525"/>
            <a:ext cx="43688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7" name="Picture 19" descr="D:\Documents\Мои рисунки\КРМ 394 ц 03.JPG">
            <a:extLst>
              <a:ext uri="{FF2B5EF4-FFF2-40B4-BE49-F238E27FC236}">
                <a16:creationId xmlns:a16="http://schemas.microsoft.com/office/drawing/2014/main" id="{08F4697C-A664-40DB-96E5-23A180C46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4938"/>
            <a:ext cx="43688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21" descr="D:\Documents\Мои рисунки\КРМ 394 ц 05.JPG">
            <a:extLst>
              <a:ext uri="{FF2B5EF4-FFF2-40B4-BE49-F238E27FC236}">
                <a16:creationId xmlns:a16="http://schemas.microsoft.com/office/drawing/2014/main" id="{4AADF9AC-DB17-4C30-82B1-DD56FFE94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5738"/>
            <a:ext cx="4454525" cy="45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2133CEC8-CDD3-4F96-AE77-FB480B6E949C}"/>
              </a:ext>
            </a:extLst>
          </p:cNvPr>
          <p:cNvSpPr/>
          <p:nvPr/>
        </p:nvSpPr>
        <p:spPr>
          <a:xfrm>
            <a:off x="4692650" y="2786063"/>
            <a:ext cx="4064000" cy="29479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Плотность прилегания  золотника к зеркалу обеспечивается притиркой  друг к другу.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При неисправности одной из частей (верхней или средней), замена производится сразу обеих частей,  притертых друг к другу.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10" grpId="0" build="p"/>
      <p:bldP spid="16" grpId="0" build="p"/>
      <p:bldP spid="16" grpId="1" build="p"/>
      <p:bldP spid="22" grpId="0" build="p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Placeholder 3">
            <a:extLst>
              <a:ext uri="{FF2B5EF4-FFF2-40B4-BE49-F238E27FC236}">
                <a16:creationId xmlns:a16="http://schemas.microsoft.com/office/drawing/2014/main" id="{99CE148F-E644-4415-9470-7E8EF6FD34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Принцип работы уравнительной части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DA1F0820-DE7F-4007-9306-1491993413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41863" y="1716088"/>
            <a:ext cx="4195762" cy="2662237"/>
          </a:xfrm>
        </p:spPr>
        <p:txBody>
          <a:bodyPr/>
          <a:lstStyle/>
          <a:p>
            <a:pPr marL="342900" indent="-342900"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Чувствительный элемент (поршень или диафрагма). С ним связана система клапанов (золотников), которая перемещается под действием разности сил действующих с разных сторон чувствительного элемента. В данном случае – чувствительным элементом является </a:t>
            </a:r>
            <a:r>
              <a:rPr lang="ru-RU" altLang="ru-RU" sz="1800" b="1">
                <a:ea typeface="ＭＳ Ｐゴシック" panose="020B0600070205080204" pitchFamily="34" charset="-128"/>
              </a:rPr>
              <a:t>уравнительный поршень</a:t>
            </a:r>
            <a:endParaRPr lang="en-US" altLang="ru-RU" sz="1800" b="1">
              <a:ea typeface="ＭＳ Ｐゴシック" panose="020B0600070205080204" pitchFamily="34" charset="-128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2E3A106-A3D0-4500-B38C-0A37C5AB04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48238" y="4456113"/>
            <a:ext cx="4195762" cy="1976437"/>
          </a:xfrm>
        </p:spPr>
        <p:txBody>
          <a:bodyPr/>
          <a:lstStyle/>
          <a:p>
            <a:pPr marL="342900" indent="-342900"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Клапаны по действию бывают:</a:t>
            </a:r>
          </a:p>
          <a:p>
            <a:pPr marL="342900" indent="-342900"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- Впускными </a:t>
            </a:r>
            <a:r>
              <a:rPr lang="ru-RU" altLang="ru-RU" sz="1800" b="1">
                <a:ea typeface="ＭＳ Ｐゴシック" panose="020B0600070205080204" pitchFamily="34" charset="-128"/>
              </a:rPr>
              <a:t>5</a:t>
            </a:r>
            <a:r>
              <a:rPr lang="ru-RU" altLang="ru-RU">
                <a:ea typeface="ＭＳ Ｐゴシック" panose="020B0600070205080204" pitchFamily="34" charset="-128"/>
              </a:rPr>
              <a:t> (если при его открытии происходит впуск воздуха в закрытую им ёмкость). </a:t>
            </a:r>
          </a:p>
          <a:p>
            <a:pPr marL="342900" indent="-342900"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- Выпускными </a:t>
            </a:r>
            <a:r>
              <a:rPr lang="ru-RU" altLang="ru-RU" sz="1800" b="1">
                <a:ea typeface="ＭＳ Ｐゴシック" panose="020B0600070205080204" pitchFamily="34" charset="-128"/>
              </a:rPr>
              <a:t>2</a:t>
            </a:r>
            <a:r>
              <a:rPr lang="ru-RU" altLang="ru-RU">
                <a:ea typeface="ＭＳ Ｐゴシック" panose="020B0600070205080204" pitchFamily="34" charset="-128"/>
              </a:rPr>
              <a:t> (если соответственно происходит выпуск воздуха)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13315" name="Title 3">
            <a:extLst>
              <a:ext uri="{FF2B5EF4-FFF2-40B4-BE49-F238E27FC236}">
                <a16:creationId xmlns:a16="http://schemas.microsoft.com/office/drawing/2014/main" id="{5D309E7D-D087-49A0-9B3D-F7CF96A23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Принципиальная схема работы уравнительной части пневматического оборудования.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E440830-C332-4579-BA62-285FE0358C6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135438" y="1716088"/>
            <a:ext cx="5008562" cy="4716462"/>
          </a:xfrm>
          <a:solidFill>
            <a:schemeClr val="bg1"/>
          </a:solidFill>
        </p:spPr>
        <p:txBody>
          <a:bodyPr/>
          <a:lstStyle/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Уравнительный поршень с уплотнительным кольцом. Нижняя часть является выпускным клапаном.</a:t>
            </a:r>
          </a:p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Выпускной клапан закрывает отверстие в верхней части подвижной полой втулки, противоположный конец которой связан с атмосферой.</a:t>
            </a:r>
          </a:p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Полая подвижная втулка, на которой закреплен впускной клапан.</a:t>
            </a:r>
          </a:p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Седло впускного клапана</a:t>
            </a:r>
          </a:p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Впускной клапан – разделяет (соединяет) полость соединенную с тормозной магистралью и полость соединенную с главными резервуарами.</a:t>
            </a:r>
          </a:p>
          <a:p>
            <a:pPr marL="342900" indent="-342900" eaLnBrk="1" hangingPunct="1">
              <a:buFont typeface="Verdana" panose="020B0604030504040204" pitchFamily="34" charset="0"/>
              <a:buAutoNum type="arabicPeriod"/>
            </a:pPr>
            <a:r>
              <a:rPr lang="ru-RU" altLang="ru-RU">
                <a:ea typeface="ＭＳ Ｐゴシック" panose="020B0600070205080204" pitchFamily="34" charset="-128"/>
              </a:rPr>
              <a:t>Пружина.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pic>
        <p:nvPicPr>
          <p:cNvPr id="13316" name="Content Placeholder 7" descr="2A8O2977.jpg">
            <a:extLst>
              <a:ext uri="{FF2B5EF4-FFF2-40B4-BE49-F238E27FC236}">
                <a16:creationId xmlns:a16="http://schemas.microsoft.com/office/drawing/2014/main" id="{CC74B1BE-BD79-4964-87A7-E96233DD1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16088"/>
            <a:ext cx="3535362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Content Placeholder 15">
            <a:extLst>
              <a:ext uri="{FF2B5EF4-FFF2-40B4-BE49-F238E27FC236}">
                <a16:creationId xmlns:a16="http://schemas.microsoft.com/office/drawing/2014/main" id="{83A9C615-BF9F-413A-BC5B-B54AB1CAE700}"/>
              </a:ext>
            </a:extLst>
          </p:cNvPr>
          <p:cNvSpPr txBox="1">
            <a:spLocks/>
          </p:cNvSpPr>
          <p:nvPr/>
        </p:nvSpPr>
        <p:spPr bwMode="auto">
          <a:xfrm>
            <a:off x="230188" y="5995988"/>
            <a:ext cx="4140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Принципиальная схема уравнительной части крана машиниста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  <p:bldP spid="7" grpId="0" build="p"/>
      <p:bldP spid="9" grpId="0" build="p" animBg="1"/>
      <p:bldP spid="9" grpI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Содержимое 10">
            <a:extLst>
              <a:ext uri="{FF2B5EF4-FFF2-40B4-BE49-F238E27FC236}">
                <a16:creationId xmlns:a16="http://schemas.microsoft.com/office/drawing/2014/main" id="{7A18399C-DA4D-439C-B86E-7FC492A3F2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8350" y="1793875"/>
            <a:ext cx="4195763" cy="475773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dirty="0"/>
              <a:t>При повышении давления в камере над уравнительным поршнем, уравнительный поршень перемещается вниз.</a:t>
            </a:r>
          </a:p>
          <a:p>
            <a:pPr>
              <a:buFont typeface="Arial" charset="0"/>
              <a:buNone/>
              <a:defRPr/>
            </a:pPr>
            <a:r>
              <a:rPr lang="ru-RU" dirty="0"/>
              <a:t>В результате:</a:t>
            </a:r>
          </a:p>
          <a:p>
            <a:pPr marL="342900" indent="-342900">
              <a:buFont typeface="Arial" charset="0"/>
              <a:buAutoNum type="arabicParenR"/>
              <a:defRPr/>
            </a:pPr>
            <a:r>
              <a:rPr lang="ru-RU" dirty="0"/>
              <a:t>Выпускной клапан перекрывает выход воздуха из ТМ в АТМ и воздействует на подвижную втулку перемещая её вниз.</a:t>
            </a:r>
          </a:p>
          <a:p>
            <a:pPr marL="342900" indent="-342900">
              <a:buFont typeface="Arial" charset="0"/>
              <a:buAutoNum type="arabicParenR"/>
              <a:defRPr/>
            </a:pPr>
            <a:r>
              <a:rPr lang="ru-RU" dirty="0"/>
              <a:t>При перемещении подвижной втулки впускной клапан отходит от седла и соединяет полости ГР с ТМ (происходит пополнение утечек в ТМ до выравнивания давления над и под уравнительным  поршнем)</a:t>
            </a:r>
          </a:p>
        </p:txBody>
      </p:sp>
      <p:sp>
        <p:nvSpPr>
          <p:cNvPr id="14338" name="Title 3">
            <a:extLst>
              <a:ext uri="{FF2B5EF4-FFF2-40B4-BE49-F238E27FC236}">
                <a16:creationId xmlns:a16="http://schemas.microsoft.com/office/drawing/2014/main" id="{B3A064ED-866D-478E-A580-15E82374A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Принципиальная схема работы КРМ</a:t>
            </a:r>
            <a:br>
              <a:rPr lang="ru-RU" altLang="ru-RU" dirty="0">
                <a:solidFill>
                  <a:srgbClr val="FF0000"/>
                </a:solidFill>
                <a:ea typeface="ＭＳ Ｐゴシック" panose="020B0600070205080204" pitchFamily="34" charset="-128"/>
              </a:rPr>
            </a:br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при повышении давления в уравнительной части.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14339" name="Content Placeholder 7" descr="2A8O2977.jpg">
            <a:extLst>
              <a:ext uri="{FF2B5EF4-FFF2-40B4-BE49-F238E27FC236}">
                <a16:creationId xmlns:a16="http://schemas.microsoft.com/office/drawing/2014/main" id="{5C6E32CD-C4E4-4167-AF3D-639FAFEC8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1368425"/>
            <a:ext cx="3633787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Content Placeholder 15">
            <a:extLst>
              <a:ext uri="{FF2B5EF4-FFF2-40B4-BE49-F238E27FC236}">
                <a16:creationId xmlns:a16="http://schemas.microsoft.com/office/drawing/2014/main" id="{23037068-79FA-4EF8-A676-746851791B16}"/>
              </a:ext>
            </a:extLst>
          </p:cNvPr>
          <p:cNvSpPr txBox="1">
            <a:spLocks/>
          </p:cNvSpPr>
          <p:nvPr/>
        </p:nvSpPr>
        <p:spPr bwMode="auto">
          <a:xfrm>
            <a:off x="230188" y="5995988"/>
            <a:ext cx="4140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Принципиальная схема уравнительной части крана машиниста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Содержимое 10">
            <a:extLst>
              <a:ext uri="{FF2B5EF4-FFF2-40B4-BE49-F238E27FC236}">
                <a16:creationId xmlns:a16="http://schemas.microsoft.com/office/drawing/2014/main" id="{843C5F78-E141-4CFB-A217-BB4C49CE18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8350" y="1368425"/>
            <a:ext cx="4195763" cy="475773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dirty="0"/>
              <a:t>При понижении давления в камере над уравнительным поршнем, уравнительный поршень перемещается вверх.</a:t>
            </a:r>
          </a:p>
          <a:p>
            <a:pPr>
              <a:buFont typeface="Arial" charset="0"/>
              <a:buNone/>
              <a:defRPr/>
            </a:pPr>
            <a:r>
              <a:rPr lang="ru-RU" dirty="0"/>
              <a:t>В результате:</a:t>
            </a:r>
          </a:p>
          <a:p>
            <a:pPr marL="342900" indent="-342900">
              <a:buFont typeface="Arial" charset="0"/>
              <a:buAutoNum type="arabicParenR"/>
              <a:defRPr/>
            </a:pPr>
            <a:r>
              <a:rPr lang="ru-RU" dirty="0"/>
              <a:t>Подвижная втулка впускным клапаном упирается в седло, перекрывая сообщение камер ГР и ТМ (подпитка ТМ прекращается), а выпускной клапан продолжает подниматься, и соединяет ТМ с АТМ (происходит снижение давления – торможение)</a:t>
            </a:r>
          </a:p>
        </p:txBody>
      </p:sp>
      <p:sp>
        <p:nvSpPr>
          <p:cNvPr id="15362" name="Title 3">
            <a:extLst>
              <a:ext uri="{FF2B5EF4-FFF2-40B4-BE49-F238E27FC236}">
                <a16:creationId xmlns:a16="http://schemas.microsoft.com/office/drawing/2014/main" id="{CF849DE0-6011-4969-96B0-172EFEAAB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Принципиальная схема работы КРМ</a:t>
            </a:r>
            <a:br>
              <a:rPr lang="ru-RU" altLang="ru-RU" dirty="0">
                <a:solidFill>
                  <a:srgbClr val="FF0000"/>
                </a:solidFill>
                <a:ea typeface="ＭＳ Ｐゴシック" panose="020B0600070205080204" pitchFamily="34" charset="-128"/>
              </a:rPr>
            </a:br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при понижении давления в уравнительной части.</a:t>
            </a:r>
            <a:endParaRPr lang="en-US" altLang="ru-RU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15363" name="Content Placeholder 7" descr="2A8O2977.jpg">
            <a:extLst>
              <a:ext uri="{FF2B5EF4-FFF2-40B4-BE49-F238E27FC236}">
                <a16:creationId xmlns:a16="http://schemas.microsoft.com/office/drawing/2014/main" id="{313E7AA1-B1A1-4D7E-851E-C7601FAA2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368425"/>
            <a:ext cx="3452812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Content Placeholder 15">
            <a:extLst>
              <a:ext uri="{FF2B5EF4-FFF2-40B4-BE49-F238E27FC236}">
                <a16:creationId xmlns:a16="http://schemas.microsoft.com/office/drawing/2014/main" id="{6DEC5B36-9E18-48B5-BE55-ACFA33899A90}"/>
              </a:ext>
            </a:extLst>
          </p:cNvPr>
          <p:cNvSpPr txBox="1">
            <a:spLocks/>
          </p:cNvSpPr>
          <p:nvPr/>
        </p:nvSpPr>
        <p:spPr bwMode="auto">
          <a:xfrm>
            <a:off x="230188" y="5995988"/>
            <a:ext cx="41402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Принципиальная схема уравнительной части крана машиниста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Placeholder 3">
            <a:extLst>
              <a:ext uri="{FF2B5EF4-FFF2-40B4-BE49-F238E27FC236}">
                <a16:creationId xmlns:a16="http://schemas.microsoft.com/office/drawing/2014/main" id="{CE3490E8-8BD4-4E19-8E84-89BF9221B5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Режимы работы крана машиниста 394, 395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3">
            <a:extLst>
              <a:ext uri="{FF2B5EF4-FFF2-40B4-BE49-F238E27FC236}">
                <a16:creationId xmlns:a16="http://schemas.microsoft.com/office/drawing/2014/main" id="{BC32399B-2787-41DF-B2B9-5925D9A5C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83" y="2467688"/>
            <a:ext cx="8529889" cy="4394179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ru-RU" dirty="0"/>
              <a:t>Кран машиниста 394 выполняет три основные функции, для их осуществления служат следующие положения ручки крана машиниста: </a:t>
            </a:r>
            <a:r>
              <a:rPr lang="en-US" dirty="0"/>
              <a:t> </a:t>
            </a:r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  <a:p>
            <a:pPr eaLnBrk="1" hangingPunct="1">
              <a:buFont typeface="Arial" charset="0"/>
              <a:buNone/>
              <a:defRPr/>
            </a:pPr>
            <a:r>
              <a:rPr lang="ru-RU" dirty="0">
                <a:solidFill>
                  <a:srgbClr val="0066A1"/>
                </a:solidFill>
              </a:rPr>
              <a:t>а) Зарядка тормозной магистрали «Зарядка-отпуск тормозов» </a:t>
            </a:r>
            <a:endParaRPr lang="en-US" dirty="0">
              <a:solidFill>
                <a:srgbClr val="0066A1"/>
              </a:solidFill>
            </a:endParaRPr>
          </a:p>
          <a:p>
            <a:pPr marL="400050" indent="-400050" eaLnBrk="1" hangingPunct="1">
              <a:buFont typeface="Arial" charset="0"/>
              <a:buAutoNum type="romanUcPeriod"/>
              <a:defRPr/>
            </a:pPr>
            <a:r>
              <a:rPr lang="ru-RU" dirty="0"/>
              <a:t>Зарядка-отпуск тормозов.</a:t>
            </a:r>
          </a:p>
          <a:p>
            <a:pPr marL="400050" indent="-400050" eaLnBrk="1" hangingPunct="1">
              <a:buFont typeface="Arial" charset="0"/>
              <a:buAutoNum type="romanUcPeriod"/>
              <a:defRPr/>
            </a:pPr>
            <a:r>
              <a:rPr lang="ru-RU" dirty="0"/>
              <a:t>Поездное положение РКМ.</a:t>
            </a:r>
            <a:endParaRPr lang="en-US" dirty="0"/>
          </a:p>
          <a:p>
            <a:pPr eaLnBrk="1" hangingPunct="1">
              <a:buFont typeface="Arial" charset="0"/>
              <a:buNone/>
              <a:defRPr/>
            </a:pPr>
            <a:r>
              <a:rPr lang="ru-RU" dirty="0">
                <a:solidFill>
                  <a:srgbClr val="0066A1"/>
                </a:solidFill>
              </a:rPr>
              <a:t>б) Разрядка тормозной магистрали «Торможение»</a:t>
            </a:r>
            <a:endParaRPr lang="en-US" dirty="0">
              <a:solidFill>
                <a:srgbClr val="0066A1"/>
              </a:solidFill>
            </a:endParaRPr>
          </a:p>
          <a:p>
            <a:pPr marL="400050" indent="-400050" eaLnBrk="1" hangingPunct="1">
              <a:buFont typeface="Arial" charset="0"/>
              <a:buAutoNum type="romanUcPeriod" startAt="5"/>
              <a:defRPr/>
            </a:pPr>
            <a:r>
              <a:rPr lang="ru-RU" dirty="0"/>
              <a:t>Служебное торможение.</a:t>
            </a:r>
            <a:endParaRPr lang="en-US" dirty="0"/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V</a:t>
            </a:r>
            <a:r>
              <a:rPr lang="ru-RU" dirty="0"/>
              <a:t>а. Для замедленной разрядки ТМ при вождении </a:t>
            </a:r>
            <a:r>
              <a:rPr lang="ru-RU" dirty="0" err="1"/>
              <a:t>длиносоставных</a:t>
            </a:r>
            <a:r>
              <a:rPr lang="ru-RU" dirty="0"/>
              <a:t> поездов.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VI</a:t>
            </a:r>
            <a:r>
              <a:rPr lang="ru-RU" dirty="0"/>
              <a:t>.  Экстренное торможение.</a:t>
            </a:r>
            <a:endParaRPr lang="en-US" dirty="0"/>
          </a:p>
          <a:p>
            <a:pPr eaLnBrk="1" hangingPunct="1">
              <a:buFont typeface="Arial" charset="0"/>
              <a:buNone/>
              <a:defRPr/>
            </a:pPr>
            <a:endParaRPr lang="ru-RU" dirty="0"/>
          </a:p>
          <a:p>
            <a:pPr eaLnBrk="1" hangingPunct="1">
              <a:buFont typeface="Arial" charset="0"/>
              <a:buNone/>
              <a:defRPr/>
            </a:pPr>
            <a:r>
              <a:rPr lang="ru-RU" dirty="0">
                <a:solidFill>
                  <a:srgbClr val="0066A1"/>
                </a:solidFill>
              </a:rPr>
              <a:t>в) Прекращение зарядки (разрядки) тормозной магистрали «Перекрыша»</a:t>
            </a:r>
            <a:endParaRPr lang="en-US" dirty="0">
              <a:solidFill>
                <a:srgbClr val="0066A1"/>
              </a:solidFill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III. </a:t>
            </a:r>
            <a:r>
              <a:rPr lang="ru-RU" dirty="0"/>
              <a:t>Перекрыша без питания (проверка целостности магистрали)</a:t>
            </a:r>
            <a:endParaRPr lang="en-US" dirty="0"/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IV.</a:t>
            </a:r>
            <a:r>
              <a:rPr lang="ru-RU" dirty="0"/>
              <a:t>  Перекрыша с питанием (поддержание установленного давления в ТМ)</a:t>
            </a:r>
            <a:endParaRPr lang="en-US" dirty="0"/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17411" name="Title 2">
            <a:extLst>
              <a:ext uri="{FF2B5EF4-FFF2-40B4-BE49-F238E27FC236}">
                <a16:creationId xmlns:a16="http://schemas.microsoft.com/office/drawing/2014/main" id="{CF4D62ED-E99B-4886-B96E-DA892860D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54" y="156264"/>
            <a:ext cx="8543382" cy="1023235"/>
          </a:xfrm>
        </p:spPr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Кран машиниста 394 имеет </a:t>
            </a:r>
            <a:r>
              <a:rPr lang="ru-RU" altLang="ru-RU" sz="2400" b="1" dirty="0">
                <a:solidFill>
                  <a:srgbClr val="FF0000"/>
                </a:solidFill>
                <a:ea typeface="ＭＳ Ｐゴシック"/>
              </a:rPr>
              <a:t>семь</a:t>
            </a:r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 положений ручки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Placeholder 3">
            <a:extLst>
              <a:ext uri="{FF2B5EF4-FFF2-40B4-BE49-F238E27FC236}">
                <a16:creationId xmlns:a16="http://schemas.microsoft.com/office/drawing/2014/main" id="{1C30BAAD-3BFE-4E8F-A157-3895FCB3FD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u-RU">
                <a:ea typeface="ＭＳ Ｐゴシック" panose="020B0600070205080204" pitchFamily="34" charset="-128"/>
              </a:rPr>
              <a:t>I-</a:t>
            </a:r>
            <a:r>
              <a:rPr lang="ru-RU" altLang="ru-RU">
                <a:ea typeface="ＭＳ Ｐゴシック" panose="020B0600070205080204" pitchFamily="34" charset="-128"/>
              </a:rPr>
              <a:t>ое положение ручки крана машиниста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(Зарядка-отпуск)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A1CABD3F-15D8-415C-9A98-0FD88B5808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48238" y="1382713"/>
            <a:ext cx="4195762" cy="494506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ru-RU" dirty="0"/>
              <a:t>Зарядка полости над уравнительным поршнем происходит двумя путями:</a:t>
            </a:r>
          </a:p>
          <a:p>
            <a:pPr marL="342900" indent="-342900" eaLnBrk="1" hangingPunct="1">
              <a:buFont typeface="Arial" charset="0"/>
              <a:buAutoNum type="arabicPeriod"/>
              <a:defRPr/>
            </a:pPr>
            <a:r>
              <a:rPr lang="ru-RU" dirty="0"/>
              <a:t>ГР – полость над золотником – канал золотника – зеркало – полость над уравнительным поршнем – калиброванное отверстие </a:t>
            </a:r>
            <a:r>
              <a:rPr lang="en-US" dirty="0"/>
              <a:t>Ø</a:t>
            </a:r>
            <a:r>
              <a:rPr lang="ru-RU" dirty="0"/>
              <a:t> 1,6 мм - УР ;</a:t>
            </a:r>
          </a:p>
          <a:p>
            <a:pPr marL="342900" indent="-342900" eaLnBrk="1" hangingPunct="1">
              <a:buFont typeface="Arial" charset="0"/>
              <a:buAutoNum type="arabicPeriod"/>
              <a:defRPr/>
            </a:pPr>
            <a:r>
              <a:rPr lang="ru-RU" dirty="0"/>
              <a:t>ГР –выемка в зеркале – выемка в золотнике – канал в зеркале – камера над впускным клапаном редуктора (т.к. канал от камеры над мембраной редуктора перекрыт золотником, то усилие пружины преодолеет атмосферное давление и мембрана </a:t>
            </a:r>
            <a:r>
              <a:rPr lang="ru-RU" dirty="0" err="1"/>
              <a:t>приподымит</a:t>
            </a:r>
            <a:r>
              <a:rPr lang="ru-RU" dirty="0"/>
              <a:t> впускной клапан редуктора) – воздух поступает в камеру над уравнительным поршнем – калиброванное отверстие           </a:t>
            </a:r>
            <a:r>
              <a:rPr lang="en-US" dirty="0"/>
              <a:t>Ø</a:t>
            </a:r>
            <a:r>
              <a:rPr lang="ru-RU" dirty="0"/>
              <a:t> 1,6 мм - УР.</a:t>
            </a:r>
            <a:endParaRPr lang="en-US" dirty="0"/>
          </a:p>
        </p:txBody>
      </p:sp>
      <p:sp>
        <p:nvSpPr>
          <p:cNvPr id="19459" name="Title 3">
            <a:extLst>
              <a:ext uri="{FF2B5EF4-FFF2-40B4-BE49-F238E27FC236}">
                <a16:creationId xmlns:a16="http://schemas.microsoft.com/office/drawing/2014/main" id="{6D58E75D-2D3E-4809-8AAB-866F188B8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Золотник соединяет канал на зеркале от ГР с полостью над уравнительным поршнем и тормозной магистралью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19460" name="Content Placeholder 7" descr="2A8O2977.jpg">
            <a:extLst>
              <a:ext uri="{FF2B5EF4-FFF2-40B4-BE49-F238E27FC236}">
                <a16:creationId xmlns:a16="http://schemas.microsoft.com/office/drawing/2014/main" id="{D938EE43-E825-41DE-B569-A3C68E1D1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382713"/>
            <a:ext cx="4225925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Content Placeholder 15">
            <a:extLst>
              <a:ext uri="{FF2B5EF4-FFF2-40B4-BE49-F238E27FC236}">
                <a16:creationId xmlns:a16="http://schemas.microsoft.com/office/drawing/2014/main" id="{FBD13A8C-244C-4B4E-AC79-038BA9B0C2D0}"/>
              </a:ext>
            </a:extLst>
          </p:cNvPr>
          <p:cNvSpPr txBox="1">
            <a:spLocks/>
          </p:cNvSpPr>
          <p:nvPr/>
        </p:nvSpPr>
        <p:spPr bwMode="auto">
          <a:xfrm>
            <a:off x="315913" y="6035675"/>
            <a:ext cx="4140200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при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I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-ом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490D28D3-B1FF-4768-9B6F-F29F3DC301BE}"/>
              </a:ext>
            </a:extLst>
          </p:cNvPr>
          <p:cNvCxnSpPr/>
          <p:nvPr/>
        </p:nvCxnSpPr>
        <p:spPr>
          <a:xfrm flipH="1" flipV="1">
            <a:off x="1092200" y="3630613"/>
            <a:ext cx="12700" cy="1460500"/>
          </a:xfrm>
          <a:prstGeom prst="straightConnector1">
            <a:avLst/>
          </a:prstGeom>
          <a:ln w="28575" cap="rnd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>
            <a:extLst>
              <a:ext uri="{FF2B5EF4-FFF2-40B4-BE49-F238E27FC236}">
                <a16:creationId xmlns:a16="http://schemas.microsoft.com/office/drawing/2014/main" id="{CB7F2224-70A5-4590-BF34-1A592E243D0E}"/>
              </a:ext>
            </a:extLst>
          </p:cNvPr>
          <p:cNvCxnSpPr/>
          <p:nvPr/>
        </p:nvCxnSpPr>
        <p:spPr>
          <a:xfrm flipV="1">
            <a:off x="1104900" y="2933700"/>
            <a:ext cx="273050" cy="696913"/>
          </a:xfrm>
          <a:prstGeom prst="straightConnector1">
            <a:avLst/>
          </a:prstGeom>
          <a:ln w="28575" cap="rnd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5962A9D1-FCC8-4C5D-91DD-2F05D52FB8C7}"/>
              </a:ext>
            </a:extLst>
          </p:cNvPr>
          <p:cNvCxnSpPr/>
          <p:nvPr/>
        </p:nvCxnSpPr>
        <p:spPr>
          <a:xfrm>
            <a:off x="1530350" y="2995613"/>
            <a:ext cx="0" cy="887412"/>
          </a:xfrm>
          <a:prstGeom prst="straightConnector1">
            <a:avLst/>
          </a:prstGeom>
          <a:ln w="28575" cap="rnd"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D404BE0C-9875-4DD3-8131-3B667A384FD5}"/>
              </a:ext>
            </a:extLst>
          </p:cNvPr>
          <p:cNvCxnSpPr/>
          <p:nvPr/>
        </p:nvCxnSpPr>
        <p:spPr>
          <a:xfrm>
            <a:off x="1377950" y="2933700"/>
            <a:ext cx="1706563" cy="0"/>
          </a:xfrm>
          <a:prstGeom prst="straightConnector1">
            <a:avLst/>
          </a:prstGeom>
          <a:ln w="28575" cap="rnd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D47A5903-53A3-4D60-AAEE-DA61CB665654}"/>
              </a:ext>
            </a:extLst>
          </p:cNvPr>
          <p:cNvCxnSpPr/>
          <p:nvPr/>
        </p:nvCxnSpPr>
        <p:spPr>
          <a:xfrm>
            <a:off x="3111500" y="2933700"/>
            <a:ext cx="0" cy="887413"/>
          </a:xfrm>
          <a:prstGeom prst="straightConnector1">
            <a:avLst/>
          </a:prstGeom>
          <a:ln w="28575" cap="rnd"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4E6612A5-A356-4822-8529-C1E8B56F0453}"/>
              </a:ext>
            </a:extLst>
          </p:cNvPr>
          <p:cNvCxnSpPr/>
          <p:nvPr/>
        </p:nvCxnSpPr>
        <p:spPr>
          <a:xfrm>
            <a:off x="3111500" y="3848100"/>
            <a:ext cx="655638" cy="0"/>
          </a:xfrm>
          <a:prstGeom prst="straightConnector1">
            <a:avLst/>
          </a:prstGeom>
          <a:ln w="28575" cap="rnd"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39FAF3AF-68DC-4F12-8635-B30CCB139F75}"/>
              </a:ext>
            </a:extLst>
          </p:cNvPr>
          <p:cNvCxnSpPr/>
          <p:nvPr/>
        </p:nvCxnSpPr>
        <p:spPr>
          <a:xfrm flipH="1">
            <a:off x="2170113" y="3960813"/>
            <a:ext cx="1597025" cy="0"/>
          </a:xfrm>
          <a:prstGeom prst="straightConnector1">
            <a:avLst/>
          </a:prstGeom>
          <a:ln w="28575" cap="rnd">
            <a:solidFill>
              <a:srgbClr val="C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0C9A7EB2-F601-41CA-990C-901D97D67C8D}"/>
              </a:ext>
            </a:extLst>
          </p:cNvPr>
          <p:cNvCxnSpPr/>
          <p:nvPr/>
        </p:nvCxnSpPr>
        <p:spPr>
          <a:xfrm rot="10800000">
            <a:off x="1727200" y="3813175"/>
            <a:ext cx="941388" cy="139700"/>
          </a:xfrm>
          <a:prstGeom prst="bentConnector3">
            <a:avLst>
              <a:gd name="adj1" fmla="val 50000"/>
            </a:avLst>
          </a:prstGeom>
          <a:ln w="28575" cap="rnd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Стрелка вниз 36">
            <a:extLst>
              <a:ext uri="{FF2B5EF4-FFF2-40B4-BE49-F238E27FC236}">
                <a16:creationId xmlns:a16="http://schemas.microsoft.com/office/drawing/2014/main" id="{021E3DCD-A0BB-4841-A6AC-FFF4BD78E6B1}"/>
              </a:ext>
            </a:extLst>
          </p:cNvPr>
          <p:cNvSpPr/>
          <p:nvPr/>
        </p:nvSpPr>
        <p:spPr>
          <a:xfrm>
            <a:off x="2825750" y="2722563"/>
            <a:ext cx="190500" cy="546100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8" name="Стрелка вниз 37">
            <a:extLst>
              <a:ext uri="{FF2B5EF4-FFF2-40B4-BE49-F238E27FC236}">
                <a16:creationId xmlns:a16="http://schemas.microsoft.com/office/drawing/2014/main" id="{D548F702-4126-4957-8553-F7A8F41B0317}"/>
              </a:ext>
            </a:extLst>
          </p:cNvPr>
          <p:cNvSpPr/>
          <p:nvPr/>
        </p:nvSpPr>
        <p:spPr>
          <a:xfrm rot="10800000">
            <a:off x="3636963" y="4367213"/>
            <a:ext cx="471487" cy="723900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Стрелка вниз 38">
            <a:extLst>
              <a:ext uri="{FF2B5EF4-FFF2-40B4-BE49-F238E27FC236}">
                <a16:creationId xmlns:a16="http://schemas.microsoft.com/office/drawing/2014/main" id="{9CB5AD0A-301F-4765-8072-8BB34ECDB5F3}"/>
              </a:ext>
            </a:extLst>
          </p:cNvPr>
          <p:cNvSpPr/>
          <p:nvPr/>
        </p:nvSpPr>
        <p:spPr>
          <a:xfrm>
            <a:off x="1530350" y="2705100"/>
            <a:ext cx="377825" cy="1108075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0" name="Content Placeholder 7" descr="2A8O2977.jpg">
            <a:extLst>
              <a:ext uri="{FF2B5EF4-FFF2-40B4-BE49-F238E27FC236}">
                <a16:creationId xmlns:a16="http://schemas.microsoft.com/office/drawing/2014/main" id="{8ADA00C9-8394-42F5-BE98-02E483A72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395413"/>
            <a:ext cx="4225925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7FA2F0CC-2D85-4605-AD49-3960BE6D9DE6}"/>
              </a:ext>
            </a:extLst>
          </p:cNvPr>
          <p:cNvSpPr/>
          <p:nvPr/>
        </p:nvSpPr>
        <p:spPr>
          <a:xfrm>
            <a:off x="4578350" y="1368425"/>
            <a:ext cx="4565650" cy="4932363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ru-RU" sz="1600" dirty="0">
                <a:solidFill>
                  <a:schemeClr val="tx1"/>
                </a:solidFill>
              </a:rPr>
              <a:t>Зарядка тормозной магистрали происходит тоже двумя путями: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1600" dirty="0">
                <a:solidFill>
                  <a:schemeClr val="tx1"/>
                </a:solidFill>
              </a:rPr>
              <a:t>ГР – выемка в зеркале – широкий канал </a:t>
            </a:r>
            <a:r>
              <a:rPr lang="en-US" sz="1600" dirty="0">
                <a:solidFill>
                  <a:schemeClr val="tx1"/>
                </a:solidFill>
              </a:rPr>
              <a:t>Ø</a:t>
            </a:r>
            <a:r>
              <a:rPr lang="ru-RU" sz="1600" dirty="0">
                <a:solidFill>
                  <a:schemeClr val="tx1"/>
                </a:solidFill>
              </a:rPr>
              <a:t> 16 мм в золотнике – тормозная магистраль;</a:t>
            </a:r>
          </a:p>
          <a:p>
            <a:pPr marL="342900" indent="-342900">
              <a:buFontTx/>
              <a:buAutoNum type="arabicPeriod"/>
              <a:defRPr/>
            </a:pPr>
            <a:r>
              <a:rPr lang="ru-RU" sz="1600" dirty="0">
                <a:solidFill>
                  <a:schemeClr val="tx1"/>
                </a:solidFill>
              </a:rPr>
              <a:t>После перемещения уравнительного поршня вниз открывается впускной клапан уравнительной части КРМ. Воздух из ГР через открытый впускной клапан поступает в тормозную магистраль.</a:t>
            </a:r>
          </a:p>
        </p:txBody>
      </p:sp>
      <p:cxnSp>
        <p:nvCxnSpPr>
          <p:cNvPr id="45" name="Соединительная линия уступом 44">
            <a:extLst>
              <a:ext uri="{FF2B5EF4-FFF2-40B4-BE49-F238E27FC236}">
                <a16:creationId xmlns:a16="http://schemas.microsoft.com/office/drawing/2014/main" id="{94B83D30-A31B-48D2-9AFF-534A7AA72815}"/>
              </a:ext>
            </a:extLst>
          </p:cNvPr>
          <p:cNvCxnSpPr/>
          <p:nvPr/>
        </p:nvCxnSpPr>
        <p:spPr>
          <a:xfrm rot="5400000" flipH="1" flipV="1">
            <a:off x="546100" y="3814763"/>
            <a:ext cx="1822450" cy="730250"/>
          </a:xfrm>
          <a:prstGeom prst="bentConnector3">
            <a:avLst>
              <a:gd name="adj1" fmla="val 88202"/>
            </a:avLst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7F3B07B4-9AC0-455A-A9CE-50C53D7AA919}"/>
              </a:ext>
            </a:extLst>
          </p:cNvPr>
          <p:cNvCxnSpPr/>
          <p:nvPr/>
        </p:nvCxnSpPr>
        <p:spPr>
          <a:xfrm>
            <a:off x="1822450" y="3268663"/>
            <a:ext cx="593725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>
            <a:extLst>
              <a:ext uri="{FF2B5EF4-FFF2-40B4-BE49-F238E27FC236}">
                <a16:creationId xmlns:a16="http://schemas.microsoft.com/office/drawing/2014/main" id="{888943D9-5B3B-4A5B-9DDA-6CB5D949E3B4}"/>
              </a:ext>
            </a:extLst>
          </p:cNvPr>
          <p:cNvCxnSpPr/>
          <p:nvPr/>
        </p:nvCxnSpPr>
        <p:spPr>
          <a:xfrm>
            <a:off x="1092200" y="4489450"/>
            <a:ext cx="438150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>
            <a:extLst>
              <a:ext uri="{FF2B5EF4-FFF2-40B4-BE49-F238E27FC236}">
                <a16:creationId xmlns:a16="http://schemas.microsoft.com/office/drawing/2014/main" id="{F70200B1-A32C-4194-B9E0-448E4AEF57D6}"/>
              </a:ext>
            </a:extLst>
          </p:cNvPr>
          <p:cNvCxnSpPr/>
          <p:nvPr/>
        </p:nvCxnSpPr>
        <p:spPr>
          <a:xfrm flipV="1">
            <a:off x="1598613" y="4148138"/>
            <a:ext cx="0" cy="34131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>
            <a:extLst>
              <a:ext uri="{FF2B5EF4-FFF2-40B4-BE49-F238E27FC236}">
                <a16:creationId xmlns:a16="http://schemas.microsoft.com/office/drawing/2014/main" id="{DD416043-B5CE-452A-A615-0C830A3EA93F}"/>
              </a:ext>
            </a:extLst>
          </p:cNvPr>
          <p:cNvCxnSpPr/>
          <p:nvPr/>
        </p:nvCxnSpPr>
        <p:spPr>
          <a:xfrm flipV="1">
            <a:off x="1860550" y="4151313"/>
            <a:ext cx="0" cy="34131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>
            <a:extLst>
              <a:ext uri="{FF2B5EF4-FFF2-40B4-BE49-F238E27FC236}">
                <a16:creationId xmlns:a16="http://schemas.microsoft.com/office/drawing/2014/main" id="{DEA2B9BA-E28C-407C-9249-094B3481CBA0}"/>
              </a:ext>
            </a:extLst>
          </p:cNvPr>
          <p:cNvCxnSpPr/>
          <p:nvPr/>
        </p:nvCxnSpPr>
        <p:spPr>
          <a:xfrm>
            <a:off x="2374900" y="3268663"/>
            <a:ext cx="0" cy="1439862"/>
          </a:xfrm>
          <a:prstGeom prst="straightConnector1">
            <a:avLst/>
          </a:prstGeom>
          <a:ln w="31750">
            <a:solidFill>
              <a:srgbClr val="00B0F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>
            <a:extLst>
              <a:ext uri="{FF2B5EF4-FFF2-40B4-BE49-F238E27FC236}">
                <a16:creationId xmlns:a16="http://schemas.microsoft.com/office/drawing/2014/main" id="{6B961381-39A7-4D9A-90A1-F191C90E0412}"/>
              </a:ext>
            </a:extLst>
          </p:cNvPr>
          <p:cNvCxnSpPr/>
          <p:nvPr/>
        </p:nvCxnSpPr>
        <p:spPr>
          <a:xfrm>
            <a:off x="1908175" y="4151313"/>
            <a:ext cx="508000" cy="0"/>
          </a:xfrm>
          <a:prstGeom prst="straightConnector1">
            <a:avLst/>
          </a:prstGeom>
          <a:ln w="31750">
            <a:solidFill>
              <a:srgbClr val="00B0F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Соединительная линия уступом 74">
            <a:extLst>
              <a:ext uri="{FF2B5EF4-FFF2-40B4-BE49-F238E27FC236}">
                <a16:creationId xmlns:a16="http://schemas.microsoft.com/office/drawing/2014/main" id="{8C5BE8FD-3E5A-4BC6-9CD8-597D809EE05B}"/>
              </a:ext>
            </a:extLst>
          </p:cNvPr>
          <p:cNvCxnSpPr>
            <a:stCxn id="39" idx="1"/>
          </p:cNvCxnSpPr>
          <p:nvPr/>
        </p:nvCxnSpPr>
        <p:spPr>
          <a:xfrm rot="10800000" flipV="1">
            <a:off x="484188" y="3624263"/>
            <a:ext cx="1046162" cy="196850"/>
          </a:xfrm>
          <a:prstGeom prst="bentConnector3">
            <a:avLst>
              <a:gd name="adj1" fmla="val 27829"/>
            </a:avLst>
          </a:prstGeom>
          <a:ln w="31750"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>
            <a:extLst>
              <a:ext uri="{FF2B5EF4-FFF2-40B4-BE49-F238E27FC236}">
                <a16:creationId xmlns:a16="http://schemas.microsoft.com/office/drawing/2014/main" id="{1B47EDAB-3308-4C3E-8BD2-5EB576ACDB27}"/>
              </a:ext>
            </a:extLst>
          </p:cNvPr>
          <p:cNvCxnSpPr/>
          <p:nvPr/>
        </p:nvCxnSpPr>
        <p:spPr>
          <a:xfrm>
            <a:off x="484188" y="3813175"/>
            <a:ext cx="0" cy="895350"/>
          </a:xfrm>
          <a:prstGeom prst="straightConnector1">
            <a:avLst/>
          </a:prstGeom>
          <a:ln w="31750"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1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1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1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1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6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 nodeType="clickPar">
                      <p:stCondLst>
                        <p:cond delay="indefinite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0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nimBg="1"/>
      <p:bldP spid="37" grpId="0" animBg="1"/>
      <p:bldP spid="37" grpId="1" animBg="1"/>
      <p:bldP spid="37" grpId="2" animBg="1"/>
      <p:bldP spid="38" grpId="0" animBg="1"/>
      <p:bldP spid="38" grpId="1" animBg="1"/>
      <p:bldP spid="39" grpId="0" animBg="1"/>
      <p:bldP spid="39" grpId="1" animBg="1"/>
      <p:bldP spid="41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Placeholder 3">
            <a:extLst>
              <a:ext uri="{FF2B5EF4-FFF2-40B4-BE49-F238E27FC236}">
                <a16:creationId xmlns:a16="http://schemas.microsoft.com/office/drawing/2014/main" id="{33D8E249-7425-4851-938A-8CA1D0E580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u-RU">
                <a:ea typeface="ＭＳ Ｐゴシック" panose="020B0600070205080204" pitchFamily="34" charset="-128"/>
              </a:rPr>
              <a:t>II-</a:t>
            </a:r>
            <a:r>
              <a:rPr lang="ru-RU" altLang="ru-RU">
                <a:ea typeface="ＭＳ Ｐゴシック" panose="020B0600070205080204" pitchFamily="34" charset="-128"/>
              </a:rPr>
              <a:t>е положение ручки крана машиниста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(Поездное положение)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BE32B893-8C92-4C55-A89F-87054EA662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8350" y="1368425"/>
            <a:ext cx="4195763" cy="16748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Рассмотрим пути прохождения воздуха при поддержании зарядного давления в тормозной магистрали.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Сначала рассмотрим процессы по поддержанию заданного давления над уравнительным поршнем.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0F53156-C65C-435B-B07F-FA14232069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8350" y="1368425"/>
            <a:ext cx="4195763" cy="4806950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 камере над уравнительным поршнем поддерживается заданное давление за счет регулировочной пружины редуктора.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При понижении давления через отверстие </a:t>
            </a:r>
            <a:r>
              <a:rPr lang="en-US" altLang="ru-RU">
                <a:ea typeface="ＭＳ Ｐゴシック" panose="020B0600070205080204" pitchFamily="34" charset="-128"/>
              </a:rPr>
              <a:t>Ø</a:t>
            </a:r>
            <a:r>
              <a:rPr lang="ru-RU" altLang="ru-RU">
                <a:ea typeface="ＭＳ Ｐゴシック" panose="020B0600070205080204" pitchFamily="34" charset="-128"/>
              </a:rPr>
              <a:t> 0,45 мм стабилизатора, давление снизится и над мембраной редуктора, усилие регулировочной пружины откроет впускной клапан редуктора и воздух из ГР поступит в УР и повысит давление в камере над мембраной редуктора. Усилия регулировочной пружины  уже недостаточно и впускной клапан перекрывает поступление воздуха. Данный процесс постоянно повторяется, так как воздух постоянно выпускается из отверстия стабилизатора.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2531" name="Title 3">
            <a:extLst>
              <a:ext uri="{FF2B5EF4-FFF2-40B4-BE49-F238E27FC236}">
                <a16:creationId xmlns:a16="http://schemas.microsoft.com/office/drawing/2014/main" id="{796278E3-9982-41CF-8D11-680498E38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731" y="345190"/>
            <a:ext cx="8477259" cy="9854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>
                <a:solidFill>
                  <a:srgbClr val="FF0000"/>
                </a:solidFill>
              </a:rPr>
              <a:t>Канал от ГР соединяется с полостью над впускным клапаном редуктора, а полость над уравнительным поршнем с полостями над мембраной редуктора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2C38AC4-8625-44A4-B198-7AC29F5D8818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948238" y="2205038"/>
            <a:ext cx="4195762" cy="1676400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Теперь разберем процессы по поддержанию зарядного давления в тормозной магистрали.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85C9B3B-EAD2-4092-8F94-49C909375FD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78350" y="1368425"/>
            <a:ext cx="4565650" cy="4806950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 камере над уравнительным поршнем поддерживается постоянное  заданное давление, а в тормозной магистрали будут происходить утечки воздуха, следовательно давление под уравнительным поршнем будет меньше и поршень будет перемещаться вниз, открывая впускной клапан уравнительной части КРМ. Воздух из ГР поступает в ТМ и под уравнительный поршень поднимая его вверх и впускной клапан притрет к седлу прекращая поступление воздуха до следующего снижения давления в ТМ.</a:t>
            </a:r>
          </a:p>
        </p:txBody>
      </p:sp>
      <p:sp>
        <p:nvSpPr>
          <p:cNvPr id="21508" name="Content Placeholder 15">
            <a:extLst>
              <a:ext uri="{FF2B5EF4-FFF2-40B4-BE49-F238E27FC236}">
                <a16:creationId xmlns:a16="http://schemas.microsoft.com/office/drawing/2014/main" id="{C52F83E4-369F-4CF9-83FD-A1C0A805A801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во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II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-ом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  <p:pic>
        <p:nvPicPr>
          <p:cNvPr id="38914" name="Picture 2">
            <a:extLst>
              <a:ext uri="{FF2B5EF4-FFF2-40B4-BE49-F238E27FC236}">
                <a16:creationId xmlns:a16="http://schemas.microsoft.com/office/drawing/2014/main" id="{FD818696-6E63-43D8-96A5-B70551EE2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511675" cy="412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Content Placeholder 7" descr="2A8O2977.jpg">
            <a:extLst>
              <a:ext uri="{FF2B5EF4-FFF2-40B4-BE49-F238E27FC236}">
                <a16:creationId xmlns:a16="http://schemas.microsoft.com/office/drawing/2014/main" id="{AA524038-96BD-41C5-A857-78DED16399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8425"/>
            <a:ext cx="4370388" cy="412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03DE6A65-0CD7-4130-8D79-B173E6081CE8}"/>
              </a:ext>
            </a:extLst>
          </p:cNvPr>
          <p:cNvCxnSpPr/>
          <p:nvPr/>
        </p:nvCxnSpPr>
        <p:spPr>
          <a:xfrm flipV="1">
            <a:off x="876300" y="2933700"/>
            <a:ext cx="325438" cy="712788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B04E1DC1-4717-4D8C-96ED-26AB1481A27B}"/>
              </a:ext>
            </a:extLst>
          </p:cNvPr>
          <p:cNvCxnSpPr/>
          <p:nvPr/>
        </p:nvCxnSpPr>
        <p:spPr>
          <a:xfrm flipH="1" flipV="1">
            <a:off x="876300" y="3646488"/>
            <a:ext cx="12700" cy="1541462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9AF6041D-4C72-4854-8EF1-7D54993CF564}"/>
              </a:ext>
            </a:extLst>
          </p:cNvPr>
          <p:cNvCxnSpPr/>
          <p:nvPr/>
        </p:nvCxnSpPr>
        <p:spPr>
          <a:xfrm>
            <a:off x="1201738" y="2933700"/>
            <a:ext cx="1677987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Соединительная линия уступом 22">
            <a:extLst>
              <a:ext uri="{FF2B5EF4-FFF2-40B4-BE49-F238E27FC236}">
                <a16:creationId xmlns:a16="http://schemas.microsoft.com/office/drawing/2014/main" id="{8A506FFC-42EA-4CD0-BFA1-B219E4426DE0}"/>
              </a:ext>
            </a:extLst>
          </p:cNvPr>
          <p:cNvCxnSpPr/>
          <p:nvPr/>
        </p:nvCxnSpPr>
        <p:spPr>
          <a:xfrm>
            <a:off x="2279650" y="2933700"/>
            <a:ext cx="1404938" cy="944563"/>
          </a:xfrm>
          <a:prstGeom prst="bentConnector3">
            <a:avLst>
              <a:gd name="adj1" fmla="val 46117"/>
            </a:avLst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id="{A5132ABD-E29D-4B85-9F62-B1DF91EF447F}"/>
              </a:ext>
            </a:extLst>
          </p:cNvPr>
          <p:cNvCxnSpPr/>
          <p:nvPr/>
        </p:nvCxnSpPr>
        <p:spPr>
          <a:xfrm flipV="1">
            <a:off x="1433513" y="3295650"/>
            <a:ext cx="0" cy="582613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8F7C924E-54E9-493D-A6C7-144AC55AA494}"/>
              </a:ext>
            </a:extLst>
          </p:cNvPr>
          <p:cNvCxnSpPr/>
          <p:nvPr/>
        </p:nvCxnSpPr>
        <p:spPr>
          <a:xfrm>
            <a:off x="1433513" y="3295650"/>
            <a:ext cx="1146175" cy="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>
            <a:extLst>
              <a:ext uri="{FF2B5EF4-FFF2-40B4-BE49-F238E27FC236}">
                <a16:creationId xmlns:a16="http://schemas.microsoft.com/office/drawing/2014/main" id="{701DA474-6DD0-4CB2-BBB5-1B29DCD47BB0}"/>
              </a:ext>
            </a:extLst>
          </p:cNvPr>
          <p:cNvCxnSpPr/>
          <p:nvPr/>
        </p:nvCxnSpPr>
        <p:spPr>
          <a:xfrm>
            <a:off x="2579688" y="3295650"/>
            <a:ext cx="0" cy="92075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>
            <a:extLst>
              <a:ext uri="{FF2B5EF4-FFF2-40B4-BE49-F238E27FC236}">
                <a16:creationId xmlns:a16="http://schemas.microsoft.com/office/drawing/2014/main" id="{1D6F89F0-2C19-4EE8-A8E7-B11AF4BBA952}"/>
              </a:ext>
            </a:extLst>
          </p:cNvPr>
          <p:cNvCxnSpPr/>
          <p:nvPr/>
        </p:nvCxnSpPr>
        <p:spPr>
          <a:xfrm flipV="1">
            <a:off x="1160463" y="3227388"/>
            <a:ext cx="0" cy="41910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>
            <a:extLst>
              <a:ext uri="{FF2B5EF4-FFF2-40B4-BE49-F238E27FC236}">
                <a16:creationId xmlns:a16="http://schemas.microsoft.com/office/drawing/2014/main" id="{D7A4D5E1-E242-4286-B6FD-A0602EA42FC1}"/>
              </a:ext>
            </a:extLst>
          </p:cNvPr>
          <p:cNvCxnSpPr/>
          <p:nvPr/>
        </p:nvCxnSpPr>
        <p:spPr>
          <a:xfrm>
            <a:off x="1160463" y="3227388"/>
            <a:ext cx="2322512" cy="844550"/>
          </a:xfrm>
          <a:prstGeom prst="bentConnector3">
            <a:avLst>
              <a:gd name="adj1" fmla="val 67630"/>
            </a:avLst>
          </a:prstGeom>
          <a:ln w="31750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  <p:bldP spid="7" grpId="0" build="p" animBg="1"/>
      <p:bldP spid="7" grpId="1" build="p" animBg="1"/>
      <p:bldP spid="8" grpId="0" build="p" animBg="1"/>
      <p:bldP spid="9" grpId="0" build="p" animBg="1"/>
      <p:bldP spid="9" grpI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3">
            <a:extLst>
              <a:ext uri="{FF2B5EF4-FFF2-40B4-BE49-F238E27FC236}">
                <a16:creationId xmlns:a16="http://schemas.microsoft.com/office/drawing/2014/main" id="{B2A86151-5CAD-46D5-8F63-03E1F250E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475" y="1806575"/>
            <a:ext cx="8709025" cy="4394200"/>
          </a:xfrm>
        </p:spPr>
        <p:txBody>
          <a:bodyPr/>
          <a:lstStyle/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Во </a:t>
            </a:r>
            <a:r>
              <a:rPr lang="en-US" altLang="ru-RU">
                <a:ea typeface="ＭＳ Ｐゴシック" panose="020B0600070205080204" pitchFamily="34" charset="-128"/>
              </a:rPr>
              <a:t>II-</a:t>
            </a:r>
            <a:r>
              <a:rPr lang="ru-RU" altLang="ru-RU">
                <a:ea typeface="ＭＳ Ｐゴシック" panose="020B0600070205080204" pitchFamily="34" charset="-128"/>
              </a:rPr>
              <a:t>ом положении кран машиниста имеет три под режима работы: </a:t>
            </a:r>
            <a:r>
              <a:rPr lang="en-US" altLang="ru-RU">
                <a:ea typeface="ＭＳ Ｐゴシック" panose="020B0600070205080204" pitchFamily="34" charset="-128"/>
              </a:rPr>
              <a:t> </a:t>
            </a: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 </a:t>
            </a:r>
            <a:r>
              <a:rPr lang="en-US" altLang="ru-RU">
                <a:ea typeface="ＭＳ Ｐゴシック" panose="020B0600070205080204" pitchFamily="34" charset="-128"/>
              </a:rPr>
              <a:t>II</a:t>
            </a:r>
            <a:r>
              <a:rPr lang="ru-RU" altLang="ru-RU">
                <a:solidFill>
                  <a:srgbClr val="0066A1"/>
                </a:solidFill>
                <a:ea typeface="ＭＳ Ｐゴシック" panose="020B0600070205080204" pitchFamily="34" charset="-128"/>
              </a:rPr>
              <a:t>а) Автоматическая ликвидация сверхзарядного давления. </a:t>
            </a:r>
            <a:endParaRPr lang="en-US" altLang="ru-RU">
              <a:solidFill>
                <a:srgbClr val="0066A1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Переход со сверхзарядного давления на зарядное, темпом не вызывающим срабатывания тормозов. 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 </a:t>
            </a:r>
            <a:r>
              <a:rPr lang="en-US" altLang="ru-RU">
                <a:ea typeface="ＭＳ Ｐゴシック" panose="020B0600070205080204" pitchFamily="34" charset="-128"/>
              </a:rPr>
              <a:t>II</a:t>
            </a:r>
            <a:r>
              <a:rPr lang="ru-RU" altLang="ru-RU">
                <a:solidFill>
                  <a:srgbClr val="0066A1"/>
                </a:solidFill>
                <a:ea typeface="ＭＳ Ｐゴシック" panose="020B0600070205080204" pitchFamily="34" charset="-128"/>
              </a:rPr>
              <a:t>б) Автоматическое поддержание зарядного давления в тормозной магистрали. </a:t>
            </a:r>
            <a:endParaRPr lang="en-US" altLang="ru-RU">
              <a:solidFill>
                <a:srgbClr val="0066A1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Процесс рассмотрен выше.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 </a:t>
            </a:r>
            <a:r>
              <a:rPr lang="en-US" altLang="ru-RU">
                <a:ea typeface="ＭＳ Ｐゴシック" panose="020B0600070205080204" pitchFamily="34" charset="-128"/>
              </a:rPr>
              <a:t>II</a:t>
            </a:r>
            <a:r>
              <a:rPr lang="ru-RU" altLang="ru-RU">
                <a:solidFill>
                  <a:srgbClr val="0066A1"/>
                </a:solidFill>
                <a:ea typeface="ＭＳ Ｐゴシック" panose="020B0600070205080204" pitchFamily="34" charset="-128"/>
              </a:rPr>
              <a:t>в) Отпуск тормозов вторым положением.</a:t>
            </a:r>
            <a:endParaRPr lang="en-US" altLang="ru-RU">
              <a:solidFill>
                <a:srgbClr val="0066A1"/>
              </a:solidFill>
              <a:ea typeface="ＭＳ Ｐゴシック" panose="020B0600070205080204" pitchFamily="34" charset="-128"/>
            </a:endParaRP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Переход с пониженного давления до зарядного медленным темпом.</a:t>
            </a:r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  <a:p>
            <a:pPr eaLnBrk="1" hangingPunct="1"/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2531" name="Title 2">
            <a:extLst>
              <a:ext uri="{FF2B5EF4-FFF2-40B4-BE49-F238E27FC236}">
                <a16:creationId xmlns:a16="http://schemas.microsoft.com/office/drawing/2014/main" id="{51B4069C-1ABA-474F-86EB-66D576CFF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55" y="373529"/>
            <a:ext cx="8543382" cy="1023235"/>
          </a:xfrm>
        </p:spPr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Под режимы работы в поездном положении ручки крана машиниста:</a:t>
            </a:r>
            <a:endParaRPr lang="en-US" altLang="ru-RU">
              <a:solidFill>
                <a:srgbClr val="FF0000"/>
              </a:solidFill>
              <a:ea typeface="ＭＳ Ｐゴシック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Placeholder 3">
            <a:extLst>
              <a:ext uri="{FF2B5EF4-FFF2-40B4-BE49-F238E27FC236}">
                <a16:creationId xmlns:a16="http://schemas.microsoft.com/office/drawing/2014/main" id="{45D49F8E-3EB4-4978-85AB-4B7A2BA96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u-RU">
                <a:ea typeface="ＭＳ Ｐゴシック" panose="020B0600070205080204" pitchFamily="34" charset="-128"/>
              </a:rPr>
              <a:t>III-</a:t>
            </a:r>
            <a:r>
              <a:rPr lang="ru-RU" altLang="ru-RU">
                <a:ea typeface="ＭＳ Ｐゴシック" panose="020B0600070205080204" pitchFamily="34" charset="-128"/>
              </a:rPr>
              <a:t>е положение ручки крана машиниста 394, 395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(перекрыша без питания)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>
            <a:extLst>
              <a:ext uri="{FF2B5EF4-FFF2-40B4-BE49-F238E27FC236}">
                <a16:creationId xmlns:a16="http://schemas.microsoft.com/office/drawing/2014/main" id="{DF0A5684-976F-4CA3-A89D-F090038BE28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Давление над и под уравнительным поршнем выравнивается, оба клапана и впускной и выпускной остаются закрыты.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Данное положение ручки крана машиниста применяется для проверки целостности состава во время движения после самопроизвольного срабатывания тормозов.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4579" name="Title 3">
            <a:extLst>
              <a:ext uri="{FF2B5EF4-FFF2-40B4-BE49-F238E27FC236}">
                <a16:creationId xmlns:a16="http://schemas.microsoft.com/office/drawing/2014/main" id="{F970B08A-F050-4472-A68A-2B2287D53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Полости над и под уравнительным поршнем соединены через обратный клапан.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24580" name="Content Placeholder 7" descr="2A8O2977.jpg">
            <a:extLst>
              <a:ext uri="{FF2B5EF4-FFF2-40B4-BE49-F238E27FC236}">
                <a16:creationId xmlns:a16="http://schemas.microsoft.com/office/drawing/2014/main" id="{1E7D761F-17F7-4FE9-9274-62C2A0990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91" y="1368425"/>
            <a:ext cx="4495800" cy="432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Content Placeholder 15">
            <a:extLst>
              <a:ext uri="{FF2B5EF4-FFF2-40B4-BE49-F238E27FC236}">
                <a16:creationId xmlns:a16="http://schemas.microsoft.com/office/drawing/2014/main" id="{D992EEE5-2744-4749-974A-02ADE67FA331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III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-ем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Placeholder 3">
            <a:extLst>
              <a:ext uri="{FF2B5EF4-FFF2-40B4-BE49-F238E27FC236}">
                <a16:creationId xmlns:a16="http://schemas.microsoft.com/office/drawing/2014/main" id="{66813371-DE99-4A0F-88A5-20C5D6D28C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u-RU">
                <a:ea typeface="ＭＳ Ｐゴシック" panose="020B0600070205080204" pitchFamily="34" charset="-128"/>
              </a:rPr>
              <a:t>IV</a:t>
            </a:r>
            <a:r>
              <a:rPr lang="ru-RU" altLang="ru-RU">
                <a:ea typeface="ＭＳ Ｐゴシック" panose="020B0600070205080204" pitchFamily="34" charset="-128"/>
              </a:rPr>
              <a:t>-е положение ручки крана машиниста 394, 395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(перекрыша с питанием)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>
            <a:extLst>
              <a:ext uri="{FF2B5EF4-FFF2-40B4-BE49-F238E27FC236}">
                <a16:creationId xmlns:a16="http://schemas.microsoft.com/office/drawing/2014/main" id="{DF290409-809A-4732-AE0E-F5EC85164C7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 уравнительном резервуаре большая плотность (0,1 кгс/см</a:t>
            </a:r>
            <a:r>
              <a:rPr lang="ru-RU" altLang="ru-RU" baseline="30000">
                <a:ea typeface="ＭＳ Ｐゴシック" panose="020B0600070205080204" pitchFamily="34" charset="-128"/>
              </a:rPr>
              <a:t>3</a:t>
            </a:r>
            <a:r>
              <a:rPr lang="ru-RU" altLang="ru-RU">
                <a:ea typeface="ＭＳ Ｐゴシック" panose="020B0600070205080204" pitchFamily="34" charset="-128"/>
              </a:rPr>
              <a:t> за 3 минуты), а в тормозной магистрали происходят утечки, следовательно давление над уравнительным поршнем будет больше и поршень перемещается вниз, открывая впускной клапан уравнительной части соединяет ГР с ТМ, до выравнивания давлений над и под уравнительным поршнем.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6627" name="Title 3">
            <a:extLst>
              <a:ext uri="{FF2B5EF4-FFF2-40B4-BE49-F238E27FC236}">
                <a16:creationId xmlns:a16="http://schemas.microsoft.com/office/drawing/2014/main" id="{F605EF23-9667-472C-B010-C01AE6B05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Все каналы на зеркале перекрыты золотником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26628" name="Content Placeholder 7" descr="2A8O2977.jpg">
            <a:extLst>
              <a:ext uri="{FF2B5EF4-FFF2-40B4-BE49-F238E27FC236}">
                <a16:creationId xmlns:a16="http://schemas.microsoft.com/office/drawing/2014/main" id="{9CBC7B4B-D9F7-4B51-AD2B-2E1148BFD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752" y="1236177"/>
            <a:ext cx="4370388" cy="417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Content Placeholder 15">
            <a:extLst>
              <a:ext uri="{FF2B5EF4-FFF2-40B4-BE49-F238E27FC236}">
                <a16:creationId xmlns:a16="http://schemas.microsoft.com/office/drawing/2014/main" id="{0CBA7EF4-AF88-45E6-B2CF-819007352F80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IV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-ом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Placeholder 3">
            <a:extLst>
              <a:ext uri="{FF2B5EF4-FFF2-40B4-BE49-F238E27FC236}">
                <a16:creationId xmlns:a16="http://schemas.microsoft.com/office/drawing/2014/main" id="{AF84E69E-6471-4F9E-B1F5-41F00F46BF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9075" y="2413000"/>
            <a:ext cx="7772400" cy="1831975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en-US" dirty="0"/>
              <a:t>V</a:t>
            </a:r>
            <a:r>
              <a:rPr lang="ru-RU" dirty="0"/>
              <a:t>-е положение ручки крана машиниста 394, 395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dirty="0"/>
              <a:t>(служебное торможение)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V</a:t>
            </a:r>
            <a:r>
              <a:rPr lang="ru-RU" dirty="0"/>
              <a:t>а положение ручки крана машиниста 394, 395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ru-RU" dirty="0"/>
              <a:t>(для замедленной разрядки ТМ при вождении </a:t>
            </a:r>
            <a:r>
              <a:rPr lang="ru-RU" dirty="0" err="1"/>
              <a:t>длинносостаных</a:t>
            </a:r>
            <a:endParaRPr lang="ru-RU" dirty="0"/>
          </a:p>
          <a:p>
            <a:pPr eaLnBrk="1" hangingPunct="1">
              <a:buFont typeface="Arial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4BCFE2F6-31C5-410A-8034-4F59CD9E55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Воздух из уравнительного резервуара и камеры над уравнительным поршнем через отверстие </a:t>
            </a:r>
            <a:r>
              <a:rPr lang="en-US" altLang="ru-RU">
                <a:ea typeface="ＭＳ Ｐゴシック" panose="020B0600070205080204" pitchFamily="34" charset="-128"/>
              </a:rPr>
              <a:t>Ø</a:t>
            </a:r>
            <a:r>
              <a:rPr lang="ru-RU" altLang="ru-RU">
                <a:ea typeface="ＭＳ Ｐゴシック" panose="020B0600070205080204" pitchFamily="34" charset="-128"/>
              </a:rPr>
              <a:t>2,3мм выходит в атмосферу.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Темп снижения давления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0,2–0,25 кгс/см</a:t>
            </a:r>
            <a:r>
              <a:rPr lang="ru-RU" altLang="ru-RU" baseline="30000">
                <a:ea typeface="ＭＳ Ｐゴシック" panose="020B0600070205080204" pitchFamily="34" charset="-128"/>
              </a:rPr>
              <a:t>3 </a:t>
            </a:r>
            <a:r>
              <a:rPr lang="ru-RU" altLang="ru-RU">
                <a:ea typeface="ＭＳ Ｐゴシック" panose="020B0600070205080204" pitchFamily="34" charset="-128"/>
              </a:rPr>
              <a:t>в секунду.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При снижении давления над уравнительным поршнем, уравнительный поршень поднимается и своим хвостовиком открывает выпускной клапан соединяющий ТМ с АТМ.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8675" name="Title 3">
            <a:extLst>
              <a:ext uri="{FF2B5EF4-FFF2-40B4-BE49-F238E27FC236}">
                <a16:creationId xmlns:a16="http://schemas.microsoft.com/office/drawing/2014/main" id="{27A6F248-39E7-4AED-A529-798C82AFC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Полость над уравнительным поршнем соединяется с атмосферой через ниппель </a:t>
            </a:r>
            <a:r>
              <a:rPr lang="en-US" altLang="ru-RU" dirty="0">
                <a:solidFill>
                  <a:srgbClr val="FF0000"/>
                </a:solidFill>
                <a:ea typeface="ＭＳ Ｐゴシック"/>
              </a:rPr>
              <a:t>Ø</a:t>
            </a:r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2,3 мм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28676" name="Content Placeholder 7" descr="2A8O2977.jpg">
            <a:extLst>
              <a:ext uri="{FF2B5EF4-FFF2-40B4-BE49-F238E27FC236}">
                <a16:creationId xmlns:a16="http://schemas.microsoft.com/office/drawing/2014/main" id="{56B42DBA-1AE7-45D9-B781-54B94CF0E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752" y="1340086"/>
            <a:ext cx="4313238" cy="417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Content Placeholder 15">
            <a:extLst>
              <a:ext uri="{FF2B5EF4-FFF2-40B4-BE49-F238E27FC236}">
                <a16:creationId xmlns:a16="http://schemas.microsoft.com/office/drawing/2014/main" id="{82224425-BFD8-4D61-8629-63B5D50F1FB9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V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-ом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378DC9BE-EE27-4D7D-B5CB-BF08F74CAD9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Воздух из уравнительного резервуара  и камеры над уравнительным поршнем через отверстие </a:t>
            </a:r>
            <a:r>
              <a:rPr lang="en-US" altLang="ru-RU">
                <a:ea typeface="ＭＳ Ｐゴシック" panose="020B0600070205080204" pitchFamily="34" charset="-128"/>
              </a:rPr>
              <a:t>Ø</a:t>
            </a:r>
            <a:r>
              <a:rPr lang="ru-RU" altLang="ru-RU">
                <a:ea typeface="ＭＳ Ｐゴシック" panose="020B0600070205080204" pitchFamily="34" charset="-128"/>
              </a:rPr>
              <a:t>0,75мм выходит в атмосферу.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Темп снижения давления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0,5 кгс/см</a:t>
            </a:r>
            <a:r>
              <a:rPr lang="ru-RU" altLang="ru-RU" baseline="30000">
                <a:ea typeface="ＭＳ Ｐゴシック" panose="020B0600070205080204" pitchFamily="34" charset="-128"/>
              </a:rPr>
              <a:t>3 </a:t>
            </a:r>
            <a:r>
              <a:rPr lang="ru-RU" altLang="ru-RU">
                <a:ea typeface="ＭＳ Ｐゴシック" panose="020B0600070205080204" pitchFamily="34" charset="-128"/>
              </a:rPr>
              <a:t>за 15-20 секунд.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При снижении давления над уравнительным поршнем, уравнительный поршень поднимается и своим хвостовиком открывает выпускной клапан соединяющий ТМ с АТМ.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29699" name="Title 3">
            <a:extLst>
              <a:ext uri="{FF2B5EF4-FFF2-40B4-BE49-F238E27FC236}">
                <a16:creationId xmlns:a16="http://schemas.microsoft.com/office/drawing/2014/main" id="{3767776B-DECF-4E45-B3EB-63B6DEF30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Полость над уравнительным поршнем соединяется с атмосферой через ниппель </a:t>
            </a:r>
            <a:r>
              <a:rPr lang="en-US" altLang="ru-RU" dirty="0">
                <a:solidFill>
                  <a:srgbClr val="FF0000"/>
                </a:solidFill>
                <a:ea typeface="ＭＳ Ｐゴシック"/>
              </a:rPr>
              <a:t>Ø</a:t>
            </a:r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0,75 мм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29700" name="Content Placeholder 7" descr="2A8O2977.jpg">
            <a:extLst>
              <a:ext uri="{FF2B5EF4-FFF2-40B4-BE49-F238E27FC236}">
                <a16:creationId xmlns:a16="http://schemas.microsoft.com/office/drawing/2014/main" id="{1BC6136E-1D29-4B14-AE15-488612D81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570" y="1500673"/>
            <a:ext cx="4335462" cy="417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Content Placeholder 15">
            <a:extLst>
              <a:ext uri="{FF2B5EF4-FFF2-40B4-BE49-F238E27FC236}">
                <a16:creationId xmlns:a16="http://schemas.microsoft.com/office/drawing/2014/main" id="{08EB96EE-86CD-4AF8-BE08-10FCCDB626B1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V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а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Placeholder 3">
            <a:extLst>
              <a:ext uri="{FF2B5EF4-FFF2-40B4-BE49-F238E27FC236}">
                <a16:creationId xmlns:a16="http://schemas.microsoft.com/office/drawing/2014/main" id="{87B7EDAC-C5B0-446D-BE0F-DF9D34BACA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u-RU">
                <a:ea typeface="ＭＳ Ｐゴシック" panose="020B0600070205080204" pitchFamily="34" charset="-128"/>
              </a:rPr>
              <a:t>VI</a:t>
            </a:r>
            <a:r>
              <a:rPr lang="ru-RU" altLang="ru-RU">
                <a:ea typeface="ＭＳ Ｐゴシック" panose="020B0600070205080204" pitchFamily="34" charset="-128"/>
              </a:rPr>
              <a:t>-е положение ручки крана машиниста 394, 395</a:t>
            </a:r>
          </a:p>
          <a:p>
            <a:pPr eaLnBrk="1" hangingPunct="1"/>
            <a:r>
              <a:rPr lang="ru-RU" altLang="ru-RU">
                <a:ea typeface="ＭＳ Ｐゴシック" panose="020B0600070205080204" pitchFamily="34" charset="-128"/>
              </a:rPr>
              <a:t>(экстренное торможение)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69A45A35-E54F-4533-8441-0B955E97B69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Широкой выемкой золотника УР, ТМ и полость над уравнительным поршнем соединяются с атмосферой.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Так как объём камеры над уравнительным поршнем много меньше объёма тормозной магистрали, то полость над уравнительным поршнем разряжается быстрее и уравнительный поршень поднимается вверх, соединяя вторым путем ТМ и АТМ через выпускной клапан уравнительной части крана машиниста.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Темп разрядки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ru-RU" altLang="ru-RU">
                <a:ea typeface="ＭＳ Ｐゴシック" panose="020B0600070205080204" pitchFamily="34" charset="-128"/>
              </a:rPr>
              <a:t>с 5 до 4 кгс/см</a:t>
            </a:r>
            <a:r>
              <a:rPr lang="ru-RU" altLang="ru-RU" baseline="30000">
                <a:ea typeface="ＭＳ Ｐゴシック" panose="020B0600070205080204" pitchFamily="34" charset="-128"/>
              </a:rPr>
              <a:t>3</a:t>
            </a:r>
            <a:r>
              <a:rPr lang="ru-RU" altLang="ru-RU">
                <a:ea typeface="ＭＳ Ｐゴシック" panose="020B0600070205080204" pitchFamily="34" charset="-128"/>
              </a:rPr>
              <a:t> за 1,2 сек.</a:t>
            </a:r>
            <a:endParaRPr lang="en-US" altLang="ru-RU">
              <a:ea typeface="ＭＳ Ｐゴシック" panose="020B0600070205080204" pitchFamily="34" charset="-128"/>
            </a:endParaRPr>
          </a:p>
        </p:txBody>
      </p:sp>
      <p:sp>
        <p:nvSpPr>
          <p:cNvPr id="31747" name="Title 3">
            <a:extLst>
              <a:ext uri="{FF2B5EF4-FFF2-40B4-BE49-F238E27FC236}">
                <a16:creationId xmlns:a16="http://schemas.microsoft.com/office/drawing/2014/main" id="{734CDFCF-2206-48DA-A75D-05BBE5BCE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dirty="0">
                <a:solidFill>
                  <a:srgbClr val="FF0000"/>
                </a:solidFill>
                <a:ea typeface="ＭＳ Ｐゴシック"/>
              </a:rPr>
              <a:t>Золотником соединяются с атмосферой УР, ТМ и камера над уравнительным поршнем.</a:t>
            </a:r>
            <a:endParaRPr lang="en-US" altLang="ru-RU" dirty="0">
              <a:solidFill>
                <a:srgbClr val="FF0000"/>
              </a:solidFill>
              <a:ea typeface="ＭＳ Ｐゴシック"/>
            </a:endParaRPr>
          </a:p>
        </p:txBody>
      </p:sp>
      <p:pic>
        <p:nvPicPr>
          <p:cNvPr id="31748" name="Content Placeholder 7" descr="2A8O2977.jpg">
            <a:extLst>
              <a:ext uri="{FF2B5EF4-FFF2-40B4-BE49-F238E27FC236}">
                <a16:creationId xmlns:a16="http://schemas.microsoft.com/office/drawing/2014/main" id="{A2920489-D303-4F40-A5A9-4396CBA22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812" y="1302301"/>
            <a:ext cx="4252912" cy="417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Content Placeholder 15">
            <a:extLst>
              <a:ext uri="{FF2B5EF4-FFF2-40B4-BE49-F238E27FC236}">
                <a16:creationId xmlns:a16="http://schemas.microsoft.com/office/drawing/2014/main" id="{4DF4A715-8CF0-4217-93CD-813BEC9C9066}"/>
              </a:ext>
            </a:extLst>
          </p:cNvPr>
          <p:cNvSpPr txBox="1">
            <a:spLocks/>
          </p:cNvSpPr>
          <p:nvPr/>
        </p:nvSpPr>
        <p:spPr bwMode="auto">
          <a:xfrm>
            <a:off x="230188" y="5691188"/>
            <a:ext cx="4140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Схема работы крана машиниста 394 в </a:t>
            </a:r>
            <a:r>
              <a:rPr lang="en-US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VI</a:t>
            </a:r>
            <a:r>
              <a:rPr lang="ru-RU" altLang="ru-RU" sz="1000">
                <a:solidFill>
                  <a:srgbClr val="0066A1"/>
                </a:solidFill>
                <a:latin typeface="Verdana" panose="020B0604030504040204" pitchFamily="34" charset="0"/>
              </a:rPr>
              <a:t>-ом положении РКМ</a:t>
            </a:r>
            <a:endParaRPr lang="en-US" altLang="ru-RU" sz="1000">
              <a:solidFill>
                <a:srgbClr val="0066A1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</Template>
  <TotalTime>1646</TotalTime>
  <Words>1967</Words>
  <Application>Microsoft Office PowerPoint</Application>
  <PresentationFormat>Экран (4:3)</PresentationFormat>
  <Paragraphs>197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Frame</vt:lpstr>
      <vt:lpstr>«Устройство и принцип работы крана машиниста усл.№394»</vt:lpstr>
      <vt:lpstr>Содержание презентации</vt:lpstr>
      <vt:lpstr>Презентация PowerPoint</vt:lpstr>
      <vt:lpstr>Сведения о кране машиниста 394, 395</vt:lpstr>
      <vt:lpstr>Назначение крана машиниста 394, 395</vt:lpstr>
      <vt:lpstr>Презентация PowerPoint</vt:lpstr>
      <vt:lpstr>Функции выполняемые краном машиниста 394</vt:lpstr>
      <vt:lpstr>Презентация PowerPoint</vt:lpstr>
      <vt:lpstr>Кран машиниста состоит из пяти основных частей</vt:lpstr>
      <vt:lpstr>Презентация PowerPoint</vt:lpstr>
      <vt:lpstr>Принципиальная схема работы уравнительной части пневматического оборудования.</vt:lpstr>
      <vt:lpstr>Принципиальная схема работы КРМ при повышении давления в уравнительной части.</vt:lpstr>
      <vt:lpstr>Принципиальная схема работы КРМ при понижении давления в уравнительной части.</vt:lpstr>
      <vt:lpstr>Презентация PowerPoint</vt:lpstr>
      <vt:lpstr>Кран машиниста 394 имеет семь положений ручки </vt:lpstr>
      <vt:lpstr>Презентация PowerPoint</vt:lpstr>
      <vt:lpstr>Золотник соединяет канал на зеркале от ГР с полостью над уравнительным поршнем и тормозной магистралью</vt:lpstr>
      <vt:lpstr>Презентация PowerPoint</vt:lpstr>
      <vt:lpstr>Канал от ГР соединяется с полостью над впускным клапаном редуктора, а полость над уравнительным поршнем с полостями над мембраной редуктора </vt:lpstr>
      <vt:lpstr>Под режимы работы в поездном положении ручки крана машиниста:</vt:lpstr>
      <vt:lpstr>Презентация PowerPoint</vt:lpstr>
      <vt:lpstr>Полости над и под уравнительным поршнем соединены через обратный клапан.</vt:lpstr>
      <vt:lpstr>Презентация PowerPoint</vt:lpstr>
      <vt:lpstr>Все каналы на зеркале перекрыты золотником</vt:lpstr>
      <vt:lpstr>Презентация PowerPoint</vt:lpstr>
      <vt:lpstr>Полость над уравнительным поршнем соединяется с атмосферой через ниппель Ø2,3 мм</vt:lpstr>
      <vt:lpstr>Полость над уравнительным поршнем соединяется с атмосферой через ниппель Ø0,75 мм</vt:lpstr>
      <vt:lpstr>Презентация PowerPoint</vt:lpstr>
      <vt:lpstr>Золотником соединяются с атмосферой УР, ТМ и камера над уравнительным поршнем.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Представляем Вам  новый шаблон презентации РЖД</dc:title>
  <dc:creator>1</dc:creator>
  <cp:lastModifiedBy>Simple User</cp:lastModifiedBy>
  <cp:revision>223</cp:revision>
  <dcterms:created xsi:type="dcterms:W3CDTF">2011-03-11T08:51:56Z</dcterms:created>
  <dcterms:modified xsi:type="dcterms:W3CDTF">2020-02-28T19:53:39Z</dcterms:modified>
</cp:coreProperties>
</file>