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  <p:sldMasterId id="2147483658" r:id="rId2"/>
  </p:sldMasterIdLst>
  <p:notesMasterIdLst>
    <p:notesMasterId r:id="rId21"/>
  </p:notesMasterIdLst>
  <p:sldIdLst>
    <p:sldId id="256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9" r:id="rId16"/>
    <p:sldId id="301" r:id="rId17"/>
    <p:sldId id="298" r:id="rId18"/>
    <p:sldId id="270" r:id="rId19"/>
    <p:sldId id="260" r:id="rId20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Candara" panose="020E0502030303020204" pitchFamily="34" charset="0"/>
      <p:regular r:id="rId26"/>
      <p:bold r:id="rId27"/>
      <p:italic r:id="rId28"/>
      <p:boldItalic r:id="rId29"/>
    </p:embeddedFont>
    <p:embeddedFont>
      <p:font typeface="Georgia" panose="02040502050405020303" pitchFamily="18" charset="0"/>
      <p:regular r:id="rId30"/>
      <p:bold r:id="rId31"/>
      <p:italic r:id="rId32"/>
      <p:boldItalic r:id="rId33"/>
    </p:embeddedFont>
    <p:embeddedFont>
      <p:font typeface="Merriweather Sans" pitchFamily="2" charset="0"/>
      <p:regular r:id="rId34"/>
      <p:bold r:id="rId35"/>
      <p:italic r:id="rId36"/>
      <p:boldItalic r:id="rId37"/>
    </p:embeddedFont>
    <p:embeddedFont>
      <p:font typeface="Merriweather Sans Light" pitchFamily="2" charset="0"/>
      <p:regular r:id="rId38"/>
      <p:bold r:id="rId39"/>
      <p:italic r:id="rId40"/>
      <p:boldItalic r:id="rId4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font" Target="fonts/font5.fntdata"/><Relationship Id="rId39" Type="http://schemas.openxmlformats.org/officeDocument/2006/relationships/font" Target="fonts/font18.fntdata"/><Relationship Id="rId21" Type="http://schemas.openxmlformats.org/officeDocument/2006/relationships/notesMaster" Target="notesMasters/notesMaster1.xml"/><Relationship Id="rId34" Type="http://schemas.openxmlformats.org/officeDocument/2006/relationships/font" Target="fonts/font13.fntdata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3.fntdata"/><Relationship Id="rId32" Type="http://schemas.openxmlformats.org/officeDocument/2006/relationships/font" Target="fonts/font11.fntdata"/><Relationship Id="rId37" Type="http://schemas.openxmlformats.org/officeDocument/2006/relationships/font" Target="fonts/font16.fntdata"/><Relationship Id="rId40" Type="http://schemas.openxmlformats.org/officeDocument/2006/relationships/font" Target="fonts/font19.fntdata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36" Type="http://schemas.openxmlformats.org/officeDocument/2006/relationships/font" Target="fonts/font15.fntdata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font" Target="fonts/font10.fntdata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font" Target="fonts/font9.fntdata"/><Relationship Id="rId35" Type="http://schemas.openxmlformats.org/officeDocument/2006/relationships/font" Target="fonts/font14.fntdata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font" Target="fonts/font4.fntdata"/><Relationship Id="rId33" Type="http://schemas.openxmlformats.org/officeDocument/2006/relationships/font" Target="fonts/font12.fntdata"/><Relationship Id="rId38" Type="http://schemas.openxmlformats.org/officeDocument/2006/relationships/font" Target="fonts/font17.fntdata"/><Relationship Id="rId20" Type="http://schemas.openxmlformats.org/officeDocument/2006/relationships/slide" Target="slides/slide18.xml"/><Relationship Id="rId41" Type="http://schemas.openxmlformats.org/officeDocument/2006/relationships/font" Target="fonts/font2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107efdf3012_0_5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2" name="Google Shape;62;g107efdf3012_0_5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07efdf3012_0_6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g107efdf3012_0_6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6242602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107efdf3012_0_5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g107efdf3012_0_5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6520589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107efdf3012_0_7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g107efdf3012_0_7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52652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07efdf3012_0_6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g107efdf3012_0_6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01072495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107efdf3012_0_8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g107efdf3012_0_8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019036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g107efdf3012_0_8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g107efdf3012_0_8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36814990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g107efdf3012_0_6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3" name="Google Shape;133;g107efdf3012_0_6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044708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107efdf3012_0_5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70" name="Google Shape;70;g107efdf3012_0_5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9362138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107efdf3012_0_68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1" name="Google Shape;191;g107efdf3012_0_68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733008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107efdf3012_0_6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g107efdf3012_0_6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73527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107efdf3012_0_6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g107efdf3012_0_6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9881039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107efdf3012_0_59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g107efdf3012_0_59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99648157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07efdf3012_0_7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107efdf3012_0_7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5652663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g107efdf3012_0_78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8" name="Google Shape;298;g107efdf3012_0_78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85649015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107efdf3012_0_7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g107efdf3012_0_7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028913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07efdf3012_0_60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g107efdf3012_0_60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651886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>
            <a:spLocks noGrp="1"/>
          </p:cNvSpPr>
          <p:nvPr>
            <p:ph type="pic" idx="2"/>
          </p:nvPr>
        </p:nvSpPr>
        <p:spPr>
          <a:xfrm>
            <a:off x="5070650" y="0"/>
            <a:ext cx="37782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68775" y="1916400"/>
            <a:ext cx="3660600" cy="1310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000"/>
              <a:buNone/>
              <a:defRPr sz="4000" b="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8848908" y="0"/>
            <a:ext cx="2952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" name="Google Shape;13;p2"/>
          <p:cNvCxnSpPr/>
          <p:nvPr/>
        </p:nvCxnSpPr>
        <p:spPr>
          <a:xfrm rot="-5400000">
            <a:off x="6232458" y="2547927"/>
            <a:ext cx="5232900" cy="0"/>
          </a:xfrm>
          <a:prstGeom prst="straightConnector1">
            <a:avLst/>
          </a:prstGeom>
          <a:noFill/>
          <a:ln w="95250" cap="flat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74334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855275" y="1353950"/>
            <a:ext cx="34731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4815597" y="1353950"/>
            <a:ext cx="34731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_AND_TWO_COLUMNS_1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514350" y="1054775"/>
            <a:ext cx="74334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514350" y="2399025"/>
            <a:ext cx="2346600" cy="237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3383375" y="2398850"/>
            <a:ext cx="2315700" cy="237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283100" y="2398850"/>
            <a:ext cx="2346600" cy="237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2" name="Google Shape;42;p7"/>
          <p:cNvSpPr/>
          <p:nvPr/>
        </p:nvSpPr>
        <p:spPr>
          <a:xfrm>
            <a:off x="0" y="4896113"/>
            <a:ext cx="9144000" cy="247500"/>
          </a:xfrm>
          <a:prstGeom prst="rect">
            <a:avLst/>
          </a:prstGeom>
          <a:solidFill>
            <a:srgbClr val="FFD2C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3" name="Google Shape;43;p7"/>
          <p:cNvCxnSpPr/>
          <p:nvPr/>
        </p:nvCxnSpPr>
        <p:spPr>
          <a:xfrm>
            <a:off x="3398720" y="2212297"/>
            <a:ext cx="2346525" cy="0"/>
          </a:xfrm>
          <a:prstGeom prst="straightConnector1">
            <a:avLst/>
          </a:prstGeom>
          <a:noFill/>
          <a:ln w="38100" cap="rnd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4" name="Google Shape;44;p7"/>
          <p:cNvCxnSpPr/>
          <p:nvPr/>
        </p:nvCxnSpPr>
        <p:spPr>
          <a:xfrm>
            <a:off x="6283091" y="2212297"/>
            <a:ext cx="2346525" cy="0"/>
          </a:xfrm>
          <a:prstGeom prst="straightConnector1">
            <a:avLst/>
          </a:prstGeom>
          <a:noFill/>
          <a:ln w="38100" cap="rnd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5" name="Google Shape;45;p7"/>
          <p:cNvCxnSpPr/>
          <p:nvPr/>
        </p:nvCxnSpPr>
        <p:spPr>
          <a:xfrm>
            <a:off x="514350" y="2212297"/>
            <a:ext cx="2346525" cy="0"/>
          </a:xfrm>
          <a:prstGeom prst="straightConnector1">
            <a:avLst/>
          </a:prstGeom>
          <a:noFill/>
          <a:ln w="38100" cap="rnd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bg>
      <p:bgPr>
        <a:solidFill>
          <a:schemeClr val="accen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>
            <a:spLocks noGrp="1"/>
          </p:cNvSpPr>
          <p:nvPr>
            <p:ph type="pic" idx="2"/>
          </p:nvPr>
        </p:nvSpPr>
        <p:spPr>
          <a:xfrm>
            <a:off x="5070650" y="0"/>
            <a:ext cx="3778200" cy="5143500"/>
          </a:xfrm>
          <a:prstGeom prst="rect">
            <a:avLst/>
          </a:prstGeom>
          <a:noFill/>
          <a:ln>
            <a:noFill/>
          </a:ln>
        </p:spPr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568775" y="1916400"/>
            <a:ext cx="3660600" cy="13107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000"/>
              <a:buNone/>
              <a:defRPr sz="4000" b="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2" name="Google Shape;12;p2"/>
          <p:cNvSpPr/>
          <p:nvPr/>
        </p:nvSpPr>
        <p:spPr>
          <a:xfrm>
            <a:off x="8848908" y="0"/>
            <a:ext cx="2952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3" name="Google Shape;13;p2"/>
          <p:cNvCxnSpPr/>
          <p:nvPr/>
        </p:nvCxnSpPr>
        <p:spPr>
          <a:xfrm rot="-5400000">
            <a:off x="6232458" y="2547927"/>
            <a:ext cx="5232900" cy="0"/>
          </a:xfrm>
          <a:prstGeom prst="straightConnector1">
            <a:avLst/>
          </a:prstGeom>
          <a:noFill/>
          <a:ln w="95250" cap="flat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8192486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bg>
      <p:bgPr>
        <a:solidFill>
          <a:schemeClr val="accent1"/>
        </a:solid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oogle Shape;15;p3"/>
          <p:cNvSpPr>
            <a:spLocks noGrp="1"/>
          </p:cNvSpPr>
          <p:nvPr>
            <p:ph type="pic" idx="2"/>
          </p:nvPr>
        </p:nvSpPr>
        <p:spPr>
          <a:xfrm>
            <a:off x="514350" y="514350"/>
            <a:ext cx="3222000" cy="3834000"/>
          </a:xfrm>
          <a:prstGeom prst="rect">
            <a:avLst/>
          </a:prstGeom>
          <a:noFill/>
          <a:ln>
            <a:noFill/>
          </a:ln>
        </p:spPr>
      </p:sp>
      <p:sp>
        <p:nvSpPr>
          <p:cNvPr id="16" name="Google Shape;16;p3"/>
          <p:cNvSpPr/>
          <p:nvPr/>
        </p:nvSpPr>
        <p:spPr>
          <a:xfrm>
            <a:off x="0" y="4892259"/>
            <a:ext cx="9144000" cy="25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7" name="Google Shape;17;p3"/>
          <p:cNvCxnSpPr/>
          <p:nvPr/>
        </p:nvCxnSpPr>
        <p:spPr>
          <a:xfrm>
            <a:off x="0" y="4844634"/>
            <a:ext cx="9144000" cy="0"/>
          </a:xfrm>
          <a:prstGeom prst="straightConnector1">
            <a:avLst/>
          </a:prstGeom>
          <a:noFill/>
          <a:ln w="95250" cap="flat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8" name="Google Shape;18;p3"/>
          <p:cNvSpPr txBox="1">
            <a:spLocks noGrp="1"/>
          </p:cNvSpPr>
          <p:nvPr>
            <p:ph type="ctrTitle"/>
          </p:nvPr>
        </p:nvSpPr>
        <p:spPr>
          <a:xfrm>
            <a:off x="4535550" y="1730913"/>
            <a:ext cx="4017900" cy="10971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5"/>
              </a:buClr>
              <a:buSzPts val="4000"/>
              <a:buNone/>
              <a:defRPr sz="4000" b="0">
                <a:solidFill>
                  <a:schemeClr val="accent5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subTitle" idx="1"/>
          </p:nvPr>
        </p:nvSpPr>
        <p:spPr>
          <a:xfrm>
            <a:off x="4535550" y="3129088"/>
            <a:ext cx="3660600" cy="28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700"/>
              <a:buNone/>
              <a:defRPr>
                <a:solidFill>
                  <a:schemeClr val="lt1"/>
                </a:solidFill>
              </a:defRPr>
            </a:lvl1pPr>
            <a:lvl2pPr lvl="1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2pPr>
            <a:lvl3pPr lvl="2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3pPr>
            <a:lvl4pPr lvl="3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4pPr>
            <a:lvl5pPr lvl="4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5pPr>
            <a:lvl6pPr lvl="5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6pPr>
            <a:lvl7pPr lvl="6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7pPr>
            <a:lvl8pPr lvl="7" rtl="0"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8pPr>
            <a:lvl9pPr lvl="8" rtl="0">
              <a:spcBef>
                <a:spcPts val="800"/>
              </a:spcBef>
              <a:spcAft>
                <a:spcPts val="800"/>
              </a:spcAft>
              <a:buClr>
                <a:schemeClr val="dk2"/>
              </a:buClr>
              <a:buSzPts val="3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7270420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bg>
      <p:bgPr>
        <a:solidFill>
          <a:schemeClr val="accent5"/>
        </a:solidFill>
        <a:effectLst/>
      </p:bgPr>
    </p:bg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1160550" y="2963925"/>
            <a:ext cx="4403100" cy="193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22" name="Google Shape;22;p4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23" name="Google Shape;23;p4"/>
          <p:cNvCxnSpPr/>
          <p:nvPr/>
        </p:nvCxnSpPr>
        <p:spPr>
          <a:xfrm rot="-5400000">
            <a:off x="-2094956" y="2564596"/>
            <a:ext cx="5232900" cy="0"/>
          </a:xfrm>
          <a:prstGeom prst="straightConnector1">
            <a:avLst/>
          </a:prstGeom>
          <a:noFill/>
          <a:ln w="285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4" name="Google Shape;24;p4"/>
          <p:cNvSpPr txBox="1">
            <a:spLocks noGrp="1"/>
          </p:cNvSpPr>
          <p:nvPr>
            <p:ph type="ctrTitle"/>
          </p:nvPr>
        </p:nvSpPr>
        <p:spPr>
          <a:xfrm>
            <a:off x="1160550" y="2070900"/>
            <a:ext cx="4301100" cy="7716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0874210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>
            <a:spLocks noGrp="1"/>
          </p:cNvSpPr>
          <p:nvPr>
            <p:ph type="pic" idx="2"/>
          </p:nvPr>
        </p:nvSpPr>
        <p:spPr>
          <a:xfrm>
            <a:off x="5268025" y="0"/>
            <a:ext cx="3876000" cy="4896000"/>
          </a:xfrm>
          <a:prstGeom prst="rect">
            <a:avLst/>
          </a:prstGeom>
          <a:noFill/>
          <a:ln>
            <a:noFill/>
          </a:ln>
        </p:spPr>
      </p:sp>
      <p:sp>
        <p:nvSpPr>
          <p:cNvPr id="27" name="Google Shape;27;p5"/>
          <p:cNvSpPr txBox="1">
            <a:spLocks noGrp="1"/>
          </p:cNvSpPr>
          <p:nvPr>
            <p:ph type="title"/>
          </p:nvPr>
        </p:nvSpPr>
        <p:spPr>
          <a:xfrm>
            <a:off x="607375" y="836000"/>
            <a:ext cx="40593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5"/>
          <p:cNvSpPr txBox="1">
            <a:spLocks noGrp="1"/>
          </p:cNvSpPr>
          <p:nvPr>
            <p:ph type="body" idx="1"/>
          </p:nvPr>
        </p:nvSpPr>
        <p:spPr>
          <a:xfrm>
            <a:off x="607375" y="1723437"/>
            <a:ext cx="7433400" cy="2664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23850" rtl="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 rtl="0">
              <a:spcBef>
                <a:spcPts val="8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 rtl="0">
              <a:spcBef>
                <a:spcPts val="8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 rtl="0">
              <a:spcBef>
                <a:spcPts val="8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 rtl="0">
              <a:spcBef>
                <a:spcPts val="800"/>
              </a:spcBef>
              <a:spcAft>
                <a:spcPts val="8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30" name="Google Shape;30;p5"/>
          <p:cNvSpPr/>
          <p:nvPr/>
        </p:nvSpPr>
        <p:spPr>
          <a:xfrm>
            <a:off x="0" y="4896113"/>
            <a:ext cx="9144000" cy="247500"/>
          </a:xfrm>
          <a:prstGeom prst="rect">
            <a:avLst/>
          </a:prstGeom>
          <a:solidFill>
            <a:srgbClr val="FFD2C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28965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74334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2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6"/>
          <p:cNvSpPr txBox="1">
            <a:spLocks noGrp="1"/>
          </p:cNvSpPr>
          <p:nvPr>
            <p:ph type="body" idx="1"/>
          </p:nvPr>
        </p:nvSpPr>
        <p:spPr>
          <a:xfrm>
            <a:off x="855275" y="1353950"/>
            <a:ext cx="34731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4" name="Google Shape;34;p6"/>
          <p:cNvSpPr txBox="1">
            <a:spLocks noGrp="1"/>
          </p:cNvSpPr>
          <p:nvPr>
            <p:ph type="body" idx="2"/>
          </p:nvPr>
        </p:nvSpPr>
        <p:spPr>
          <a:xfrm>
            <a:off x="4815597" y="1353950"/>
            <a:ext cx="3473100" cy="34182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55600" rtl="0">
              <a:spcBef>
                <a:spcPts val="0"/>
              </a:spcBef>
              <a:spcAft>
                <a:spcPts val="0"/>
              </a:spcAft>
              <a:buSzPts val="2000"/>
              <a:buChar char="●"/>
              <a:defRPr sz="2000"/>
            </a:lvl1pPr>
            <a:lvl2pPr marL="914400" lvl="1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2pPr>
            <a:lvl3pPr marL="1371600" lvl="2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3pPr>
            <a:lvl4pPr marL="1828800" lvl="3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4pPr>
            <a:lvl5pPr marL="2286000" lvl="4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5pPr>
            <a:lvl6pPr marL="2743200" lvl="5" indent="-355600" rtl="0">
              <a:spcBef>
                <a:spcPts val="800"/>
              </a:spcBef>
              <a:spcAft>
                <a:spcPts val="0"/>
              </a:spcAft>
              <a:buSzPts val="2000"/>
              <a:buChar char="■"/>
              <a:defRPr sz="2000"/>
            </a:lvl6pPr>
            <a:lvl7pPr marL="3200400" lvl="6" indent="-355600" rtl="0">
              <a:spcBef>
                <a:spcPts val="800"/>
              </a:spcBef>
              <a:spcAft>
                <a:spcPts val="0"/>
              </a:spcAft>
              <a:buSzPts val="2000"/>
              <a:buChar char="●"/>
              <a:defRPr sz="2000"/>
            </a:lvl7pPr>
            <a:lvl8pPr marL="3657600" lvl="7" indent="-355600" rtl="0">
              <a:spcBef>
                <a:spcPts val="800"/>
              </a:spcBef>
              <a:spcAft>
                <a:spcPts val="0"/>
              </a:spcAft>
              <a:buSzPts val="2000"/>
              <a:buChar char="○"/>
              <a:defRPr sz="2000"/>
            </a:lvl8pPr>
            <a:lvl9pPr marL="4114800" lvl="8" indent="-355600" rtl="0">
              <a:spcBef>
                <a:spcPts val="800"/>
              </a:spcBef>
              <a:spcAft>
                <a:spcPts val="800"/>
              </a:spcAft>
              <a:buSzPts val="2000"/>
              <a:buChar char="■"/>
              <a:defRPr sz="2000"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1875972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title"/>
          </p:nvPr>
        </p:nvSpPr>
        <p:spPr>
          <a:xfrm>
            <a:off x="514350" y="1054775"/>
            <a:ext cx="7433400" cy="3963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7"/>
          <p:cNvSpPr txBox="1">
            <a:spLocks noGrp="1"/>
          </p:cNvSpPr>
          <p:nvPr>
            <p:ph type="body" idx="1"/>
          </p:nvPr>
        </p:nvSpPr>
        <p:spPr>
          <a:xfrm>
            <a:off x="514350" y="2399025"/>
            <a:ext cx="2346600" cy="237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39" name="Google Shape;39;p7"/>
          <p:cNvSpPr txBox="1">
            <a:spLocks noGrp="1"/>
          </p:cNvSpPr>
          <p:nvPr>
            <p:ph type="body" idx="2"/>
          </p:nvPr>
        </p:nvSpPr>
        <p:spPr>
          <a:xfrm>
            <a:off x="3383375" y="2398850"/>
            <a:ext cx="2315700" cy="237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3"/>
          </p:nvPr>
        </p:nvSpPr>
        <p:spPr>
          <a:xfrm>
            <a:off x="6283100" y="2398850"/>
            <a:ext cx="2346600" cy="23733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98450" rtl="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 rtl="0">
              <a:spcBef>
                <a:spcPts val="80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 rtl="0">
              <a:spcBef>
                <a:spcPts val="80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rtl="0">
              <a:spcBef>
                <a:spcPts val="80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 rtl="0">
              <a:spcBef>
                <a:spcPts val="800"/>
              </a:spcBef>
              <a:spcAft>
                <a:spcPts val="80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  <p:sp>
        <p:nvSpPr>
          <p:cNvPr id="41" name="Google Shape;41;p7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42" name="Google Shape;42;p7"/>
          <p:cNvSpPr/>
          <p:nvPr/>
        </p:nvSpPr>
        <p:spPr>
          <a:xfrm>
            <a:off x="0" y="4896113"/>
            <a:ext cx="9144000" cy="247500"/>
          </a:xfrm>
          <a:prstGeom prst="rect">
            <a:avLst/>
          </a:prstGeom>
          <a:solidFill>
            <a:srgbClr val="FFD2CC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43" name="Google Shape;43;p7"/>
          <p:cNvCxnSpPr/>
          <p:nvPr/>
        </p:nvCxnSpPr>
        <p:spPr>
          <a:xfrm>
            <a:off x="3398720" y="2212297"/>
            <a:ext cx="2346525" cy="0"/>
          </a:xfrm>
          <a:prstGeom prst="straightConnector1">
            <a:avLst/>
          </a:prstGeom>
          <a:noFill/>
          <a:ln w="38100" cap="rnd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4" name="Google Shape;44;p7"/>
          <p:cNvCxnSpPr/>
          <p:nvPr/>
        </p:nvCxnSpPr>
        <p:spPr>
          <a:xfrm>
            <a:off x="6283091" y="2212297"/>
            <a:ext cx="2346525" cy="0"/>
          </a:xfrm>
          <a:prstGeom prst="straightConnector1">
            <a:avLst/>
          </a:prstGeom>
          <a:noFill/>
          <a:ln w="38100" cap="rnd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5" name="Google Shape;45;p7"/>
          <p:cNvCxnSpPr/>
          <p:nvPr/>
        </p:nvCxnSpPr>
        <p:spPr>
          <a:xfrm>
            <a:off x="514350" y="2212297"/>
            <a:ext cx="2346525" cy="0"/>
          </a:xfrm>
          <a:prstGeom prst="straightConnector1">
            <a:avLst/>
          </a:prstGeom>
          <a:noFill/>
          <a:ln w="38100" cap="rnd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6887423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bg>
      <p:bgPr>
        <a:solidFill>
          <a:schemeClr val="accent5"/>
        </a:solidFill>
        <a:effectLst/>
      </p:bgPr>
    </p:bg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p8"/>
          <p:cNvSpPr>
            <a:spLocks noGrp="1"/>
          </p:cNvSpPr>
          <p:nvPr>
            <p:ph type="pic" idx="2"/>
          </p:nvPr>
        </p:nvSpPr>
        <p:spPr>
          <a:xfrm>
            <a:off x="4753875" y="0"/>
            <a:ext cx="4390200" cy="4614900"/>
          </a:xfrm>
          <a:prstGeom prst="rect">
            <a:avLst/>
          </a:prstGeom>
          <a:noFill/>
          <a:ln>
            <a:noFill/>
          </a:ln>
        </p:spPr>
      </p:sp>
      <p:sp>
        <p:nvSpPr>
          <p:cNvPr id="48" name="Google Shape;48;p8"/>
          <p:cNvSpPr txBox="1">
            <a:spLocks noGrp="1"/>
          </p:cNvSpPr>
          <p:nvPr>
            <p:ph type="title"/>
          </p:nvPr>
        </p:nvSpPr>
        <p:spPr>
          <a:xfrm>
            <a:off x="578200" y="2078175"/>
            <a:ext cx="3563700" cy="1114800"/>
          </a:xfrm>
          <a:prstGeom prst="rect">
            <a:avLst/>
          </a:prstGeom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 b="0"/>
            </a:lvl1pPr>
            <a:lvl2pPr lvl="1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8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cxnSp>
        <p:nvCxnSpPr>
          <p:cNvPr id="50" name="Google Shape;50;p8"/>
          <p:cNvCxnSpPr/>
          <p:nvPr/>
        </p:nvCxnSpPr>
        <p:spPr>
          <a:xfrm>
            <a:off x="-266929" y="4614863"/>
            <a:ext cx="9738600" cy="0"/>
          </a:xfrm>
          <a:prstGeom prst="straightConnector1">
            <a:avLst/>
          </a:prstGeom>
          <a:noFill/>
          <a:ln w="2857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2392867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bg>
      <p:bgPr>
        <a:solidFill>
          <a:schemeClr val="accent1"/>
        </a:solid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9"/>
          <p:cNvSpPr>
            <a:spLocks noGrp="1"/>
          </p:cNvSpPr>
          <p:nvPr>
            <p:ph type="pic" idx="2"/>
          </p:nvPr>
        </p:nvSpPr>
        <p:spPr>
          <a:xfrm>
            <a:off x="0" y="-75"/>
            <a:ext cx="9144000" cy="4844700"/>
          </a:xfrm>
          <a:prstGeom prst="rect">
            <a:avLst/>
          </a:prstGeom>
          <a:noFill/>
          <a:ln>
            <a:noFill/>
          </a:ln>
        </p:spPr>
      </p:sp>
      <p:sp>
        <p:nvSpPr>
          <p:cNvPr id="53" name="Google Shape;53;p9"/>
          <p:cNvSpPr/>
          <p:nvPr/>
        </p:nvSpPr>
        <p:spPr>
          <a:xfrm>
            <a:off x="0" y="6466"/>
            <a:ext cx="9144000" cy="4797000"/>
          </a:xfrm>
          <a:prstGeom prst="rect">
            <a:avLst/>
          </a:prstGeom>
          <a:solidFill>
            <a:srgbClr val="2F465B">
              <a:alpha val="6592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4" name="Google Shape;54;p9"/>
          <p:cNvSpPr txBox="1">
            <a:spLocks noGrp="1"/>
          </p:cNvSpPr>
          <p:nvPr>
            <p:ph type="body" idx="1"/>
          </p:nvPr>
        </p:nvSpPr>
        <p:spPr>
          <a:xfrm>
            <a:off x="519875" y="2463450"/>
            <a:ext cx="3293700" cy="2166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rtl="0">
              <a:spcBef>
                <a:spcPts val="0"/>
              </a:spcBef>
              <a:spcAft>
                <a:spcPts val="80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5" name="Google Shape;55;p9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56" name="Google Shape;56;p9"/>
          <p:cNvSpPr/>
          <p:nvPr/>
        </p:nvSpPr>
        <p:spPr>
          <a:xfrm>
            <a:off x="0" y="4892259"/>
            <a:ext cx="9144000" cy="2514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57" name="Google Shape;57;p9"/>
          <p:cNvCxnSpPr/>
          <p:nvPr/>
        </p:nvCxnSpPr>
        <p:spPr>
          <a:xfrm>
            <a:off x="0" y="4844634"/>
            <a:ext cx="9144000" cy="0"/>
          </a:xfrm>
          <a:prstGeom prst="straightConnector1">
            <a:avLst/>
          </a:prstGeom>
          <a:noFill/>
          <a:ln w="95250" cap="flat" cmpd="sng">
            <a:solidFill>
              <a:srgbClr val="FFD2CC"/>
            </a:solidFill>
            <a:prstDash val="solid"/>
            <a:round/>
            <a:headEnd type="none" w="sm" len="sm"/>
            <a:tailEnd type="none" w="sm" len="sm"/>
          </a:ln>
        </p:spPr>
      </p:cxnSp>
    </p:spTree>
    <p:extLst>
      <p:ext uri="{BB962C8B-B14F-4D97-AF65-F5344CB8AC3E}">
        <p14:creationId xmlns:p14="http://schemas.microsoft.com/office/powerpoint/2010/main" val="19997600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0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60295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3" Type="http://schemas.openxmlformats.org/officeDocument/2006/relationships/slideLayout" Target="../slideLayouts/slideLayout7.xml"/><Relationship Id="rId7" Type="http://schemas.openxmlformats.org/officeDocument/2006/relationships/slideLayout" Target="../slideLayouts/slideLayout11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74334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Merriweather Sans"/>
              <a:buNone/>
              <a:defRPr sz="3200" b="1">
                <a:solidFill>
                  <a:schemeClr val="accen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353947"/>
            <a:ext cx="74334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●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1pPr>
            <a:lvl2pPr marL="914400" lvl="1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○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2pPr>
            <a:lvl3pPr marL="1371600" lvl="2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■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3pPr>
            <a:lvl4pPr marL="1828800" lvl="3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●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4pPr>
            <a:lvl5pPr marL="2286000" lvl="4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○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5pPr>
            <a:lvl6pPr marL="2743200" lvl="5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■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6pPr>
            <a:lvl7pPr marL="3200400" lvl="6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●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7pPr>
            <a:lvl8pPr marL="3657600" lvl="7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○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8pPr>
            <a:lvl9pPr marL="4114800" lvl="8" indent="-33655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700"/>
              <a:buFont typeface="Merriweather Sans Light"/>
              <a:buChar char="■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3" r:id="rId3"/>
    <p:sldLayoutId id="2147483656" r:id="rId4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55300" y="836000"/>
            <a:ext cx="7433400" cy="39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200"/>
              <a:buFont typeface="Merriweather Sans"/>
              <a:buNone/>
              <a:defRPr sz="3200" b="1">
                <a:solidFill>
                  <a:schemeClr val="accent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2pPr>
            <a:lvl3pPr lvl="2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3pPr>
            <a:lvl4pPr lvl="3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4pPr>
            <a:lvl5pPr lvl="4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5pPr>
            <a:lvl6pPr lvl="5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6pPr>
            <a:lvl7pPr lvl="6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7pPr>
            <a:lvl8pPr lvl="7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8pPr>
            <a:lvl9pPr lvl="8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  <a:defRPr sz="32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55300" y="1353947"/>
            <a:ext cx="7433400" cy="3033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655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●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1pPr>
            <a:lvl2pPr marL="914400" lvl="1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○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2pPr>
            <a:lvl3pPr marL="1371600" lvl="2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■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3pPr>
            <a:lvl4pPr marL="1828800" lvl="3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●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4pPr>
            <a:lvl5pPr marL="2286000" lvl="4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○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5pPr>
            <a:lvl6pPr marL="2743200" lvl="5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■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6pPr>
            <a:lvl7pPr marL="3200400" lvl="6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●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7pPr>
            <a:lvl8pPr marL="3657600" lvl="7" indent="-336550" rtl="0">
              <a:lnSpc>
                <a:spcPct val="115000"/>
              </a:lnSpc>
              <a:spcBef>
                <a:spcPts val="80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Merriweather Sans Light"/>
              <a:buChar char="○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8pPr>
            <a:lvl9pPr marL="4114800" lvl="8" indent="-336550" rtl="0">
              <a:lnSpc>
                <a:spcPct val="115000"/>
              </a:lnSpc>
              <a:spcBef>
                <a:spcPts val="800"/>
              </a:spcBef>
              <a:spcAft>
                <a:spcPts val="800"/>
              </a:spcAft>
              <a:buClr>
                <a:schemeClr val="dk1"/>
              </a:buClr>
              <a:buSzPts val="1700"/>
              <a:buFont typeface="Merriweather Sans Light"/>
              <a:buChar char="■"/>
              <a:defRPr sz="1700">
                <a:solidFill>
                  <a:schemeClr val="dk1"/>
                </a:solidFill>
                <a:latin typeface="Merriweather Sans Light"/>
                <a:ea typeface="Merriweather Sans Light"/>
                <a:cs typeface="Merriweather Sans Light"/>
                <a:sym typeface="Merriweather Sans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805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1pPr>
            <a:lvl2pPr lvl="1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2pPr>
            <a:lvl3pPr lvl="2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3pPr>
            <a:lvl4pPr lvl="3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4pPr>
            <a:lvl5pPr lvl="4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5pPr>
            <a:lvl6pPr lvl="5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6pPr>
            <a:lvl7pPr lvl="6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7pPr>
            <a:lvl8pPr lvl="7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8pPr>
            <a:lvl9pPr lvl="8" algn="r" rtl="0">
              <a:buNone/>
              <a:defRPr sz="1300">
                <a:solidFill>
                  <a:schemeClr val="dk1"/>
                </a:solidFill>
                <a:latin typeface="Merriweather Sans"/>
                <a:ea typeface="Merriweather Sans"/>
                <a:cs typeface="Merriweather Sans"/>
                <a:sym typeface="Merriweather Sans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63781514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book.uraic.ru/project/conf/txt/005/archvuz26_pril/32/template_article-ar=K21-40-k24.htm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1.xml"/><Relationship Id="rId5" Type="http://schemas.openxmlformats.org/officeDocument/2006/relationships/hyperlink" Target="http://credonew.ru/content/view/51/22/" TargetMode="External"/><Relationship Id="rId4" Type="http://schemas.openxmlformats.org/officeDocument/2006/relationships/hyperlink" Target="https://cyberleninka.ru/article/n/fanfikshn-kak-subkultura-i-fenomen-massovoy-literatury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1"/>
          <p:cNvSpPr/>
          <p:nvPr/>
        </p:nvSpPr>
        <p:spPr>
          <a:xfrm>
            <a:off x="8848908" y="0"/>
            <a:ext cx="295200" cy="51435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1"/>
          <p:cNvSpPr txBox="1"/>
          <p:nvPr/>
        </p:nvSpPr>
        <p:spPr>
          <a:xfrm>
            <a:off x="1686180" y="1594968"/>
            <a:ext cx="5771639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i="0" u="none" strike="noStrike" cap="none" dirty="0">
                <a:solidFill>
                  <a:schemeClr val="accent5"/>
                </a:solidFill>
                <a:latin typeface="Georgia" panose="02040502050405020303" pitchFamily="18" charset="0"/>
                <a:ea typeface="Merriweather Sans"/>
                <a:cs typeface="Merriweather Sans"/>
                <a:sym typeface="Merriweather Sans"/>
              </a:rPr>
              <a:t>Субкультура «</a:t>
            </a:r>
            <a:r>
              <a:rPr lang="ru-RU" sz="4000" i="0" u="none" strike="noStrike" cap="none" dirty="0" err="1">
                <a:solidFill>
                  <a:schemeClr val="accent5"/>
                </a:solidFill>
                <a:latin typeface="Georgia" panose="02040502050405020303" pitchFamily="18" charset="0"/>
                <a:ea typeface="Merriweather Sans"/>
                <a:cs typeface="Merriweather Sans"/>
                <a:sym typeface="Merriweather Sans"/>
              </a:rPr>
              <a:t>Фандом</a:t>
            </a:r>
            <a:r>
              <a:rPr lang="ru-RU" sz="4000" i="0" u="none" strike="noStrike" cap="none" dirty="0">
                <a:solidFill>
                  <a:schemeClr val="accent5"/>
                </a:solidFill>
                <a:latin typeface="Georgia" panose="02040502050405020303" pitchFamily="18" charset="0"/>
                <a:ea typeface="Merriweather Sans"/>
                <a:cs typeface="Merriweather Sans"/>
                <a:sym typeface="Merriweather Sans"/>
              </a:rPr>
              <a:t>»</a:t>
            </a:r>
            <a:endParaRPr lang="en-US" sz="700" dirty="0">
              <a:solidFill>
                <a:schemeClr val="accent5"/>
              </a:solidFill>
              <a:latin typeface="Georgia" panose="02040502050405020303" pitchFamily="18" charset="0"/>
              <a:ea typeface="Merriweather Sans"/>
              <a:cs typeface="Merriweather Sans"/>
              <a:sym typeface="Merriweather Sans"/>
            </a:endParaRPr>
          </a:p>
        </p:txBody>
      </p:sp>
      <p:cxnSp>
        <p:nvCxnSpPr>
          <p:cNvPr id="67" name="Google Shape;67;p11"/>
          <p:cNvCxnSpPr/>
          <p:nvPr/>
        </p:nvCxnSpPr>
        <p:spPr>
          <a:xfrm rot="-5400000">
            <a:off x="6232458" y="2547927"/>
            <a:ext cx="5232900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" name="TextBox 2">
            <a:extLst>
              <a:ext uri="{FF2B5EF4-FFF2-40B4-BE49-F238E27FC236}">
                <a16:creationId xmlns:a16="http://schemas.microsoft.com/office/drawing/2014/main" id="{51124F81-5B1B-BCFF-81D7-BFFE25D2FD23}"/>
              </a:ext>
            </a:extLst>
          </p:cNvPr>
          <p:cNvSpPr txBox="1"/>
          <p:nvPr/>
        </p:nvSpPr>
        <p:spPr>
          <a:xfrm>
            <a:off x="396871" y="96494"/>
            <a:ext cx="8249588" cy="6001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100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Государственное бюджетное общеобразовательное учреждение средняя общеобразовательная школа № 98</a:t>
            </a:r>
          </a:p>
          <a:p>
            <a:pPr algn="ctr"/>
            <a:r>
              <a:rPr lang="ru-RU" sz="1100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с углубленным изучением английского языка</a:t>
            </a:r>
          </a:p>
          <a:p>
            <a:pPr algn="ctr"/>
            <a:r>
              <a:rPr lang="ru-RU" sz="1100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Калининского района Санкт-Петербурга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771E394-2411-040A-7ABA-5205191BBAA7}"/>
              </a:ext>
            </a:extLst>
          </p:cNvPr>
          <p:cNvSpPr txBox="1"/>
          <p:nvPr/>
        </p:nvSpPr>
        <p:spPr>
          <a:xfrm>
            <a:off x="2500408" y="2263973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Исследовательская работа по обществознанию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9222A3-3C39-5B19-596D-39DF7C27514F}"/>
              </a:ext>
            </a:extLst>
          </p:cNvPr>
          <p:cNvSpPr txBox="1"/>
          <p:nvPr/>
        </p:nvSpPr>
        <p:spPr>
          <a:xfrm>
            <a:off x="4981390" y="3316946"/>
            <a:ext cx="3665069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Автор исследования: ученица 9В класса</a:t>
            </a:r>
          </a:p>
          <a:p>
            <a:r>
              <a:rPr lang="ru-RU" dirty="0" err="1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Кактыньш</a:t>
            </a:r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 Яна Геннадьевна</a:t>
            </a:r>
          </a:p>
          <a:p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Научный руководитель: Платонова Ю.А.,</a:t>
            </a:r>
          </a:p>
          <a:p>
            <a:r>
              <a:rPr lang="ru-RU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учитель истории и обществознания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18E57D7-BDD2-A551-417A-E8D961E48A41}"/>
              </a:ext>
            </a:extLst>
          </p:cNvPr>
          <p:cNvSpPr txBox="1"/>
          <p:nvPr/>
        </p:nvSpPr>
        <p:spPr>
          <a:xfrm>
            <a:off x="3371941" y="4638086"/>
            <a:ext cx="2299447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100" dirty="0">
                <a:solidFill>
                  <a:schemeClr val="accent3">
                    <a:lumMod val="20000"/>
                    <a:lumOff val="80000"/>
                  </a:schemeClr>
                </a:solidFill>
                <a:latin typeface="Georgia" panose="02040502050405020303" pitchFamily="18" charset="0"/>
              </a:rPr>
              <a:t>г. Санкт-Петербург, 2023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6"/>
          <p:cNvSpPr/>
          <p:nvPr/>
        </p:nvSpPr>
        <p:spPr>
          <a:xfrm>
            <a:off x="0" y="0"/>
            <a:ext cx="4247700" cy="5143500"/>
          </a:xfrm>
          <a:prstGeom prst="rect">
            <a:avLst/>
          </a:prstGeom>
          <a:solidFill>
            <a:srgbClr val="2F465B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1038670" y="1923222"/>
            <a:ext cx="31251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4000" dirty="0">
                <a:solidFill>
                  <a:srgbClr val="FFFFFF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В</a:t>
            </a: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ведение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grpSp>
        <p:nvGrpSpPr>
          <p:cNvPr id="122" name="Google Shape;122;p16"/>
          <p:cNvGrpSpPr/>
          <p:nvPr/>
        </p:nvGrpSpPr>
        <p:grpSpPr>
          <a:xfrm>
            <a:off x="4801621" y="610994"/>
            <a:ext cx="3714750" cy="1259762"/>
            <a:chOff x="0" y="0"/>
            <a:chExt cx="9906000" cy="3359367"/>
          </a:xfrm>
        </p:grpSpPr>
        <p:cxnSp>
          <p:nvCxnSpPr>
            <p:cNvPr id="123" name="Google Shape;123;p16"/>
            <p:cNvCxnSpPr/>
            <p:nvPr/>
          </p:nvCxnSpPr>
          <p:spPr>
            <a:xfrm>
              <a:off x="0" y="0"/>
              <a:ext cx="99060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24" name="Google Shape;124;p16"/>
            <p:cNvSpPr txBox="1"/>
            <p:nvPr/>
          </p:nvSpPr>
          <p:spPr>
            <a:xfrm>
              <a:off x="0" y="1143374"/>
              <a:ext cx="9906000" cy="22159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разобраться в природе такого социального явления, как </a:t>
              </a:r>
              <a:r>
                <a:rPr kumimoji="0" lang="ru-RU" sz="18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</a:t>
              </a: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. </a:t>
              </a: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25" name="Google Shape;125;p16"/>
            <p:cNvSpPr txBox="1"/>
            <p:nvPr/>
          </p:nvSpPr>
          <p:spPr>
            <a:xfrm>
              <a:off x="0" y="246014"/>
              <a:ext cx="9906000" cy="9766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7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Цель исследования:</a:t>
              </a:r>
              <a:endParaRPr kumimoji="0" sz="7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</p:grpSp>
      <p:grpSp>
        <p:nvGrpSpPr>
          <p:cNvPr id="126" name="Google Shape;126;p16"/>
          <p:cNvGrpSpPr/>
          <p:nvPr/>
        </p:nvGrpSpPr>
        <p:grpSpPr>
          <a:xfrm>
            <a:off x="4801621" y="1919220"/>
            <a:ext cx="3714750" cy="3014617"/>
            <a:chOff x="0" y="0"/>
            <a:chExt cx="9906000" cy="8038986"/>
          </a:xfrm>
        </p:grpSpPr>
        <p:cxnSp>
          <p:nvCxnSpPr>
            <p:cNvPr id="127" name="Google Shape;127;p16"/>
            <p:cNvCxnSpPr/>
            <p:nvPr/>
          </p:nvCxnSpPr>
          <p:spPr>
            <a:xfrm>
              <a:off x="0" y="0"/>
              <a:ext cx="99060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28" name="Google Shape;128;p16"/>
            <p:cNvSpPr txBox="1"/>
            <p:nvPr/>
          </p:nvSpPr>
          <p:spPr>
            <a:xfrm>
              <a:off x="0" y="1144785"/>
              <a:ext cx="9906000" cy="689420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85750" marR="0" lvl="0" indent="-28575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+mj-lt"/>
                <a:buAutoNum type="romanUcPeriod"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Собрать информацию из разных источников для изучения истории возникновения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фандомов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, их природы и функций;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+mj-lt"/>
                <a:buAutoNum type="romanUcPeriod"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Раскрыть центральные понятия, используемые в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-сообществах;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+mj-lt"/>
                <a:buAutoNum type="romanUcPeriod"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Сделать выводы о влиянии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фандомов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на современное общество.</a:t>
              </a:r>
            </a:p>
          </p:txBody>
        </p:sp>
        <p:sp>
          <p:nvSpPr>
            <p:cNvPr id="129" name="Google Shape;129;p16"/>
            <p:cNvSpPr txBox="1"/>
            <p:nvPr/>
          </p:nvSpPr>
          <p:spPr>
            <a:xfrm>
              <a:off x="0" y="246014"/>
              <a:ext cx="9906000" cy="9766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7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Задачи исследования</a:t>
              </a:r>
              <a:endParaRPr kumimoji="0" sz="7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575639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3"/>
          <p:cNvPicPr preferRelativeResize="0"/>
          <p:nvPr/>
        </p:nvPicPr>
        <p:blipFill rotWithShape="1">
          <a:blip r:embed="rId3">
            <a:alphaModFix/>
          </a:blip>
          <a:srcRect l="19576" t="7303" r="7943" b="24179"/>
          <a:stretch/>
        </p:blipFill>
        <p:spPr>
          <a:xfrm>
            <a:off x="5341930" y="0"/>
            <a:ext cx="3802070" cy="239609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91" name="Google Shape;91;p13"/>
          <p:cNvCxnSpPr/>
          <p:nvPr/>
        </p:nvCxnSpPr>
        <p:spPr>
          <a:xfrm>
            <a:off x="-97843" y="2381810"/>
            <a:ext cx="9339900" cy="0"/>
          </a:xfrm>
          <a:prstGeom prst="straightConnector1">
            <a:avLst/>
          </a:pr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92" name="Google Shape;92;p13"/>
          <p:cNvSpPr txBox="1"/>
          <p:nvPr/>
        </p:nvSpPr>
        <p:spPr>
          <a:xfrm>
            <a:off x="514350" y="776060"/>
            <a:ext cx="4282800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Актуальность исследования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94" name="Google Shape;94;p13"/>
          <p:cNvSpPr txBox="1"/>
          <p:nvPr/>
        </p:nvSpPr>
        <p:spPr>
          <a:xfrm>
            <a:off x="215783" y="2489387"/>
            <a:ext cx="8578593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450850" marR="0" lvl="1" indent="-285750" algn="l" defTabSz="914400" rtl="0" eaLnBrk="1" fontAlgn="auto" latinLnBrk="0" hangingPunct="1">
              <a:lnSpc>
                <a:spcPct val="15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Актуальность работы 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можно объяснить тем, что в субкультуру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фандомов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 вовлечены в основном подростки и молодежь, а сами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фандомы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 являются инструментом социализации молодежи. </a:t>
            </a:r>
          </a:p>
          <a:p>
            <a:pPr marL="450850" marR="0" lvl="1" indent="-285750" algn="l" defTabSz="914400" rtl="0" eaLnBrk="1" fontAlgn="auto" latinLnBrk="0" hangingPunct="1">
              <a:lnSpc>
                <a:spcPct val="150017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 panose="020B0604020202020204" pitchFamily="34" charset="0"/>
              <a:buChar char="•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Данная тема выбрана потому, что автор работы сама является частью нескольких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фандомов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, имеет практическое представление об их внутреннем устройстве, может самостоятельно оценить, что именно привлекает фанатов, а также какие социальные навыки приобретаются участниками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фандомов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.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rriweather Sans Light"/>
              <a:ea typeface="Merriweather Sans Light"/>
              <a:cs typeface="Merriweather Sans Light"/>
              <a:sym typeface="Merriweather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9781642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2"/>
          <p:cNvSpPr/>
          <p:nvPr/>
        </p:nvSpPr>
        <p:spPr>
          <a:xfrm>
            <a:off x="0" y="0"/>
            <a:ext cx="4144800" cy="5143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pic>
        <p:nvPicPr>
          <p:cNvPr id="213" name="Google Shape;213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704762" y="495021"/>
            <a:ext cx="415245" cy="41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22"/>
          <p:cNvSpPr txBox="1"/>
          <p:nvPr/>
        </p:nvSpPr>
        <p:spPr>
          <a:xfrm>
            <a:off x="514335" y="1849238"/>
            <a:ext cx="3146700" cy="123110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Выдвигаемая гипотеза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216" name="Google Shape;216;p22"/>
          <p:cNvSpPr txBox="1"/>
          <p:nvPr/>
        </p:nvSpPr>
        <p:spPr>
          <a:xfrm>
            <a:off x="5275365" y="495021"/>
            <a:ext cx="3354300" cy="25853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Положительное или отрицательное влияние </a:t>
            </a:r>
            <a:r>
              <a:rPr kumimoji="0" lang="ru-RU" b="0" i="1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фандом</a:t>
            </a:r>
            <a:r>
              <a:rPr kumimoji="0" lang="ru-RU" b="0" i="1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-сообщества на подростка в определенной степени определяет социализацию подростка, его умение жить и ориентироваться в современном мире, его подготовленность к самостоятельной жизни.</a:t>
            </a:r>
          </a:p>
        </p:txBody>
      </p:sp>
      <p:pic>
        <p:nvPicPr>
          <p:cNvPr id="222" name="Google Shape;222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659150" y="3254033"/>
            <a:ext cx="415245" cy="416001"/>
          </a:xfrm>
          <a:prstGeom prst="rect">
            <a:avLst/>
          </a:prstGeom>
          <a:noFill/>
          <a:ln>
            <a:noFill/>
          </a:ln>
        </p:spPr>
      </p:pic>
      <p:sp>
        <p:nvSpPr>
          <p:cNvPr id="224" name="Google Shape;224;p22"/>
          <p:cNvSpPr txBox="1"/>
          <p:nvPr/>
        </p:nvSpPr>
        <p:spPr>
          <a:xfrm>
            <a:off x="5228300" y="3318669"/>
            <a:ext cx="3354300" cy="12926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Данное утверждение было вынесено в качестве </a:t>
            </a:r>
            <a:r>
              <a:rPr kumimoji="0" lang="ru-RU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гипотезы</a:t>
            </a:r>
            <a:r>
              <a:rPr kumimoji="0" lang="ru-RU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, которая нашла свое подтверждение в результате проведенного исследования. 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rriweather Sans Light"/>
              <a:ea typeface="Merriweather Sans Light"/>
              <a:cs typeface="Merriweather Sans Light"/>
              <a:sym typeface="Merriweather Sans Light"/>
            </a:endParaRPr>
          </a:p>
        </p:txBody>
      </p:sp>
    </p:spTree>
    <p:extLst>
      <p:ext uri="{BB962C8B-B14F-4D97-AF65-F5344CB8AC3E}">
        <p14:creationId xmlns:p14="http://schemas.microsoft.com/office/powerpoint/2010/main" val="2926765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6"/>
          <p:cNvSpPr/>
          <p:nvPr/>
        </p:nvSpPr>
        <p:spPr>
          <a:xfrm>
            <a:off x="0" y="0"/>
            <a:ext cx="4247700" cy="5143500"/>
          </a:xfrm>
          <a:prstGeom prst="rect">
            <a:avLst/>
          </a:prstGeom>
          <a:solidFill>
            <a:srgbClr val="2F465B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411815" y="683974"/>
            <a:ext cx="3733151" cy="11079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Определение </a:t>
            </a:r>
            <a:r>
              <a:rPr kumimoji="0" lang="ru-RU" sz="40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фандома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grpSp>
        <p:nvGrpSpPr>
          <p:cNvPr id="122" name="Google Shape;122;p16"/>
          <p:cNvGrpSpPr/>
          <p:nvPr/>
        </p:nvGrpSpPr>
        <p:grpSpPr>
          <a:xfrm>
            <a:off x="4801621" y="271378"/>
            <a:ext cx="3714750" cy="1259762"/>
            <a:chOff x="0" y="0"/>
            <a:chExt cx="9906000" cy="3359367"/>
          </a:xfrm>
        </p:grpSpPr>
        <p:cxnSp>
          <p:nvCxnSpPr>
            <p:cNvPr id="123" name="Google Shape;123;p16"/>
            <p:cNvCxnSpPr/>
            <p:nvPr/>
          </p:nvCxnSpPr>
          <p:spPr>
            <a:xfrm>
              <a:off x="0" y="0"/>
              <a:ext cx="99060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24" name="Google Shape;124;p16"/>
            <p:cNvSpPr txBox="1"/>
            <p:nvPr/>
          </p:nvSpPr>
          <p:spPr>
            <a:xfrm>
              <a:off x="0" y="1143374"/>
              <a:ext cx="9906000" cy="221599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Фандом, фэндом 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(от англ. </a:t>
              </a:r>
              <a:r>
                <a:rPr kumimoji="0" lang="ru-RU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fandom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, букв. </a:t>
              </a:r>
              <a:r>
                <a:rPr kumimoji="0" lang="ru-RU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фанатство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)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Субкультура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(от лат. </a:t>
              </a:r>
              <a:r>
                <a:rPr kumimoji="0" lang="ru-RU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sub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– под и </a:t>
              </a:r>
              <a:r>
                <a:rPr kumimoji="0" lang="ru-RU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cultura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– культура; </a:t>
              </a:r>
              <a:r>
                <a:rPr kumimoji="0" lang="ru-RU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подкультура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)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25" name="Google Shape;125;p16"/>
            <p:cNvSpPr txBox="1"/>
            <p:nvPr/>
          </p:nvSpPr>
          <p:spPr>
            <a:xfrm>
              <a:off x="0" y="123579"/>
              <a:ext cx="9906000" cy="9766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7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Базовые понятия</a:t>
              </a:r>
              <a:endParaRPr kumimoji="0" sz="7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</p:grpSp>
      <p:grpSp>
        <p:nvGrpSpPr>
          <p:cNvPr id="126" name="Google Shape;126;p16"/>
          <p:cNvGrpSpPr/>
          <p:nvPr/>
        </p:nvGrpSpPr>
        <p:grpSpPr>
          <a:xfrm>
            <a:off x="4801621" y="1623385"/>
            <a:ext cx="3979308" cy="3300618"/>
            <a:chOff x="0" y="0"/>
            <a:chExt cx="9906000" cy="9635865"/>
          </a:xfrm>
        </p:grpSpPr>
        <p:cxnSp>
          <p:nvCxnSpPr>
            <p:cNvPr id="127" name="Google Shape;127;p16"/>
            <p:cNvCxnSpPr/>
            <p:nvPr/>
          </p:nvCxnSpPr>
          <p:spPr>
            <a:xfrm>
              <a:off x="0" y="0"/>
              <a:ext cx="99060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28" name="Google Shape;128;p16"/>
            <p:cNvSpPr txBox="1"/>
            <p:nvPr/>
          </p:nvSpPr>
          <p:spPr>
            <a:xfrm>
              <a:off x="0" y="1144786"/>
              <a:ext cx="9906000" cy="849107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Субъекты 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– поклонники медийной культуры (бренда);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Пласт культурных артефактов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, которые создаются активными участниками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фандома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;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Потребител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и культурных артефактов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фандома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;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Оффлайн-пространство – </a:t>
              </a:r>
              <a:r>
                <a:rPr kumimoji="0" lang="ru-RU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клубы, издания, конвенты;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ru-RU" b="1" dirty="0"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О</a:t>
              </a:r>
              <a:r>
                <a:rPr kumimoji="0" lang="ru-RU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нлайн</a:t>
              </a:r>
              <a:r>
                <a:rPr lang="ru-RU" b="1" dirty="0"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-</a:t>
              </a: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пространство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– основное место существования.</a:t>
              </a:r>
            </a:p>
          </p:txBody>
        </p:sp>
        <p:sp>
          <p:nvSpPr>
            <p:cNvPr id="129" name="Google Shape;129;p16"/>
            <p:cNvSpPr txBox="1"/>
            <p:nvPr/>
          </p:nvSpPr>
          <p:spPr>
            <a:xfrm>
              <a:off x="0" y="246014"/>
              <a:ext cx="9906000" cy="9766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ru-RU" sz="1700" b="1" dirty="0"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Пространство </a:t>
              </a:r>
              <a:r>
                <a:rPr lang="ru-RU" sz="1700" b="1" dirty="0" err="1"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фандома</a:t>
              </a:r>
              <a:endParaRPr kumimoji="0" sz="7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</p:grp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A10F9EC-E2C7-8B7A-4DF5-7F0E4E5D46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2315489"/>
            <a:ext cx="4247699" cy="2835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312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33"/>
          <p:cNvSpPr/>
          <p:nvPr/>
        </p:nvSpPr>
        <p:spPr>
          <a:xfrm>
            <a:off x="514350" y="514350"/>
            <a:ext cx="4057650" cy="4107182"/>
          </a:xfrm>
          <a:custGeom>
            <a:avLst/>
            <a:gdLst/>
            <a:ahLst/>
            <a:cxnLst/>
            <a:rect l="l" t="t" r="r" b="b"/>
            <a:pathLst>
              <a:path w="7948521" h="17477372" extrusionOk="0">
                <a:moveTo>
                  <a:pt x="0" y="0"/>
                </a:moveTo>
                <a:lnTo>
                  <a:pt x="0" y="17477372"/>
                </a:lnTo>
                <a:lnTo>
                  <a:pt x="7948521" y="17477372"/>
                </a:lnTo>
                <a:lnTo>
                  <a:pt x="7948521" y="0"/>
                </a:lnTo>
                <a:lnTo>
                  <a:pt x="0" y="0"/>
                </a:lnTo>
                <a:close/>
                <a:moveTo>
                  <a:pt x="7887561" y="17416411"/>
                </a:moveTo>
                <a:lnTo>
                  <a:pt x="59690" y="17416411"/>
                </a:lnTo>
                <a:lnTo>
                  <a:pt x="59690" y="59690"/>
                </a:lnTo>
                <a:lnTo>
                  <a:pt x="7887561" y="59690"/>
                </a:lnTo>
                <a:lnTo>
                  <a:pt x="7887561" y="1741641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377" name="Google Shape;377;p33"/>
          <p:cNvSpPr/>
          <p:nvPr/>
        </p:nvSpPr>
        <p:spPr>
          <a:xfrm>
            <a:off x="4676972" y="514350"/>
            <a:ext cx="3952678" cy="4107182"/>
          </a:xfrm>
          <a:custGeom>
            <a:avLst/>
            <a:gdLst/>
            <a:ahLst/>
            <a:cxnLst/>
            <a:rect l="l" t="t" r="r" b="b"/>
            <a:pathLst>
              <a:path w="7948521" h="17477372" extrusionOk="0">
                <a:moveTo>
                  <a:pt x="0" y="0"/>
                </a:moveTo>
                <a:lnTo>
                  <a:pt x="0" y="17477372"/>
                </a:lnTo>
                <a:lnTo>
                  <a:pt x="7948521" y="17477372"/>
                </a:lnTo>
                <a:lnTo>
                  <a:pt x="7948521" y="0"/>
                </a:lnTo>
                <a:lnTo>
                  <a:pt x="0" y="0"/>
                </a:lnTo>
                <a:close/>
                <a:moveTo>
                  <a:pt x="7887561" y="17416411"/>
                </a:moveTo>
                <a:lnTo>
                  <a:pt x="59690" y="17416411"/>
                </a:lnTo>
                <a:lnTo>
                  <a:pt x="59690" y="59690"/>
                </a:lnTo>
                <a:lnTo>
                  <a:pt x="7887561" y="59690"/>
                </a:lnTo>
                <a:lnTo>
                  <a:pt x="7887561" y="17416411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379" name="Google Shape;379;p33"/>
          <p:cNvSpPr txBox="1"/>
          <p:nvPr/>
        </p:nvSpPr>
        <p:spPr>
          <a:xfrm>
            <a:off x="695317" y="632073"/>
            <a:ext cx="3876683" cy="541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3200" dirty="0">
                <a:solidFill>
                  <a:srgbClr val="FFD2CC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Характеристики</a:t>
            </a:r>
            <a:endParaRPr kumimoji="0" sz="3200" b="0" i="0" u="none" strike="noStrike" kern="0" cap="none" spc="0" normalizeH="0" baseline="0" noProof="0" dirty="0">
              <a:ln>
                <a:noFill/>
              </a:ln>
              <a:solidFill>
                <a:srgbClr val="FFD2CC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81" name="Google Shape;381;p33"/>
          <p:cNvSpPr txBox="1"/>
          <p:nvPr/>
        </p:nvSpPr>
        <p:spPr>
          <a:xfrm>
            <a:off x="4796329" y="627313"/>
            <a:ext cx="3539749" cy="541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0012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3200" dirty="0">
                <a:solidFill>
                  <a:srgbClr val="FFD2CC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Функции</a:t>
            </a:r>
            <a:endParaRPr kumimoji="0" sz="3200" b="0" i="0" u="none" strike="noStrike" kern="0" cap="none" spc="0" normalizeH="0" baseline="0" noProof="0" dirty="0">
              <a:ln>
                <a:noFill/>
              </a:ln>
              <a:solidFill>
                <a:srgbClr val="FFD2CC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84" name="Google Shape;384;p33"/>
          <p:cNvSpPr txBox="1"/>
          <p:nvPr/>
        </p:nvSpPr>
        <p:spPr>
          <a:xfrm>
            <a:off x="614805" y="1576900"/>
            <a:ext cx="3751769" cy="19820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Социальная группа; 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Структура и ролевое распределение;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Собственная символическая система; 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Медийный бренд как центр концентрации;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Творчество фанатов – членов 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фандома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.</a:t>
            </a:r>
          </a:p>
        </p:txBody>
      </p:sp>
      <p:cxnSp>
        <p:nvCxnSpPr>
          <p:cNvPr id="395" name="Google Shape;395;p33"/>
          <p:cNvCxnSpPr>
            <a:cxnSpLocks/>
          </p:cNvCxnSpPr>
          <p:nvPr/>
        </p:nvCxnSpPr>
        <p:spPr>
          <a:xfrm>
            <a:off x="522754" y="1313589"/>
            <a:ext cx="4057650" cy="0"/>
          </a:xfrm>
          <a:prstGeom prst="straightConnector1">
            <a:avLst/>
          </a:prstGeom>
          <a:noFill/>
          <a:ln w="28575" cap="rnd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97" name="Google Shape;397;p33"/>
          <p:cNvCxnSpPr>
            <a:cxnSpLocks/>
          </p:cNvCxnSpPr>
          <p:nvPr/>
        </p:nvCxnSpPr>
        <p:spPr>
          <a:xfrm>
            <a:off x="4676972" y="1313589"/>
            <a:ext cx="3952678" cy="0"/>
          </a:xfrm>
          <a:prstGeom prst="straightConnector1">
            <a:avLst/>
          </a:prstGeom>
          <a:noFill/>
          <a:ln w="28575" cap="rnd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" name="Google Shape;384;p33">
            <a:extLst>
              <a:ext uri="{FF2B5EF4-FFF2-40B4-BE49-F238E27FC236}">
                <a16:creationId xmlns:a16="http://schemas.microsoft.com/office/drawing/2014/main" id="{CBD04734-C076-0CAE-3CAA-EF7C06E386B4}"/>
              </a:ext>
            </a:extLst>
          </p:cNvPr>
          <p:cNvSpPr txBox="1"/>
          <p:nvPr/>
        </p:nvSpPr>
        <p:spPr>
          <a:xfrm>
            <a:off x="4777426" y="1453419"/>
            <a:ext cx="3751769" cy="28315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Вторичная неосновная социализация и интеграция молодежи;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Снижение социального напряжения, свойственное подростковому возрасту;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Площадка для общения и обмена мнениями между единомышленниками;</a:t>
            </a:r>
          </a:p>
          <a:p>
            <a:pPr marL="171450" marR="0" lvl="0" indent="-171450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chemeClr val="accent5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Благоприятная среда для раскрытия творческого потенциала.</a:t>
            </a:r>
          </a:p>
        </p:txBody>
      </p:sp>
    </p:spTree>
    <p:extLst>
      <p:ext uri="{BB962C8B-B14F-4D97-AF65-F5344CB8AC3E}">
        <p14:creationId xmlns:p14="http://schemas.microsoft.com/office/powerpoint/2010/main" val="2006720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2" name="Google Shape;352;p32"/>
          <p:cNvCxnSpPr>
            <a:cxnSpLocks/>
          </p:cNvCxnSpPr>
          <p:nvPr/>
        </p:nvCxnSpPr>
        <p:spPr>
          <a:xfrm>
            <a:off x="2210373" y="2830002"/>
            <a:ext cx="6679245" cy="0"/>
          </a:xfrm>
          <a:prstGeom prst="straightConnector1">
            <a:avLst/>
          </a:prstGeom>
          <a:noFill/>
          <a:ln w="1905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53" name="Google Shape;353;p32"/>
          <p:cNvSpPr/>
          <p:nvPr/>
        </p:nvSpPr>
        <p:spPr>
          <a:xfrm>
            <a:off x="2112608" y="1348185"/>
            <a:ext cx="158042" cy="1587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54" name="Google Shape;354;p32"/>
          <p:cNvSpPr/>
          <p:nvPr/>
        </p:nvSpPr>
        <p:spPr>
          <a:xfrm>
            <a:off x="4911575" y="1337100"/>
            <a:ext cx="158042" cy="1587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55" name="Google Shape;355;p32"/>
          <p:cNvSpPr/>
          <p:nvPr/>
        </p:nvSpPr>
        <p:spPr>
          <a:xfrm>
            <a:off x="6347710" y="2760276"/>
            <a:ext cx="158042" cy="1587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56" name="Google Shape;356;p32"/>
          <p:cNvSpPr/>
          <p:nvPr/>
        </p:nvSpPr>
        <p:spPr>
          <a:xfrm>
            <a:off x="7785404" y="2767737"/>
            <a:ext cx="158042" cy="158750"/>
          </a:xfrm>
          <a:custGeom>
            <a:avLst/>
            <a:gdLst/>
            <a:ahLst/>
            <a:cxnLst/>
            <a:rect l="l" t="t" r="r" b="b"/>
            <a:pathLst>
              <a:path w="6321665" h="6350000" extrusionOk="0">
                <a:moveTo>
                  <a:pt x="3160833" y="0"/>
                </a:moveTo>
                <a:lnTo>
                  <a:pt x="3160833" y="0"/>
                </a:lnTo>
                <a:cubicBezTo>
                  <a:pt x="4908795" y="7817"/>
                  <a:pt x="6321666" y="1427021"/>
                  <a:pt x="6321666" y="3175000"/>
                </a:cubicBezTo>
                <a:cubicBezTo>
                  <a:pt x="6321666" y="4922979"/>
                  <a:pt x="4908795" y="6342183"/>
                  <a:pt x="3160833" y="6350000"/>
                </a:cubicBezTo>
                <a:cubicBezTo>
                  <a:pt x="1412871" y="6342183"/>
                  <a:pt x="0" y="4922979"/>
                  <a:pt x="0" y="3175000"/>
                </a:cubicBezTo>
                <a:cubicBezTo>
                  <a:pt x="0" y="1427021"/>
                  <a:pt x="1412871" y="7817"/>
                  <a:pt x="3160833" y="0"/>
                </a:cubicBez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357" name="Google Shape;357;p32"/>
          <p:cNvSpPr txBox="1"/>
          <p:nvPr/>
        </p:nvSpPr>
        <p:spPr>
          <a:xfrm>
            <a:off x="490112" y="265192"/>
            <a:ext cx="8118662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36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Как возникли </a:t>
            </a:r>
            <a:r>
              <a:rPr kumimoji="0" lang="ru-RU" sz="36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фандомы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60" name="Google Shape;360;p32"/>
          <p:cNvSpPr txBox="1"/>
          <p:nvPr/>
        </p:nvSpPr>
        <p:spPr>
          <a:xfrm>
            <a:off x="4046048" y="2985954"/>
            <a:ext cx="1849426" cy="6463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24456"/>
                </a:solidFill>
                <a:effectLst/>
                <a:uLnTx/>
                <a:uFillTx/>
                <a:latin typeface="Candara"/>
                <a:ea typeface="+mn-ea"/>
                <a:cs typeface="+mn-cs"/>
              </a:rPr>
              <a:t>дилогия </a:t>
            </a:r>
          </a:p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500" b="1" i="0" u="none" strike="noStrike" kern="1200" cap="none" spc="0" normalizeH="0" baseline="0" noProof="0" dirty="0">
                <a:ln>
                  <a:noFill/>
                </a:ln>
                <a:solidFill>
                  <a:srgbClr val="424456"/>
                </a:solidFill>
                <a:effectLst/>
                <a:uLnTx/>
                <a:uFillTx/>
                <a:latin typeface="Candara"/>
                <a:ea typeface="+mn-ea"/>
                <a:cs typeface="+mn-cs"/>
              </a:rPr>
              <a:t>Георгия Мартынова</a:t>
            </a:r>
            <a:endParaRPr kumimoji="0" sz="15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63" name="Google Shape;363;p32"/>
          <p:cNvSpPr txBox="1"/>
          <p:nvPr/>
        </p:nvSpPr>
        <p:spPr>
          <a:xfrm>
            <a:off x="6004866" y="2988118"/>
            <a:ext cx="1351585" cy="689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1959 год</a:t>
            </a:r>
          </a:p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1600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«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Каллисто»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69" name="Google Shape;369;p32"/>
          <p:cNvSpPr txBox="1"/>
          <p:nvPr/>
        </p:nvSpPr>
        <p:spPr>
          <a:xfrm>
            <a:off x="4970761" y="1510072"/>
            <a:ext cx="3524368" cy="10125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5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1934 год </a:t>
            </a:r>
          </a:p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Лига Научной Фантастики </a:t>
            </a: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(Science </a:t>
            </a:r>
            <a:r>
              <a:rPr kumimoji="0" lang="ru-RU" sz="160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Fiction</a:t>
            </a: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 </a:t>
            </a:r>
            <a:r>
              <a:rPr kumimoji="0" lang="ru-RU" sz="160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League</a:t>
            </a:r>
            <a:r>
              <a:rPr kumimoji="0" lang="ru-RU" sz="160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)</a:t>
            </a:r>
            <a:endParaRPr kumimoji="0" sz="160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70" name="Google Shape;370;p32"/>
          <p:cNvSpPr/>
          <p:nvPr/>
        </p:nvSpPr>
        <p:spPr>
          <a:xfrm>
            <a:off x="0" y="4892259"/>
            <a:ext cx="9144000" cy="251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2" name="Google Shape;352;p32">
            <a:extLst>
              <a:ext uri="{FF2B5EF4-FFF2-40B4-BE49-F238E27FC236}">
                <a16:creationId xmlns:a16="http://schemas.microsoft.com/office/drawing/2014/main" id="{9998492F-E415-59EA-BF87-11A75E4F96BD}"/>
              </a:ext>
            </a:extLst>
          </p:cNvPr>
          <p:cNvCxnSpPr>
            <a:cxnSpLocks/>
          </p:cNvCxnSpPr>
          <p:nvPr/>
        </p:nvCxnSpPr>
        <p:spPr>
          <a:xfrm>
            <a:off x="2215867" y="1432046"/>
            <a:ext cx="6615478" cy="0"/>
          </a:xfrm>
          <a:prstGeom prst="straightConnector1">
            <a:avLst/>
          </a:prstGeom>
          <a:noFill/>
          <a:ln w="19050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8CE6415D-AF91-3E2C-AED3-FD41FA13E886}"/>
              </a:ext>
            </a:extLst>
          </p:cNvPr>
          <p:cNvSpPr txBox="1"/>
          <p:nvPr/>
        </p:nvSpPr>
        <p:spPr>
          <a:xfrm>
            <a:off x="824799" y="4100559"/>
            <a:ext cx="806481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Первоначально слово «</a:t>
            </a:r>
            <a:r>
              <a:rPr lang="ru-RU" sz="1600" dirty="0" err="1">
                <a:solidFill>
                  <a:schemeClr val="accent2">
                    <a:lumMod val="50000"/>
                  </a:schemeClr>
                </a:solidFill>
              </a:rPr>
              <a:t>фандом</a:t>
            </a:r>
            <a:r>
              <a:rPr lang="ru-RU" sz="1600" dirty="0">
                <a:solidFill>
                  <a:schemeClr val="accent2">
                    <a:lumMod val="50000"/>
                  </a:schemeClr>
                </a:solidFill>
              </a:rPr>
              <a:t>» означало группу людей, увлекающихся научной фантастикой</a:t>
            </a:r>
          </a:p>
        </p:txBody>
      </p:sp>
      <p:sp>
        <p:nvSpPr>
          <p:cNvPr id="8" name="Google Shape;360;p32">
            <a:extLst>
              <a:ext uri="{FF2B5EF4-FFF2-40B4-BE49-F238E27FC236}">
                <a16:creationId xmlns:a16="http://schemas.microsoft.com/office/drawing/2014/main" id="{DB5C0D40-0043-DDF7-4CE8-88FFA8A72A52}"/>
              </a:ext>
            </a:extLst>
          </p:cNvPr>
          <p:cNvSpPr txBox="1"/>
          <p:nvPr/>
        </p:nvSpPr>
        <p:spPr>
          <a:xfrm>
            <a:off x="1216129" y="1208085"/>
            <a:ext cx="721118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США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C30A446-3DC5-DFFB-B52A-9E35B5C191DF}"/>
              </a:ext>
            </a:extLst>
          </p:cNvPr>
          <p:cNvSpPr txBox="1"/>
          <p:nvPr/>
        </p:nvSpPr>
        <p:spPr>
          <a:xfrm>
            <a:off x="2210373" y="1484765"/>
            <a:ext cx="2760388" cy="688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5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1930-е годы </a:t>
            </a:r>
          </a:p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Science Correspondence Club </a:t>
            </a:r>
          </a:p>
        </p:txBody>
      </p:sp>
      <p:sp>
        <p:nvSpPr>
          <p:cNvPr id="18" name="Google Shape;360;p32">
            <a:extLst>
              <a:ext uri="{FF2B5EF4-FFF2-40B4-BE49-F238E27FC236}">
                <a16:creationId xmlns:a16="http://schemas.microsoft.com/office/drawing/2014/main" id="{76220BB8-B15E-F0F1-1DAB-50F7F9DE9A76}"/>
              </a:ext>
            </a:extLst>
          </p:cNvPr>
          <p:cNvSpPr txBox="1"/>
          <p:nvPr/>
        </p:nvSpPr>
        <p:spPr>
          <a:xfrm>
            <a:off x="235730" y="2571750"/>
            <a:ext cx="1701517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Россия </a:t>
            </a:r>
            <a:r>
              <a:rPr lang="en" sz="2000" b="1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(</a:t>
            </a:r>
            <a:r>
              <a:rPr lang="ru-RU" sz="2000" b="1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СССР</a:t>
            </a:r>
            <a:r>
              <a:rPr lang="en" sz="2000" b="1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)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19" name="Google Shape;363;p32">
            <a:extLst>
              <a:ext uri="{FF2B5EF4-FFF2-40B4-BE49-F238E27FC236}">
                <a16:creationId xmlns:a16="http://schemas.microsoft.com/office/drawing/2014/main" id="{38436417-350F-7850-12C5-D53C59C30BD1}"/>
              </a:ext>
            </a:extLst>
          </p:cNvPr>
          <p:cNvSpPr txBox="1"/>
          <p:nvPr/>
        </p:nvSpPr>
        <p:spPr>
          <a:xfrm>
            <a:off x="7432078" y="3002637"/>
            <a:ext cx="1623691" cy="689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1960 год</a:t>
            </a:r>
          </a:p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1600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«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Каллистяне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»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E81525D-95B6-D4D8-2358-112F3AAFC8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0112" y="4185240"/>
            <a:ext cx="280440" cy="402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18461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17"/>
          <p:cNvSpPr txBox="1"/>
          <p:nvPr/>
        </p:nvSpPr>
        <p:spPr>
          <a:xfrm>
            <a:off x="514350" y="691031"/>
            <a:ext cx="8115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Жанры и направления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cxnSp>
        <p:nvCxnSpPr>
          <p:cNvPr id="137" name="Google Shape;137;p17"/>
          <p:cNvCxnSpPr>
            <a:cxnSpLocks/>
          </p:cNvCxnSpPr>
          <p:nvPr/>
        </p:nvCxnSpPr>
        <p:spPr>
          <a:xfrm>
            <a:off x="642097" y="1654596"/>
            <a:ext cx="1648231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42" name="Google Shape;142;p17"/>
          <p:cNvGrpSpPr/>
          <p:nvPr/>
        </p:nvGrpSpPr>
        <p:grpSpPr>
          <a:xfrm>
            <a:off x="463905" y="3306295"/>
            <a:ext cx="1826423" cy="935635"/>
            <a:chOff x="-52964" y="-57150"/>
            <a:chExt cx="6719564" cy="2495029"/>
          </a:xfrm>
        </p:grpSpPr>
        <p:sp>
          <p:nvSpPr>
            <p:cNvPr id="143" name="Google Shape;143;p17"/>
            <p:cNvSpPr txBox="1"/>
            <p:nvPr/>
          </p:nvSpPr>
          <p:spPr>
            <a:xfrm>
              <a:off x="-52964" y="1116491"/>
              <a:ext cx="6666600" cy="132138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любители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аниме и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манги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44" name="Google Shape;144;p17"/>
            <p:cNvSpPr txBox="1"/>
            <p:nvPr/>
          </p:nvSpPr>
          <p:spPr>
            <a:xfrm>
              <a:off x="0" y="-57150"/>
              <a:ext cx="6666600" cy="11490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4001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2000" b="0" i="0" u="none" strike="noStrike" kern="0" cap="none" spc="0" normalizeH="0" baseline="0" noProof="0" dirty="0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Отаку</a:t>
              </a:r>
              <a:r>
                <a:rPr kumimoji="0" lang="ru-RU" sz="1500" b="0" i="0" u="none" strike="noStrike" kern="0" cap="none" spc="0" normalizeH="0" baseline="0" noProof="0" dirty="0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 </a:t>
              </a:r>
              <a:endParaRPr kumimoji="0" lang="en-US" sz="7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grpSp>
        <p:nvGrpSpPr>
          <p:cNvPr id="145" name="Google Shape;145;p17"/>
          <p:cNvGrpSpPr/>
          <p:nvPr/>
        </p:nvGrpSpPr>
        <p:grpSpPr>
          <a:xfrm>
            <a:off x="2638378" y="3367548"/>
            <a:ext cx="1707170" cy="964842"/>
            <a:chOff x="0" y="-57150"/>
            <a:chExt cx="6666600" cy="1446660"/>
          </a:xfrm>
        </p:grpSpPr>
        <p:sp>
          <p:nvSpPr>
            <p:cNvPr id="146" name="Google Shape;146;p17"/>
            <p:cNvSpPr txBox="1"/>
            <p:nvPr/>
          </p:nvSpPr>
          <p:spPr>
            <a:xfrm>
              <a:off x="0" y="646540"/>
              <a:ext cx="6666600" cy="74297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любители сериала «Звездный путь»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47" name="Google Shape;147;p17"/>
            <p:cNvSpPr txBox="1"/>
            <p:nvPr/>
          </p:nvSpPr>
          <p:spPr>
            <a:xfrm>
              <a:off x="0" y="-57150"/>
              <a:ext cx="6666600" cy="64606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4001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ru-RU" sz="2000" dirty="0">
                  <a:solidFill>
                    <a:srgbClr val="2F465B"/>
                  </a:solidFill>
                  <a:latin typeface="Merriweather Sans"/>
                  <a:ea typeface="Merriweather Sans"/>
                  <a:cs typeface="Merriweather Sans"/>
                  <a:sym typeface="Merriweather Sans"/>
                </a:rPr>
                <a:t>Т</a:t>
              </a:r>
              <a:r>
                <a:rPr kumimoji="0" lang="ru-RU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реккеры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grpSp>
        <p:nvGrpSpPr>
          <p:cNvPr id="148" name="Google Shape;148;p17"/>
          <p:cNvGrpSpPr/>
          <p:nvPr/>
        </p:nvGrpSpPr>
        <p:grpSpPr>
          <a:xfrm>
            <a:off x="4798452" y="3402404"/>
            <a:ext cx="1707172" cy="1348729"/>
            <a:chOff x="-4" y="-57150"/>
            <a:chExt cx="6666604" cy="2949738"/>
          </a:xfrm>
        </p:grpSpPr>
        <p:sp>
          <p:nvSpPr>
            <p:cNvPr id="149" name="Google Shape;149;p17"/>
            <p:cNvSpPr txBox="1"/>
            <p:nvPr/>
          </p:nvSpPr>
          <p:spPr>
            <a:xfrm>
              <a:off x="-4" y="910508"/>
              <a:ext cx="6666600" cy="198208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любители книг и фильмов о Гарри Поттере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50" name="Google Shape;150;p17"/>
            <p:cNvSpPr txBox="1"/>
            <p:nvPr/>
          </p:nvSpPr>
          <p:spPr>
            <a:xfrm>
              <a:off x="0" y="-57150"/>
              <a:ext cx="6666600" cy="114903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4001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ru-RU" sz="2000" dirty="0">
                  <a:solidFill>
                    <a:srgbClr val="2F465B"/>
                  </a:solidFill>
                  <a:latin typeface="Merriweather Sans"/>
                  <a:ea typeface="Merriweather Sans"/>
                  <a:cs typeface="Merriweather Sans"/>
                  <a:sym typeface="Merriweather Sans"/>
                </a:rPr>
                <a:t>П</a:t>
              </a:r>
              <a:r>
                <a:rPr kumimoji="0" lang="ru-RU" sz="2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оттероманы</a:t>
              </a:r>
              <a:endPara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sp>
        <p:nvSpPr>
          <p:cNvPr id="151" name="Google Shape;151;p17"/>
          <p:cNvSpPr/>
          <p:nvPr/>
        </p:nvSpPr>
        <p:spPr>
          <a:xfrm>
            <a:off x="0" y="4896113"/>
            <a:ext cx="9144000" cy="247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9" name="Google Shape;137;p17">
            <a:extLst>
              <a:ext uri="{FF2B5EF4-FFF2-40B4-BE49-F238E27FC236}">
                <a16:creationId xmlns:a16="http://schemas.microsoft.com/office/drawing/2014/main" id="{1BE117D9-DC9E-C977-6434-F5B8ED59F837}"/>
              </a:ext>
            </a:extLst>
          </p:cNvPr>
          <p:cNvCxnSpPr>
            <a:cxnSpLocks/>
          </p:cNvCxnSpPr>
          <p:nvPr/>
        </p:nvCxnSpPr>
        <p:spPr>
          <a:xfrm>
            <a:off x="7180879" y="1654596"/>
            <a:ext cx="1208715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0" name="Google Shape;137;p17">
            <a:extLst>
              <a:ext uri="{FF2B5EF4-FFF2-40B4-BE49-F238E27FC236}">
                <a16:creationId xmlns:a16="http://schemas.microsoft.com/office/drawing/2014/main" id="{B1EFB077-62FA-D979-0F3D-80A6EA789DAB}"/>
              </a:ext>
            </a:extLst>
          </p:cNvPr>
          <p:cNvCxnSpPr>
            <a:cxnSpLocks/>
          </p:cNvCxnSpPr>
          <p:nvPr/>
        </p:nvCxnSpPr>
        <p:spPr>
          <a:xfrm>
            <a:off x="4847093" y="1654596"/>
            <a:ext cx="1526314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1" name="Google Shape;137;p17">
            <a:extLst>
              <a:ext uri="{FF2B5EF4-FFF2-40B4-BE49-F238E27FC236}">
                <a16:creationId xmlns:a16="http://schemas.microsoft.com/office/drawing/2014/main" id="{0EF862C1-D1DF-3662-8D14-B886A58DDDE1}"/>
              </a:ext>
            </a:extLst>
          </p:cNvPr>
          <p:cNvCxnSpPr>
            <a:cxnSpLocks/>
          </p:cNvCxnSpPr>
          <p:nvPr/>
        </p:nvCxnSpPr>
        <p:spPr>
          <a:xfrm>
            <a:off x="2849702" y="1654596"/>
            <a:ext cx="1303410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2" name="Google Shape;145;p17">
            <a:extLst>
              <a:ext uri="{FF2B5EF4-FFF2-40B4-BE49-F238E27FC236}">
                <a16:creationId xmlns:a16="http://schemas.microsoft.com/office/drawing/2014/main" id="{9677594E-9CC7-2B9C-B1D1-B2F8A5D7A18D}"/>
              </a:ext>
            </a:extLst>
          </p:cNvPr>
          <p:cNvGrpSpPr/>
          <p:nvPr/>
        </p:nvGrpSpPr>
        <p:grpSpPr>
          <a:xfrm>
            <a:off x="6958529" y="3522346"/>
            <a:ext cx="1781128" cy="1091246"/>
            <a:chOff x="0" y="-57150"/>
            <a:chExt cx="6955410" cy="1688395"/>
          </a:xfrm>
        </p:grpSpPr>
        <p:sp>
          <p:nvSpPr>
            <p:cNvPr id="13" name="Google Shape;146;p17">
              <a:extLst>
                <a:ext uri="{FF2B5EF4-FFF2-40B4-BE49-F238E27FC236}">
                  <a16:creationId xmlns:a16="http://schemas.microsoft.com/office/drawing/2014/main" id="{4761BF24-BFED-5A6B-CBB9-BF4B1532169F}"/>
                </a:ext>
              </a:extLst>
            </p:cNvPr>
            <p:cNvSpPr txBox="1"/>
            <p:nvPr/>
          </p:nvSpPr>
          <p:spPr>
            <a:xfrm>
              <a:off x="288810" y="481229"/>
              <a:ext cx="6666600" cy="115001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любители творчества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Дж.Р.Р.Толкина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4" name="Google Shape;147;p17">
              <a:extLst>
                <a:ext uri="{FF2B5EF4-FFF2-40B4-BE49-F238E27FC236}">
                  <a16:creationId xmlns:a16="http://schemas.microsoft.com/office/drawing/2014/main" id="{2D6DA331-E975-4E60-5B71-83CB686CA817}"/>
                </a:ext>
              </a:extLst>
            </p:cNvPr>
            <p:cNvSpPr txBox="1"/>
            <p:nvPr/>
          </p:nvSpPr>
          <p:spPr>
            <a:xfrm>
              <a:off x="0" y="-57150"/>
              <a:ext cx="6666600" cy="60000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4001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Толкинисты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4183E218-AD11-5935-1BA6-C76E8AFEC2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4065" y="443510"/>
            <a:ext cx="976098" cy="1037104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494F0623-9E38-7A29-F582-F34AE276D3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096" y="1705257"/>
            <a:ext cx="1648814" cy="1648814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BADD678-0F1D-C01B-FF45-4EFA8C0E064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9702" y="1686665"/>
            <a:ext cx="1303410" cy="1648814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11501A57-2348-3EBA-D592-C1592B009C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47093" y="1703709"/>
            <a:ext cx="1526314" cy="1808021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3E0BCF5D-2CC2-4EDF-4FC1-8F26C5E0D07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80879" y="1703709"/>
            <a:ext cx="1189989" cy="1784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29988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2"/>
          <p:cNvSpPr/>
          <p:nvPr/>
        </p:nvSpPr>
        <p:spPr>
          <a:xfrm>
            <a:off x="0" y="4896113"/>
            <a:ext cx="9144000" cy="247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73" name="Google Shape;73;p12"/>
          <p:cNvSpPr txBox="1"/>
          <p:nvPr/>
        </p:nvSpPr>
        <p:spPr>
          <a:xfrm>
            <a:off x="514350" y="835526"/>
            <a:ext cx="8115300" cy="6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Фандомное</a:t>
            </a: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 творчество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grpSp>
        <p:nvGrpSpPr>
          <p:cNvPr id="74" name="Google Shape;74;p12"/>
          <p:cNvGrpSpPr/>
          <p:nvPr/>
        </p:nvGrpSpPr>
        <p:grpSpPr>
          <a:xfrm>
            <a:off x="514349" y="2212296"/>
            <a:ext cx="2346526" cy="2014496"/>
            <a:chOff x="-2" y="0"/>
            <a:chExt cx="6257402" cy="4337012"/>
          </a:xfrm>
        </p:grpSpPr>
        <p:sp>
          <p:nvSpPr>
            <p:cNvPr id="75" name="Google Shape;75;p12"/>
            <p:cNvSpPr txBox="1"/>
            <p:nvPr/>
          </p:nvSpPr>
          <p:spPr>
            <a:xfrm>
              <a:off x="-2" y="440850"/>
              <a:ext cx="6257399" cy="389616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0650" marR="0" lvl="1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Жанр массовой литературы (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фанфиков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), создаваемой по мотивам художественного произведения его поклонниками, для чтения другими поклонниками</a:t>
              </a:r>
            </a:p>
          </p:txBody>
        </p:sp>
        <p:cxnSp>
          <p:nvCxnSpPr>
            <p:cNvPr id="77" name="Google Shape;77;p12"/>
            <p:cNvCxnSpPr/>
            <p:nvPr/>
          </p:nvCxnSpPr>
          <p:spPr>
            <a:xfrm>
              <a:off x="0" y="0"/>
              <a:ext cx="62574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78" name="Google Shape;78;p12"/>
          <p:cNvGrpSpPr/>
          <p:nvPr/>
        </p:nvGrpSpPr>
        <p:grpSpPr>
          <a:xfrm>
            <a:off x="3398719" y="2212297"/>
            <a:ext cx="2346526" cy="1530324"/>
            <a:chOff x="-2" y="0"/>
            <a:chExt cx="6257402" cy="4080864"/>
          </a:xfrm>
        </p:grpSpPr>
        <p:sp>
          <p:nvSpPr>
            <p:cNvPr id="79" name="Google Shape;79;p12"/>
            <p:cNvSpPr txBox="1"/>
            <p:nvPr/>
          </p:nvSpPr>
          <p:spPr>
            <a:xfrm>
              <a:off x="-2" y="633765"/>
              <a:ext cx="6257400" cy="34470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0650" marR="0" lvl="1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Создание любительских видеороликов по теме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фандома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с кадрами, объединёнными общей идеей</a:t>
              </a:r>
            </a:p>
          </p:txBody>
        </p:sp>
        <p:cxnSp>
          <p:nvCxnSpPr>
            <p:cNvPr id="81" name="Google Shape;81;p12"/>
            <p:cNvCxnSpPr/>
            <p:nvPr/>
          </p:nvCxnSpPr>
          <p:spPr>
            <a:xfrm>
              <a:off x="0" y="0"/>
              <a:ext cx="62574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grpSp>
        <p:nvGrpSpPr>
          <p:cNvPr id="82" name="Google Shape;82;p12"/>
          <p:cNvGrpSpPr/>
          <p:nvPr/>
        </p:nvGrpSpPr>
        <p:grpSpPr>
          <a:xfrm>
            <a:off x="6229301" y="2212297"/>
            <a:ext cx="2400315" cy="1755963"/>
            <a:chOff x="-143440" y="0"/>
            <a:chExt cx="6400840" cy="4682569"/>
          </a:xfrm>
        </p:grpSpPr>
        <p:sp>
          <p:nvSpPr>
            <p:cNvPr id="83" name="Google Shape;83;p12"/>
            <p:cNvSpPr txBox="1"/>
            <p:nvPr/>
          </p:nvSpPr>
          <p:spPr>
            <a:xfrm>
              <a:off x="-143440" y="546051"/>
              <a:ext cx="6257400" cy="413651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20650" marR="0" lvl="1" algn="l" defTabSz="914400" rtl="0" eaLnBrk="1" fontAlgn="auto" latinLnBrk="0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100"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Создание оригинальных рисунков или переработка готовых материалов для создания арт-объектов, посвященных тематике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фандома</a:t>
              </a:r>
              <a:endParaRPr kumimoji="0" lang="ru-RU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cxnSp>
          <p:nvCxnSpPr>
            <p:cNvPr id="85" name="Google Shape;85;p12"/>
            <p:cNvCxnSpPr/>
            <p:nvPr/>
          </p:nvCxnSpPr>
          <p:spPr>
            <a:xfrm>
              <a:off x="0" y="0"/>
              <a:ext cx="62574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2" name="Google Shape;76;p12">
            <a:extLst>
              <a:ext uri="{FF2B5EF4-FFF2-40B4-BE49-F238E27FC236}">
                <a16:creationId xmlns:a16="http://schemas.microsoft.com/office/drawing/2014/main" id="{936DF883-4667-AB41-1AF0-FD5A020C14B3}"/>
              </a:ext>
            </a:extLst>
          </p:cNvPr>
          <p:cNvSpPr txBox="1"/>
          <p:nvPr/>
        </p:nvSpPr>
        <p:spPr>
          <a:xfrm>
            <a:off x="561415" y="1734458"/>
            <a:ext cx="2346525" cy="5337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Фанфикшн</a:t>
            </a:r>
          </a:p>
        </p:txBody>
      </p:sp>
      <p:sp>
        <p:nvSpPr>
          <p:cNvPr id="3" name="Google Shape;80;p12">
            <a:extLst>
              <a:ext uri="{FF2B5EF4-FFF2-40B4-BE49-F238E27FC236}">
                <a16:creationId xmlns:a16="http://schemas.microsoft.com/office/drawing/2014/main" id="{B48F6649-C3DF-03C0-B584-529AC565E945}"/>
              </a:ext>
            </a:extLst>
          </p:cNvPr>
          <p:cNvSpPr txBox="1"/>
          <p:nvPr/>
        </p:nvSpPr>
        <p:spPr>
          <a:xfrm>
            <a:off x="3398720" y="1743523"/>
            <a:ext cx="2346525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Фан-видео</a:t>
            </a:r>
          </a:p>
        </p:txBody>
      </p:sp>
      <p:sp>
        <p:nvSpPr>
          <p:cNvPr id="4" name="Google Shape;84;p12">
            <a:extLst>
              <a:ext uri="{FF2B5EF4-FFF2-40B4-BE49-F238E27FC236}">
                <a16:creationId xmlns:a16="http://schemas.microsoft.com/office/drawing/2014/main" id="{9F32F820-49E1-847F-8B97-125ECEA0F737}"/>
              </a:ext>
            </a:extLst>
          </p:cNvPr>
          <p:cNvSpPr txBox="1"/>
          <p:nvPr/>
        </p:nvSpPr>
        <p:spPr>
          <a:xfrm>
            <a:off x="6283089" y="1734458"/>
            <a:ext cx="2346525" cy="430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40013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00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Фан-арт</a:t>
            </a:r>
          </a:p>
        </p:txBody>
      </p:sp>
    </p:spTree>
    <p:extLst>
      <p:ext uri="{BB962C8B-B14F-4D97-AF65-F5344CB8AC3E}">
        <p14:creationId xmlns:p14="http://schemas.microsoft.com/office/powerpoint/2010/main" val="1821968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0"/>
          <p:cNvSpPr txBox="1"/>
          <p:nvPr/>
        </p:nvSpPr>
        <p:spPr>
          <a:xfrm>
            <a:off x="514350" y="342535"/>
            <a:ext cx="8115300" cy="615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4000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П</a:t>
            </a:r>
            <a:r>
              <a:rPr kumimoji="0" lang="ru-RU" sz="40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римеры</a:t>
            </a: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 </a:t>
            </a:r>
            <a:r>
              <a:rPr kumimoji="0" lang="ru-RU" sz="40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фандомного</a:t>
            </a: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 творчества 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cxnSp>
        <p:nvCxnSpPr>
          <p:cNvPr id="199" name="Google Shape;199;p20"/>
          <p:cNvCxnSpPr>
            <a:cxnSpLocks/>
          </p:cNvCxnSpPr>
          <p:nvPr/>
        </p:nvCxnSpPr>
        <p:spPr>
          <a:xfrm>
            <a:off x="359709" y="1929433"/>
            <a:ext cx="8347261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46CAC2F-0D23-964A-45E5-18908CF36F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709" y="2073243"/>
            <a:ext cx="2790263" cy="1464888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025C42B-C5AD-6731-B0A4-E7391D1B375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67069" y="2481622"/>
            <a:ext cx="2790266" cy="146489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0E39979-7B1B-E962-BC29-EA0FFF08F37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3952" y="2805687"/>
            <a:ext cx="2609859" cy="1469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08584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16"/>
          <p:cNvSpPr/>
          <p:nvPr/>
        </p:nvSpPr>
        <p:spPr>
          <a:xfrm>
            <a:off x="0" y="0"/>
            <a:ext cx="4247700" cy="5143500"/>
          </a:xfrm>
          <a:prstGeom prst="rect">
            <a:avLst/>
          </a:prstGeom>
          <a:solidFill>
            <a:srgbClr val="2F465B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121" name="Google Shape;121;p16"/>
          <p:cNvSpPr txBox="1"/>
          <p:nvPr/>
        </p:nvSpPr>
        <p:spPr>
          <a:xfrm>
            <a:off x="352870" y="881759"/>
            <a:ext cx="3125100" cy="5539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Фанаты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grpSp>
        <p:nvGrpSpPr>
          <p:cNvPr id="122" name="Google Shape;122;p16"/>
          <p:cNvGrpSpPr/>
          <p:nvPr/>
        </p:nvGrpSpPr>
        <p:grpSpPr>
          <a:xfrm>
            <a:off x="4801619" y="610994"/>
            <a:ext cx="4075001" cy="824763"/>
            <a:chOff x="0" y="0"/>
            <a:chExt cx="9906000" cy="2199369"/>
          </a:xfrm>
        </p:grpSpPr>
        <p:cxnSp>
          <p:nvCxnSpPr>
            <p:cNvPr id="123" name="Google Shape;123;p16"/>
            <p:cNvCxnSpPr/>
            <p:nvPr/>
          </p:nvCxnSpPr>
          <p:spPr>
            <a:xfrm>
              <a:off x="0" y="0"/>
              <a:ext cx="99060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25" name="Google Shape;125;p16"/>
            <p:cNvSpPr txBox="1"/>
            <p:nvPr/>
          </p:nvSpPr>
          <p:spPr>
            <a:xfrm>
              <a:off x="0" y="246013"/>
              <a:ext cx="9906000" cy="195335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4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lang="ru-RU" sz="1700" dirty="0"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О</a:t>
              </a:r>
              <a:r>
                <a:rPr kumimoji="0" lang="ru-RU" sz="17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сновные</a:t>
              </a:r>
              <a:r>
                <a:rPr kumimoji="0" lang="ru-RU" sz="17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потребители коммерческой продукции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</p:grpSp>
      <p:grpSp>
        <p:nvGrpSpPr>
          <p:cNvPr id="126" name="Google Shape;126;p16"/>
          <p:cNvGrpSpPr/>
          <p:nvPr/>
        </p:nvGrpSpPr>
        <p:grpSpPr>
          <a:xfrm>
            <a:off x="4801619" y="1593757"/>
            <a:ext cx="4127228" cy="3361484"/>
            <a:chOff x="-125507" y="0"/>
            <a:chExt cx="10031507" cy="7322220"/>
          </a:xfrm>
        </p:grpSpPr>
        <p:cxnSp>
          <p:nvCxnSpPr>
            <p:cNvPr id="127" name="Google Shape;127;p16"/>
            <p:cNvCxnSpPr/>
            <p:nvPr/>
          </p:nvCxnSpPr>
          <p:spPr>
            <a:xfrm>
              <a:off x="0" y="0"/>
              <a:ext cx="9906000" cy="0"/>
            </a:xfrm>
            <a:prstGeom prst="straightConnector1">
              <a:avLst/>
            </a:prstGeom>
            <a:noFill/>
            <a:ln w="38100" cap="rnd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128" name="Google Shape;128;p16"/>
            <p:cNvSpPr txBox="1"/>
            <p:nvPr/>
          </p:nvSpPr>
          <p:spPr>
            <a:xfrm>
              <a:off x="-125507" y="176595"/>
              <a:ext cx="9905999" cy="714562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Фанаты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– вид аудитории, который коммерчески выгоден для создателей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фандомообразующего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культурного элемента.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Потребление связанных с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фандомом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артефактов приветствуется самими членами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фандомного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сообщества.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Популярности оригинальных проектов способствует так называемый </a:t>
              </a: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«</a:t>
              </a:r>
              <a:r>
                <a:rPr kumimoji="0" lang="ru-RU" b="1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мерч</a:t>
              </a:r>
              <a:r>
                <a:rPr kumimoji="0" lang="ru-RU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» 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(англ. </a:t>
              </a:r>
              <a:r>
                <a:rPr kumimoji="0" lang="ru-RU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Merchandise</a:t>
              </a:r>
              <a:r>
                <a:rPr kumimoji="0" lang="ru-RU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— «товары, продукция») — товаров с символикой проекта. </a:t>
              </a:r>
              <a:endParaRPr kumimoji="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9FA754E-BF6A-8DBE-2EBE-B48F46EE7E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11701"/>
            <a:ext cx="4247700" cy="283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62684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oogle Shape;156;p18"/>
          <p:cNvGrpSpPr/>
          <p:nvPr/>
        </p:nvGrpSpPr>
        <p:grpSpPr>
          <a:xfrm>
            <a:off x="514350" y="1344878"/>
            <a:ext cx="4003862" cy="3387973"/>
            <a:chOff x="0" y="0"/>
            <a:chExt cx="6257400" cy="9034592"/>
          </a:xfrm>
        </p:grpSpPr>
        <p:sp>
          <p:nvSpPr>
            <p:cNvPr id="157" name="Google Shape;157;p18"/>
            <p:cNvSpPr txBox="1"/>
            <p:nvPr/>
          </p:nvSpPr>
          <p:spPr>
            <a:xfrm>
              <a:off x="0" y="1106269"/>
              <a:ext cx="6257400" cy="7928323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приобретение навыка общения и собственной деятельности внутри  системы сообщества;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принятие факта, что роль и статус человека внутри сообщества как системы зависят от его качеств и полезности для других 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площадка для общения и обмена мнениями между единомышленниками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расширение социальных связей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благоприятная среда для раскрытия творческого потенциала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снижение эмоциональной напряженности подростка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отвлечение и отдых от повседневных дел 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хорошая тренировка навыков владения иностранными языками</a:t>
              </a:r>
            </a:p>
          </p:txBody>
        </p:sp>
        <p:sp>
          <p:nvSpPr>
            <p:cNvPr id="158" name="Google Shape;158;p18"/>
            <p:cNvSpPr txBox="1"/>
            <p:nvPr/>
          </p:nvSpPr>
          <p:spPr>
            <a:xfrm>
              <a:off x="0" y="72141"/>
              <a:ext cx="6257400" cy="10341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4001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Положительное</a:t>
              </a: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  <p:cxnSp>
          <p:nvCxnSpPr>
            <p:cNvPr id="159" name="Google Shape;159;p18"/>
            <p:cNvCxnSpPr/>
            <p:nvPr/>
          </p:nvCxnSpPr>
          <p:spPr>
            <a:xfrm>
              <a:off x="0" y="0"/>
              <a:ext cx="6257400" cy="0"/>
            </a:xfrm>
            <a:prstGeom prst="straightConnector1">
              <a:avLst/>
            </a:prstGeom>
            <a:noFill/>
            <a:ln w="3810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160" name="Google Shape;160;p18"/>
          <p:cNvSpPr txBox="1"/>
          <p:nvPr/>
        </p:nvSpPr>
        <p:spPr>
          <a:xfrm>
            <a:off x="460562" y="534407"/>
            <a:ext cx="8115300" cy="6155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4000" dirty="0">
                <a:solidFill>
                  <a:srgbClr val="2F465B"/>
                </a:solidFill>
                <a:latin typeface="Merriweather Sans"/>
                <a:ea typeface="Merriweather Sans"/>
                <a:cs typeface="Merriweather Sans"/>
                <a:sym typeface="Merriweather Sans"/>
              </a:rPr>
              <a:t>В</a:t>
            </a:r>
            <a:r>
              <a:rPr kumimoji="0" lang="ru-RU" sz="40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лияние</a:t>
            </a: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 </a:t>
            </a:r>
            <a:r>
              <a:rPr kumimoji="0" lang="ru-RU" sz="4000" b="0" i="0" u="none" strike="noStrike" kern="0" cap="none" spc="0" normalizeH="0" baseline="0" noProof="0" dirty="0" err="1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фандомов</a:t>
            </a:r>
            <a:r>
              <a:rPr kumimoji="0" lang="ru-RU" sz="40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 на общество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grpSp>
        <p:nvGrpSpPr>
          <p:cNvPr id="177" name="Google Shape;177;p18"/>
          <p:cNvGrpSpPr/>
          <p:nvPr/>
        </p:nvGrpSpPr>
        <p:grpSpPr>
          <a:xfrm>
            <a:off x="4709786" y="2074432"/>
            <a:ext cx="4064420" cy="2538509"/>
            <a:chOff x="0" y="0"/>
            <a:chExt cx="6257400" cy="6769355"/>
          </a:xfrm>
        </p:grpSpPr>
        <p:sp>
          <p:nvSpPr>
            <p:cNvPr id="178" name="Google Shape;178;p18"/>
            <p:cNvSpPr txBox="1"/>
            <p:nvPr/>
          </p:nvSpPr>
          <p:spPr>
            <a:xfrm>
              <a:off x="0" y="1106269"/>
              <a:ext cx="6257400" cy="566308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негативное или даже криминальное влияние агрессивных </a:t>
              </a:r>
              <a:r>
                <a:rPr kumimoji="0" lang="ru-RU" sz="12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фандомов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(ЧВК Редан)</a:t>
              </a:r>
              <a:r>
                <a:rPr lang="ru-RU" sz="1200" dirty="0"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;</a:t>
              </a: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 	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риски возникновения «перекосов» в социализации подростка; 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риск «застревания» на теме; 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риск невозможности переключиться на более значимые и важные жизненные проекты;</a:t>
              </a:r>
            </a:p>
            <a:p>
              <a:pPr marL="171450" marR="0" lvl="0" indent="-17145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увлечение требует много времени и отвлекает подростка от обязанностей (учеба, домашние обязанности).</a:t>
              </a:r>
            </a:p>
          </p:txBody>
        </p:sp>
        <p:sp>
          <p:nvSpPr>
            <p:cNvPr id="179" name="Google Shape;179;p18"/>
            <p:cNvSpPr txBox="1"/>
            <p:nvPr/>
          </p:nvSpPr>
          <p:spPr>
            <a:xfrm>
              <a:off x="0" y="149331"/>
              <a:ext cx="6257400" cy="103412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40013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Отрицательное</a:t>
              </a: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  <p:cxnSp>
          <p:nvCxnSpPr>
            <p:cNvPr id="180" name="Google Shape;180;p18"/>
            <p:cNvCxnSpPr/>
            <p:nvPr/>
          </p:nvCxnSpPr>
          <p:spPr>
            <a:xfrm>
              <a:off x="0" y="0"/>
              <a:ext cx="6257400" cy="0"/>
            </a:xfrm>
            <a:prstGeom prst="straightConnector1">
              <a:avLst/>
            </a:prstGeom>
            <a:noFill/>
            <a:ln w="38100" cap="rnd" cmpd="sng">
              <a:solidFill>
                <a:srgbClr val="FFFFFF"/>
              </a:solidFill>
              <a:prstDash val="solid"/>
              <a:round/>
              <a:headEnd type="none" w="sm" len="sm"/>
              <a:tailEnd type="none" w="sm" len="sm"/>
            </a:ln>
          </p:spPr>
        </p:cxnSp>
      </p:grpSp>
      <p:sp>
        <p:nvSpPr>
          <p:cNvPr id="4" name="Google Shape;551;p36">
            <a:extLst>
              <a:ext uri="{FF2B5EF4-FFF2-40B4-BE49-F238E27FC236}">
                <a16:creationId xmlns:a16="http://schemas.microsoft.com/office/drawing/2014/main" id="{C6E302AD-85B1-7AF3-771B-E8D11AD55148}"/>
              </a:ext>
            </a:extLst>
          </p:cNvPr>
          <p:cNvSpPr/>
          <p:nvPr/>
        </p:nvSpPr>
        <p:spPr>
          <a:xfrm>
            <a:off x="3503786" y="1408878"/>
            <a:ext cx="308456" cy="273829"/>
          </a:xfrm>
          <a:custGeom>
            <a:avLst/>
            <a:gdLst/>
            <a:ahLst/>
            <a:cxnLst/>
            <a:rect l="l" t="t" r="r" b="b"/>
            <a:pathLst>
              <a:path w="931641" h="832322" extrusionOk="0">
                <a:moveTo>
                  <a:pt x="931642" y="377427"/>
                </a:moveTo>
                <a:lnTo>
                  <a:pt x="931642" y="370002"/>
                </a:lnTo>
                <a:cubicBezTo>
                  <a:pt x="931642" y="331517"/>
                  <a:pt x="900364" y="300196"/>
                  <a:pt x="861911" y="300196"/>
                </a:cubicBezTo>
                <a:lnTo>
                  <a:pt x="641219" y="300196"/>
                </a:lnTo>
                <a:cubicBezTo>
                  <a:pt x="684854" y="227293"/>
                  <a:pt x="691266" y="120495"/>
                  <a:pt x="655310" y="38769"/>
                </a:cubicBezTo>
                <a:cubicBezTo>
                  <a:pt x="646997" y="19909"/>
                  <a:pt x="631526" y="5992"/>
                  <a:pt x="613949" y="1553"/>
                </a:cubicBezTo>
                <a:cubicBezTo>
                  <a:pt x="598162" y="-2440"/>
                  <a:pt x="581815" y="1329"/>
                  <a:pt x="567891" y="12148"/>
                </a:cubicBezTo>
                <a:cubicBezTo>
                  <a:pt x="544759" y="30132"/>
                  <a:pt x="535644" y="63915"/>
                  <a:pt x="530817" y="87775"/>
                </a:cubicBezTo>
                <a:cubicBezTo>
                  <a:pt x="523771" y="122622"/>
                  <a:pt x="513240" y="158961"/>
                  <a:pt x="484218" y="188715"/>
                </a:cubicBezTo>
                <a:cubicBezTo>
                  <a:pt x="472661" y="200561"/>
                  <a:pt x="459558" y="211512"/>
                  <a:pt x="446883" y="222107"/>
                </a:cubicBezTo>
                <a:cubicBezTo>
                  <a:pt x="430312" y="235968"/>
                  <a:pt x="413183" y="250313"/>
                  <a:pt x="398532" y="267308"/>
                </a:cubicBezTo>
                <a:cubicBezTo>
                  <a:pt x="366491" y="304524"/>
                  <a:pt x="351132" y="350620"/>
                  <a:pt x="341346" y="386623"/>
                </a:cubicBezTo>
                <a:cubicBezTo>
                  <a:pt x="338382" y="397499"/>
                  <a:pt x="328447" y="405073"/>
                  <a:pt x="317189" y="405073"/>
                </a:cubicBezTo>
                <a:cubicBezTo>
                  <a:pt x="317170" y="405073"/>
                  <a:pt x="317170" y="405073"/>
                  <a:pt x="317152" y="405073"/>
                </a:cubicBezTo>
                <a:lnTo>
                  <a:pt x="230273" y="405054"/>
                </a:lnTo>
                <a:lnTo>
                  <a:pt x="230273" y="404737"/>
                </a:lnTo>
                <a:cubicBezTo>
                  <a:pt x="230273" y="372334"/>
                  <a:pt x="203935" y="345956"/>
                  <a:pt x="171558" y="345956"/>
                </a:cubicBezTo>
                <a:lnTo>
                  <a:pt x="58733" y="345956"/>
                </a:lnTo>
                <a:cubicBezTo>
                  <a:pt x="26356" y="345956"/>
                  <a:pt x="0" y="372334"/>
                  <a:pt x="0" y="404737"/>
                </a:cubicBezTo>
                <a:lnTo>
                  <a:pt x="0" y="773560"/>
                </a:lnTo>
                <a:cubicBezTo>
                  <a:pt x="0" y="805963"/>
                  <a:pt x="26356" y="832322"/>
                  <a:pt x="58733" y="832322"/>
                </a:cubicBezTo>
                <a:lnTo>
                  <a:pt x="171558" y="832322"/>
                </a:lnTo>
                <a:cubicBezTo>
                  <a:pt x="203935" y="832322"/>
                  <a:pt x="230273" y="805963"/>
                  <a:pt x="230273" y="773560"/>
                </a:cubicBezTo>
                <a:lnTo>
                  <a:pt x="230273" y="761005"/>
                </a:lnTo>
                <a:lnTo>
                  <a:pt x="294169" y="761005"/>
                </a:lnTo>
                <a:cubicBezTo>
                  <a:pt x="303843" y="761005"/>
                  <a:pt x="312772" y="765296"/>
                  <a:pt x="318643" y="772758"/>
                </a:cubicBezTo>
                <a:cubicBezTo>
                  <a:pt x="332399" y="790200"/>
                  <a:pt x="363285" y="819488"/>
                  <a:pt x="415867" y="819488"/>
                </a:cubicBezTo>
                <a:lnTo>
                  <a:pt x="593166" y="816503"/>
                </a:lnTo>
                <a:cubicBezTo>
                  <a:pt x="594098" y="816484"/>
                  <a:pt x="594974" y="816298"/>
                  <a:pt x="595813" y="816018"/>
                </a:cubicBezTo>
                <a:cubicBezTo>
                  <a:pt x="608581" y="826577"/>
                  <a:pt x="624406" y="832322"/>
                  <a:pt x="641256" y="832322"/>
                </a:cubicBezTo>
                <a:lnTo>
                  <a:pt x="826999" y="832322"/>
                </a:lnTo>
                <a:cubicBezTo>
                  <a:pt x="866478" y="832322"/>
                  <a:pt x="898594" y="800180"/>
                  <a:pt x="898594" y="760670"/>
                </a:cubicBezTo>
                <a:lnTo>
                  <a:pt x="898594" y="756957"/>
                </a:lnTo>
                <a:cubicBezTo>
                  <a:pt x="898594" y="735486"/>
                  <a:pt x="889106" y="716215"/>
                  <a:pt x="874101" y="703064"/>
                </a:cubicBezTo>
                <a:cubicBezTo>
                  <a:pt x="906683" y="697803"/>
                  <a:pt x="931642" y="669467"/>
                  <a:pt x="931642" y="635403"/>
                </a:cubicBezTo>
                <a:lnTo>
                  <a:pt x="931642" y="625497"/>
                </a:lnTo>
                <a:cubicBezTo>
                  <a:pt x="931642" y="600257"/>
                  <a:pt x="917923" y="578170"/>
                  <a:pt x="897568" y="566269"/>
                </a:cubicBezTo>
                <a:cubicBezTo>
                  <a:pt x="917923" y="554367"/>
                  <a:pt x="931642" y="532280"/>
                  <a:pt x="931642" y="507040"/>
                </a:cubicBezTo>
                <a:lnTo>
                  <a:pt x="931642" y="497115"/>
                </a:lnTo>
                <a:cubicBezTo>
                  <a:pt x="931642" y="471689"/>
                  <a:pt x="917718" y="449471"/>
                  <a:pt x="897121" y="437644"/>
                </a:cubicBezTo>
                <a:cubicBezTo>
                  <a:pt x="917755" y="425500"/>
                  <a:pt x="931642" y="403058"/>
                  <a:pt x="931642" y="377427"/>
                </a:cubicBezTo>
                <a:close/>
                <a:moveTo>
                  <a:pt x="211633" y="773560"/>
                </a:moveTo>
                <a:cubicBezTo>
                  <a:pt x="211633" y="795684"/>
                  <a:pt x="193665" y="813668"/>
                  <a:pt x="171558" y="813668"/>
                </a:cubicBezTo>
                <a:lnTo>
                  <a:pt x="58733" y="813668"/>
                </a:lnTo>
                <a:cubicBezTo>
                  <a:pt x="36627" y="813668"/>
                  <a:pt x="18640" y="795684"/>
                  <a:pt x="18640" y="773560"/>
                </a:cubicBezTo>
                <a:lnTo>
                  <a:pt x="18640" y="404737"/>
                </a:lnTo>
                <a:cubicBezTo>
                  <a:pt x="18640" y="382613"/>
                  <a:pt x="36627" y="364611"/>
                  <a:pt x="58733" y="364611"/>
                </a:cubicBezTo>
                <a:lnTo>
                  <a:pt x="171558" y="364611"/>
                </a:lnTo>
                <a:cubicBezTo>
                  <a:pt x="193665" y="364611"/>
                  <a:pt x="211633" y="382613"/>
                  <a:pt x="211633" y="404737"/>
                </a:cubicBezTo>
                <a:lnTo>
                  <a:pt x="211633" y="773560"/>
                </a:lnTo>
                <a:close/>
                <a:moveTo>
                  <a:pt x="415718" y="800833"/>
                </a:moveTo>
                <a:cubicBezTo>
                  <a:pt x="373369" y="800833"/>
                  <a:pt x="347516" y="779287"/>
                  <a:pt x="333294" y="761192"/>
                </a:cubicBezTo>
                <a:cubicBezTo>
                  <a:pt x="323843" y="749215"/>
                  <a:pt x="309584" y="742351"/>
                  <a:pt x="294169" y="742351"/>
                </a:cubicBezTo>
                <a:lnTo>
                  <a:pt x="230273" y="742351"/>
                </a:lnTo>
                <a:lnTo>
                  <a:pt x="230273" y="423709"/>
                </a:lnTo>
                <a:lnTo>
                  <a:pt x="317133" y="423728"/>
                </a:lnTo>
                <a:cubicBezTo>
                  <a:pt x="317152" y="423728"/>
                  <a:pt x="317170" y="423728"/>
                  <a:pt x="317189" y="423728"/>
                </a:cubicBezTo>
                <a:cubicBezTo>
                  <a:pt x="336835" y="423728"/>
                  <a:pt x="354151" y="410502"/>
                  <a:pt x="359314" y="391530"/>
                </a:cubicBezTo>
                <a:cubicBezTo>
                  <a:pt x="368597" y="357429"/>
                  <a:pt x="383043" y="313870"/>
                  <a:pt x="412661" y="279489"/>
                </a:cubicBezTo>
                <a:cubicBezTo>
                  <a:pt x="426305" y="263651"/>
                  <a:pt x="442111" y="250425"/>
                  <a:pt x="458850" y="236434"/>
                </a:cubicBezTo>
                <a:cubicBezTo>
                  <a:pt x="471879" y="225540"/>
                  <a:pt x="485336" y="214272"/>
                  <a:pt x="497564" y="201736"/>
                </a:cubicBezTo>
                <a:cubicBezTo>
                  <a:pt x="529959" y="168531"/>
                  <a:pt x="541460" y="129114"/>
                  <a:pt x="549084" y="91468"/>
                </a:cubicBezTo>
                <a:cubicBezTo>
                  <a:pt x="553333" y="70538"/>
                  <a:pt x="561087" y="41063"/>
                  <a:pt x="579336" y="26886"/>
                </a:cubicBezTo>
                <a:cubicBezTo>
                  <a:pt x="588749" y="19554"/>
                  <a:pt x="599149" y="17055"/>
                  <a:pt x="609382" y="19629"/>
                </a:cubicBezTo>
                <a:cubicBezTo>
                  <a:pt x="621442" y="22688"/>
                  <a:pt x="632235" y="32650"/>
                  <a:pt x="638237" y="46305"/>
                </a:cubicBezTo>
                <a:cubicBezTo>
                  <a:pt x="674229" y="128069"/>
                  <a:pt x="665040" y="236490"/>
                  <a:pt x="616391" y="304076"/>
                </a:cubicBezTo>
                <a:cubicBezTo>
                  <a:pt x="616391" y="304076"/>
                  <a:pt x="616391" y="304076"/>
                  <a:pt x="616391" y="304095"/>
                </a:cubicBezTo>
                <a:cubicBezTo>
                  <a:pt x="588599" y="313795"/>
                  <a:pt x="569662" y="340099"/>
                  <a:pt x="569662" y="370002"/>
                </a:cubicBezTo>
                <a:lnTo>
                  <a:pt x="569662" y="377427"/>
                </a:lnTo>
                <a:cubicBezTo>
                  <a:pt x="569662" y="399141"/>
                  <a:pt x="579615" y="418560"/>
                  <a:pt x="595216" y="431376"/>
                </a:cubicBezTo>
                <a:cubicBezTo>
                  <a:pt x="566828" y="439752"/>
                  <a:pt x="546064" y="466055"/>
                  <a:pt x="546064" y="497115"/>
                </a:cubicBezTo>
                <a:lnTo>
                  <a:pt x="546064" y="507040"/>
                </a:lnTo>
                <a:cubicBezTo>
                  <a:pt x="546064" y="532280"/>
                  <a:pt x="559783" y="554367"/>
                  <a:pt x="580137" y="566269"/>
                </a:cubicBezTo>
                <a:cubicBezTo>
                  <a:pt x="559783" y="578170"/>
                  <a:pt x="546064" y="600257"/>
                  <a:pt x="546064" y="625497"/>
                </a:cubicBezTo>
                <a:lnTo>
                  <a:pt x="546064" y="635403"/>
                </a:lnTo>
                <a:cubicBezTo>
                  <a:pt x="546064" y="666799"/>
                  <a:pt x="567276" y="693326"/>
                  <a:pt x="596092" y="701403"/>
                </a:cubicBezTo>
                <a:cubicBezTo>
                  <a:pt x="579988" y="714555"/>
                  <a:pt x="569662" y="734572"/>
                  <a:pt x="569662" y="756957"/>
                </a:cubicBezTo>
                <a:lnTo>
                  <a:pt x="569662" y="760670"/>
                </a:lnTo>
                <a:cubicBezTo>
                  <a:pt x="569662" y="774045"/>
                  <a:pt x="573352" y="786917"/>
                  <a:pt x="580193" y="798072"/>
                </a:cubicBezTo>
                <a:lnTo>
                  <a:pt x="415718" y="800833"/>
                </a:lnTo>
                <a:close/>
                <a:moveTo>
                  <a:pt x="879954" y="756957"/>
                </a:moveTo>
                <a:lnTo>
                  <a:pt x="879954" y="760670"/>
                </a:lnTo>
                <a:cubicBezTo>
                  <a:pt x="879954" y="789901"/>
                  <a:pt x="856189" y="813668"/>
                  <a:pt x="826999" y="813668"/>
                </a:cubicBezTo>
                <a:lnTo>
                  <a:pt x="641256" y="813668"/>
                </a:lnTo>
                <a:cubicBezTo>
                  <a:pt x="626624" y="813668"/>
                  <a:pt x="613017" y="807829"/>
                  <a:pt x="602933" y="797233"/>
                </a:cubicBezTo>
                <a:cubicBezTo>
                  <a:pt x="593502" y="787346"/>
                  <a:pt x="588301" y="774362"/>
                  <a:pt x="588301" y="760670"/>
                </a:cubicBezTo>
                <a:lnTo>
                  <a:pt x="588301" y="756957"/>
                </a:lnTo>
                <a:cubicBezTo>
                  <a:pt x="588301" y="727744"/>
                  <a:pt x="612067" y="703959"/>
                  <a:pt x="641256" y="703959"/>
                </a:cubicBezTo>
                <a:lnTo>
                  <a:pt x="826999" y="703959"/>
                </a:lnTo>
                <a:cubicBezTo>
                  <a:pt x="856189" y="703959"/>
                  <a:pt x="879954" y="727744"/>
                  <a:pt x="879954" y="756957"/>
                </a:cubicBezTo>
                <a:close/>
                <a:moveTo>
                  <a:pt x="913002" y="625497"/>
                </a:moveTo>
                <a:lnTo>
                  <a:pt x="913002" y="635403"/>
                </a:lnTo>
                <a:cubicBezTo>
                  <a:pt x="913002" y="662919"/>
                  <a:pt x="890635" y="685304"/>
                  <a:pt x="863141" y="685304"/>
                </a:cubicBezTo>
                <a:lnTo>
                  <a:pt x="826999" y="685304"/>
                </a:lnTo>
                <a:lnTo>
                  <a:pt x="641256" y="685304"/>
                </a:lnTo>
                <a:lnTo>
                  <a:pt x="614564" y="685304"/>
                </a:lnTo>
                <a:cubicBezTo>
                  <a:pt x="587071" y="685304"/>
                  <a:pt x="564704" y="662919"/>
                  <a:pt x="564704" y="635403"/>
                </a:cubicBezTo>
                <a:lnTo>
                  <a:pt x="564704" y="625497"/>
                </a:lnTo>
                <a:cubicBezTo>
                  <a:pt x="564704" y="597982"/>
                  <a:pt x="587071" y="575596"/>
                  <a:pt x="614564" y="575596"/>
                </a:cubicBezTo>
                <a:lnTo>
                  <a:pt x="863141" y="575596"/>
                </a:lnTo>
                <a:cubicBezTo>
                  <a:pt x="890635" y="575596"/>
                  <a:pt x="913002" y="597982"/>
                  <a:pt x="913002" y="625497"/>
                </a:cubicBezTo>
                <a:close/>
                <a:moveTo>
                  <a:pt x="913002" y="497115"/>
                </a:moveTo>
                <a:lnTo>
                  <a:pt x="913002" y="507040"/>
                </a:lnTo>
                <a:cubicBezTo>
                  <a:pt x="913002" y="534555"/>
                  <a:pt x="890635" y="556941"/>
                  <a:pt x="863141" y="556941"/>
                </a:cubicBezTo>
                <a:lnTo>
                  <a:pt x="614564" y="556941"/>
                </a:lnTo>
                <a:cubicBezTo>
                  <a:pt x="587071" y="556941"/>
                  <a:pt x="564704" y="534555"/>
                  <a:pt x="564704" y="507040"/>
                </a:cubicBezTo>
                <a:lnTo>
                  <a:pt x="564704" y="497115"/>
                </a:lnTo>
                <a:cubicBezTo>
                  <a:pt x="564704" y="469618"/>
                  <a:pt x="587071" y="447233"/>
                  <a:pt x="614564" y="447233"/>
                </a:cubicBezTo>
                <a:lnTo>
                  <a:pt x="863141" y="447233"/>
                </a:lnTo>
                <a:cubicBezTo>
                  <a:pt x="890635" y="447233"/>
                  <a:pt x="913002" y="469618"/>
                  <a:pt x="913002" y="497115"/>
                </a:cubicBezTo>
                <a:close/>
                <a:moveTo>
                  <a:pt x="861911" y="428578"/>
                </a:moveTo>
                <a:lnTo>
                  <a:pt x="639411" y="428578"/>
                </a:lnTo>
                <a:cubicBezTo>
                  <a:pt x="611228" y="428578"/>
                  <a:pt x="588301" y="405633"/>
                  <a:pt x="588301" y="377427"/>
                </a:cubicBezTo>
                <a:lnTo>
                  <a:pt x="588301" y="370002"/>
                </a:lnTo>
                <a:cubicBezTo>
                  <a:pt x="588301" y="346646"/>
                  <a:pt x="604070" y="326275"/>
                  <a:pt x="626643" y="320455"/>
                </a:cubicBezTo>
                <a:cubicBezTo>
                  <a:pt x="630762" y="319392"/>
                  <a:pt x="635049" y="318851"/>
                  <a:pt x="639411" y="318851"/>
                </a:cubicBezTo>
                <a:lnTo>
                  <a:pt x="861911" y="318851"/>
                </a:lnTo>
                <a:cubicBezTo>
                  <a:pt x="890075" y="318851"/>
                  <a:pt x="913002" y="341796"/>
                  <a:pt x="913002" y="370002"/>
                </a:cubicBezTo>
                <a:lnTo>
                  <a:pt x="913002" y="377427"/>
                </a:lnTo>
                <a:cubicBezTo>
                  <a:pt x="913002" y="405633"/>
                  <a:pt x="890075" y="428578"/>
                  <a:pt x="861911" y="428578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392B365-6AAC-E496-73AD-D34056668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 flipH="1">
            <a:off x="7644653" y="2214939"/>
            <a:ext cx="304787" cy="27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924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4"/>
          <p:cNvSpPr/>
          <p:nvPr/>
        </p:nvSpPr>
        <p:spPr>
          <a:xfrm>
            <a:off x="0" y="4892259"/>
            <a:ext cx="9144000" cy="251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103" name="Google Shape;103;p14"/>
          <p:cNvCxnSpPr/>
          <p:nvPr/>
        </p:nvCxnSpPr>
        <p:spPr>
          <a:xfrm>
            <a:off x="0" y="4844634"/>
            <a:ext cx="9144000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104" name="Google Shape;104;p14"/>
          <p:cNvGrpSpPr/>
          <p:nvPr/>
        </p:nvGrpSpPr>
        <p:grpSpPr>
          <a:xfrm>
            <a:off x="5815852" y="732866"/>
            <a:ext cx="3166783" cy="3569261"/>
            <a:chOff x="0" y="142875"/>
            <a:chExt cx="8839800" cy="2884724"/>
          </a:xfrm>
        </p:grpSpPr>
        <p:sp>
          <p:nvSpPr>
            <p:cNvPr id="105" name="Google Shape;105;p14"/>
            <p:cNvSpPr txBox="1"/>
            <p:nvPr/>
          </p:nvSpPr>
          <p:spPr>
            <a:xfrm>
              <a:off x="0" y="1997778"/>
              <a:ext cx="8839800" cy="10298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Пример моей работы – </a:t>
              </a:r>
            </a:p>
            <a:p>
              <a:pPr marL="0" marR="0" lvl="0" indent="0" algn="l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8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фан-арта к серии книг «Коты-воители», автор Эрин Хантер</a:t>
              </a: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106" name="Google Shape;106;p14"/>
            <p:cNvSpPr txBox="1"/>
            <p:nvPr/>
          </p:nvSpPr>
          <p:spPr>
            <a:xfrm>
              <a:off x="0" y="142875"/>
              <a:ext cx="8839800" cy="1641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4000" b="0" i="0" u="none" strike="noStrike" kern="0" cap="none" spc="0" normalizeH="0" baseline="0" noProof="0" dirty="0">
                  <a:ln>
                    <a:noFill/>
                  </a:ln>
                  <a:solidFill>
                    <a:srgbClr val="FFD2CC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Мои </a:t>
              </a:r>
              <a:r>
                <a:rPr kumimoji="0" lang="ru-RU" sz="40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FFD2CC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фандомы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FFD2CC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834DF938-E2E4-896C-5C4E-7397D3CBF5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"/>
            <a:ext cx="5620086" cy="479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7616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AAD87105-4EF1-C74C-19BA-40793D9DDD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8608" y="249376"/>
            <a:ext cx="6898774" cy="691918"/>
          </a:xfrm>
        </p:spPr>
        <p:txBody>
          <a:bodyPr/>
          <a:lstStyle/>
          <a:p>
            <a:r>
              <a:rPr lang="ru-RU" dirty="0"/>
              <a:t>Выводы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F9ED299-A54F-4942-09D9-167DFB639405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14</a:t>
            </a:fld>
            <a:endParaRPr lang="en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8D3A83A-B6D8-4B15-50A4-3D07831B8682}"/>
              </a:ext>
            </a:extLst>
          </p:cNvPr>
          <p:cNvSpPr txBox="1"/>
          <p:nvPr/>
        </p:nvSpPr>
        <p:spPr>
          <a:xfrm>
            <a:off x="221660" y="1399099"/>
            <a:ext cx="859267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/>
              <a:t>В исследовании </a:t>
            </a:r>
            <a:r>
              <a:rPr lang="ru-RU" dirty="0" err="1"/>
              <a:t>фандомов</a:t>
            </a:r>
            <a:r>
              <a:rPr lang="ru-RU" dirty="0"/>
              <a:t> для меня важно было выявить место фаната в </a:t>
            </a:r>
            <a:r>
              <a:rPr lang="ru-RU" dirty="0" err="1"/>
              <a:t>фандоме</a:t>
            </a:r>
            <a:r>
              <a:rPr lang="ru-RU" dirty="0"/>
              <a:t> и влияние </a:t>
            </a:r>
            <a:r>
              <a:rPr lang="ru-RU" dirty="0" err="1"/>
              <a:t>фандома</a:t>
            </a:r>
            <a:r>
              <a:rPr lang="ru-RU" dirty="0"/>
              <a:t> на фаната.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/>
              <a:t>Социализация молодежи обусловлена разными факторами. Участие в </a:t>
            </a:r>
            <a:r>
              <a:rPr lang="ru-RU" dirty="0" err="1"/>
              <a:t>фандоме</a:t>
            </a:r>
            <a:r>
              <a:rPr lang="ru-RU" dirty="0"/>
              <a:t> является одним из подобных факторов.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/>
              <a:t>Результатом социализации подростка или взрослого внутри </a:t>
            </a:r>
            <a:r>
              <a:rPr lang="ru-RU" dirty="0" err="1"/>
              <a:t>фандома</a:t>
            </a:r>
            <a:r>
              <a:rPr lang="ru-RU" dirty="0"/>
              <a:t> может стать расширение социальных связей, улучшение творческих навыков, раскрытие творческого потенциала, формирование групповой и эго-идентичности, что является положительным влиянием </a:t>
            </a:r>
            <a:r>
              <a:rPr lang="ru-RU" dirty="0" err="1"/>
              <a:t>фандома</a:t>
            </a:r>
            <a:r>
              <a:rPr lang="ru-RU" dirty="0"/>
              <a:t> на своих участников.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ru-RU" dirty="0"/>
              <a:t>Успешность внутри </a:t>
            </a:r>
            <a:r>
              <a:rPr lang="ru-RU" dirty="0" err="1"/>
              <a:t>фандома</a:t>
            </a:r>
            <a:r>
              <a:rPr lang="ru-RU" dirty="0"/>
              <a:t> позволяет в некоторой степени снизить или компенсировать напряженность, которую подростки могут испытывать в семье или школе из-за «недопонимания», которое возникает в общении между людьми разных поколений или разных уровней социальной иерархии (родитель – подросток, учитель – ученик и т.д.).</a:t>
            </a:r>
          </a:p>
        </p:txBody>
      </p:sp>
    </p:spTree>
    <p:extLst>
      <p:ext uri="{BB962C8B-B14F-4D97-AF65-F5344CB8AC3E}">
        <p14:creationId xmlns:p14="http://schemas.microsoft.com/office/powerpoint/2010/main" val="194539545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23"/>
          <p:cNvSpPr/>
          <p:nvPr/>
        </p:nvSpPr>
        <p:spPr>
          <a:xfrm>
            <a:off x="0" y="4892259"/>
            <a:ext cx="9144000" cy="251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45725" tIns="45725" rIns="45725" bIns="45725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cxnSp>
        <p:nvCxnSpPr>
          <p:cNvPr id="231" name="Google Shape;231;p23"/>
          <p:cNvCxnSpPr/>
          <p:nvPr/>
        </p:nvCxnSpPr>
        <p:spPr>
          <a:xfrm>
            <a:off x="0" y="4844634"/>
            <a:ext cx="9144000" cy="0"/>
          </a:xfrm>
          <a:prstGeom prst="straightConnector1">
            <a:avLst/>
          </a:prstGeom>
          <a:noFill/>
          <a:ln w="95250" cap="flat" cmpd="sng">
            <a:solidFill>
              <a:schemeClr val="accent5"/>
            </a:solidFill>
            <a:prstDash val="solid"/>
            <a:round/>
            <a:headEnd type="none" w="sm" len="sm"/>
            <a:tailEnd type="none" w="sm" len="sm"/>
          </a:ln>
        </p:spPr>
      </p:cxnSp>
      <p:grpSp>
        <p:nvGrpSpPr>
          <p:cNvPr id="232" name="Google Shape;232;p23"/>
          <p:cNvGrpSpPr/>
          <p:nvPr/>
        </p:nvGrpSpPr>
        <p:grpSpPr>
          <a:xfrm>
            <a:off x="376518" y="185529"/>
            <a:ext cx="7860226" cy="3496890"/>
            <a:chOff x="-322728" y="-4231902"/>
            <a:chExt cx="19867967" cy="8313795"/>
          </a:xfrm>
        </p:grpSpPr>
        <p:sp>
          <p:nvSpPr>
            <p:cNvPr id="233" name="Google Shape;233;p23"/>
            <p:cNvSpPr txBox="1"/>
            <p:nvPr/>
          </p:nvSpPr>
          <p:spPr>
            <a:xfrm>
              <a:off x="-60" y="-2064667"/>
              <a:ext cx="19545299" cy="614656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Умение общаться, выстраивать иерархические и одноуровневые связи внутри </a:t>
              </a:r>
              <a:r>
                <a:rPr kumimoji="0" lang="ru-RU" sz="1600" b="0" i="0" u="none" strike="noStrike" kern="0" cap="none" spc="0" normalizeH="0" baseline="0" noProof="0" dirty="0" err="1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фандома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 может быть успешно перенесено в реальную повседневную жизнь и общение. Это дает подростку ориентиры и понимание того, что связи в обществе в целом выстраиваются по похожему паттерну.</a:t>
              </a:r>
            </a:p>
            <a:p>
              <a:pPr marL="285750" marR="0" lvl="0" indent="-28575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Wingdings" panose="05000000000000000000" pitchFamily="2" charset="2"/>
                <a:buChar char="q"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Таким образом, в настоящей работе выведены положительное и отрицательное влияние </a:t>
              </a:r>
              <a:r>
                <a:rPr kumimoji="0" lang="ru-RU" sz="1600" b="0" i="0" u="none" strike="noStrike" kern="0" cap="none" spc="0" normalizeH="0" baseline="0" noProof="0" dirty="0" err="1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фандом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-сообществ на подростка и </a:t>
              </a:r>
              <a:r>
                <a:rPr kumimoji="0" lang="ru-RU" sz="2000" b="1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доказана гипотеза 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о том, что положительное или отрицательное влияние </a:t>
              </a:r>
              <a:r>
                <a:rPr kumimoji="0" lang="ru-RU" sz="1600" b="0" i="0" u="none" strike="noStrike" kern="0" cap="none" spc="0" normalizeH="0" baseline="0" noProof="0" dirty="0" err="1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фандом</a:t>
              </a: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chemeClr val="accent5"/>
                  </a:solidFill>
                  <a:effectLst/>
                  <a:uLnTx/>
                  <a:uFillTx/>
                  <a:latin typeface="Arial"/>
                  <a:cs typeface="Arial"/>
                  <a:sym typeface="Arial"/>
                </a:rPr>
                <a:t>-сообщества на подростка в определенной степени определяет социализацию подростка, его умение жить и ориентироваться в современном мире, его подготовленность к самостоятельной жизни. </a:t>
              </a:r>
              <a:endParaRPr kumimoji="0" lang="ru-RU" sz="7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234" name="Google Shape;234;p23"/>
            <p:cNvSpPr txBox="1"/>
            <p:nvPr/>
          </p:nvSpPr>
          <p:spPr>
            <a:xfrm>
              <a:off x="-322728" y="-4231902"/>
              <a:ext cx="19545300" cy="1600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3900" b="0" i="0" u="none" strike="noStrike" kern="0" cap="none" spc="0" normalizeH="0" baseline="0" noProof="0" dirty="0">
                  <a:ln>
                    <a:noFill/>
                  </a:ln>
                  <a:solidFill>
                    <a:srgbClr val="FFD2CC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       Выводы</a:t>
              </a:r>
              <a:endParaRPr kumimoji="0" sz="600" b="0" i="0" u="none" strike="noStrike" kern="0" cap="none" spc="0" normalizeH="0" baseline="0" noProof="0" dirty="0">
                <a:ln>
                  <a:noFill/>
                </a:ln>
                <a:solidFill>
                  <a:srgbClr val="FFD2CC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917946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9"/>
          <p:cNvSpPr/>
          <p:nvPr/>
        </p:nvSpPr>
        <p:spPr>
          <a:xfrm>
            <a:off x="514350" y="1240418"/>
            <a:ext cx="2377899" cy="2657733"/>
          </a:xfrm>
          <a:custGeom>
            <a:avLst/>
            <a:gdLst/>
            <a:ahLst/>
            <a:cxnLst/>
            <a:rect l="l" t="t" r="r" b="b"/>
            <a:pathLst>
              <a:path w="10118720" h="11309503" extrusionOk="0">
                <a:moveTo>
                  <a:pt x="0" y="0"/>
                </a:moveTo>
                <a:lnTo>
                  <a:pt x="0" y="11309503"/>
                </a:lnTo>
                <a:lnTo>
                  <a:pt x="10118720" y="11309503"/>
                </a:lnTo>
                <a:lnTo>
                  <a:pt x="10118720" y="0"/>
                </a:lnTo>
                <a:lnTo>
                  <a:pt x="0" y="0"/>
                </a:lnTo>
                <a:close/>
                <a:moveTo>
                  <a:pt x="10057760" y="11248543"/>
                </a:moveTo>
                <a:lnTo>
                  <a:pt x="59690" y="11248543"/>
                </a:lnTo>
                <a:lnTo>
                  <a:pt x="59690" y="59690"/>
                </a:lnTo>
                <a:lnTo>
                  <a:pt x="10057760" y="59690"/>
                </a:lnTo>
                <a:lnTo>
                  <a:pt x="10057760" y="11248543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304" name="Google Shape;304;p29"/>
          <p:cNvSpPr/>
          <p:nvPr/>
        </p:nvSpPr>
        <p:spPr>
          <a:xfrm>
            <a:off x="3380845" y="1240418"/>
            <a:ext cx="2377899" cy="2657733"/>
          </a:xfrm>
          <a:custGeom>
            <a:avLst/>
            <a:gdLst/>
            <a:ahLst/>
            <a:cxnLst/>
            <a:rect l="l" t="t" r="r" b="b"/>
            <a:pathLst>
              <a:path w="10118720" h="11309503" extrusionOk="0">
                <a:moveTo>
                  <a:pt x="0" y="0"/>
                </a:moveTo>
                <a:lnTo>
                  <a:pt x="0" y="11309503"/>
                </a:lnTo>
                <a:lnTo>
                  <a:pt x="10118720" y="11309503"/>
                </a:lnTo>
                <a:lnTo>
                  <a:pt x="10118720" y="0"/>
                </a:lnTo>
                <a:lnTo>
                  <a:pt x="0" y="0"/>
                </a:lnTo>
                <a:close/>
                <a:moveTo>
                  <a:pt x="10057760" y="11248543"/>
                </a:moveTo>
                <a:lnTo>
                  <a:pt x="59690" y="11248543"/>
                </a:lnTo>
                <a:lnTo>
                  <a:pt x="59690" y="59690"/>
                </a:lnTo>
                <a:lnTo>
                  <a:pt x="10057760" y="59690"/>
                </a:lnTo>
                <a:lnTo>
                  <a:pt x="10057760" y="11248543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grpSp>
        <p:nvGrpSpPr>
          <p:cNvPr id="305" name="Google Shape;305;p29"/>
          <p:cNvGrpSpPr/>
          <p:nvPr/>
        </p:nvGrpSpPr>
        <p:grpSpPr>
          <a:xfrm>
            <a:off x="3582719" y="2567883"/>
            <a:ext cx="1974150" cy="1301878"/>
            <a:chOff x="0" y="47625"/>
            <a:chExt cx="5264400" cy="3471674"/>
          </a:xfrm>
        </p:grpSpPr>
        <p:sp>
          <p:nvSpPr>
            <p:cNvPr id="306" name="Google Shape;306;p29"/>
            <p:cNvSpPr txBox="1"/>
            <p:nvPr/>
          </p:nvSpPr>
          <p:spPr>
            <a:xfrm>
              <a:off x="0" y="1254065"/>
              <a:ext cx="5264400" cy="226523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За максимально положительное влияние </a:t>
              </a:r>
              <a:r>
                <a:rPr kumimoji="0" lang="ru-RU" sz="16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фандомов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307" name="Google Shape;307;p29"/>
            <p:cNvSpPr txBox="1"/>
            <p:nvPr/>
          </p:nvSpPr>
          <p:spPr>
            <a:xfrm>
              <a:off x="0" y="47625"/>
              <a:ext cx="5264400" cy="126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«+»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sp>
        <p:nvSpPr>
          <p:cNvPr id="308" name="Google Shape;308;p29"/>
          <p:cNvSpPr/>
          <p:nvPr/>
        </p:nvSpPr>
        <p:spPr>
          <a:xfrm>
            <a:off x="6247341" y="1240418"/>
            <a:ext cx="2377899" cy="2657733"/>
          </a:xfrm>
          <a:custGeom>
            <a:avLst/>
            <a:gdLst/>
            <a:ahLst/>
            <a:cxnLst/>
            <a:rect l="l" t="t" r="r" b="b"/>
            <a:pathLst>
              <a:path w="10118720" h="11309503" extrusionOk="0">
                <a:moveTo>
                  <a:pt x="0" y="0"/>
                </a:moveTo>
                <a:lnTo>
                  <a:pt x="0" y="11309503"/>
                </a:lnTo>
                <a:lnTo>
                  <a:pt x="10118720" y="11309503"/>
                </a:lnTo>
                <a:lnTo>
                  <a:pt x="10118720" y="0"/>
                </a:lnTo>
                <a:lnTo>
                  <a:pt x="0" y="0"/>
                </a:lnTo>
                <a:close/>
                <a:moveTo>
                  <a:pt x="10057760" y="11248543"/>
                </a:moveTo>
                <a:lnTo>
                  <a:pt x="59690" y="11248543"/>
                </a:lnTo>
                <a:lnTo>
                  <a:pt x="59690" y="59690"/>
                </a:lnTo>
                <a:lnTo>
                  <a:pt x="10057760" y="59690"/>
                </a:lnTo>
                <a:lnTo>
                  <a:pt x="10057760" y="11248543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310" name="Google Shape;310;p29"/>
          <p:cNvSpPr txBox="1"/>
          <p:nvPr/>
        </p:nvSpPr>
        <p:spPr>
          <a:xfrm>
            <a:off x="6449215" y="2943997"/>
            <a:ext cx="1974150" cy="8494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lang="ru-RU" sz="1600" dirty="0"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Личный т</a:t>
            </a:r>
            <a:r>
              <a:rPr kumimoji="0" lang="ru-RU" sz="1600" b="0" i="0" u="none" strike="noStrike" kern="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ворческий</a:t>
            </a:r>
            <a:r>
              <a:rPr kumimoji="0" lang="ru-RU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rPr>
              <a:t> рост в искусстве фан-арта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rriweather Sans Light"/>
              <a:ea typeface="Merriweather Sans Light"/>
              <a:cs typeface="Merriweather Sans Light"/>
              <a:sym typeface="Merriweather Sans Light"/>
            </a:endParaRPr>
          </a:p>
        </p:txBody>
      </p:sp>
      <p:grpSp>
        <p:nvGrpSpPr>
          <p:cNvPr id="312" name="Google Shape;312;p29"/>
          <p:cNvGrpSpPr/>
          <p:nvPr/>
        </p:nvGrpSpPr>
        <p:grpSpPr>
          <a:xfrm>
            <a:off x="777761" y="1710499"/>
            <a:ext cx="1910256" cy="656349"/>
            <a:chOff x="16351" y="0"/>
            <a:chExt cx="6571227" cy="2257821"/>
          </a:xfrm>
        </p:grpSpPr>
        <p:sp>
          <p:nvSpPr>
            <p:cNvPr id="313" name="Google Shape;313;p29"/>
            <p:cNvSpPr/>
            <p:nvPr/>
          </p:nvSpPr>
          <p:spPr>
            <a:xfrm>
              <a:off x="16351" y="0"/>
              <a:ext cx="2570727" cy="2257821"/>
            </a:xfrm>
            <a:custGeom>
              <a:avLst/>
              <a:gdLst/>
              <a:ahLst/>
              <a:cxnLst/>
              <a:rect l="l" t="t" r="r" b="b"/>
              <a:pathLst>
                <a:path w="2570727" h="2257821" extrusionOk="0">
                  <a:moveTo>
                    <a:pt x="618649" y="0"/>
                  </a:moveTo>
                  <a:lnTo>
                    <a:pt x="618649" y="0"/>
                  </a:lnTo>
                  <a:cubicBezTo>
                    <a:pt x="562511" y="0"/>
                    <a:pt x="508673" y="22301"/>
                    <a:pt x="468978" y="61996"/>
                  </a:cubicBezTo>
                  <a:cubicBezTo>
                    <a:pt x="429283" y="101691"/>
                    <a:pt x="406982" y="155529"/>
                    <a:pt x="406982" y="211667"/>
                  </a:cubicBezTo>
                  <a:lnTo>
                    <a:pt x="406982" y="282222"/>
                  </a:lnTo>
                  <a:cubicBezTo>
                    <a:pt x="407503" y="398753"/>
                    <a:pt x="502117" y="492944"/>
                    <a:pt x="618649" y="492944"/>
                  </a:cubicBezTo>
                  <a:cubicBezTo>
                    <a:pt x="735181" y="492944"/>
                    <a:pt x="829794" y="398753"/>
                    <a:pt x="830316" y="282222"/>
                  </a:cubicBezTo>
                  <a:lnTo>
                    <a:pt x="830316" y="211667"/>
                  </a:lnTo>
                  <a:cubicBezTo>
                    <a:pt x="830316" y="94766"/>
                    <a:pt x="735549" y="0"/>
                    <a:pt x="618649" y="0"/>
                  </a:cubicBezTo>
                  <a:close/>
                  <a:moveTo>
                    <a:pt x="399433" y="969998"/>
                  </a:moveTo>
                  <a:cubicBezTo>
                    <a:pt x="400632" y="961884"/>
                    <a:pt x="389202" y="958709"/>
                    <a:pt x="386027" y="966258"/>
                  </a:cubicBezTo>
                  <a:lnTo>
                    <a:pt x="232005" y="1325598"/>
                  </a:lnTo>
                  <a:cubicBezTo>
                    <a:pt x="209748" y="1377518"/>
                    <a:pt x="158672" y="1411161"/>
                    <a:pt x="102182" y="1411111"/>
                  </a:cubicBezTo>
                  <a:lnTo>
                    <a:pt x="37130" y="1411111"/>
                  </a:lnTo>
                  <a:cubicBezTo>
                    <a:pt x="25266" y="1411122"/>
                    <a:pt x="14190" y="1405168"/>
                    <a:pt x="7655" y="1395265"/>
                  </a:cubicBezTo>
                  <a:cubicBezTo>
                    <a:pt x="1120" y="1385363"/>
                    <a:pt x="0" y="1372839"/>
                    <a:pt x="4675" y="1361934"/>
                  </a:cubicBezTo>
                  <a:lnTo>
                    <a:pt x="195316" y="917222"/>
                  </a:lnTo>
                  <a:lnTo>
                    <a:pt x="265448" y="741821"/>
                  </a:lnTo>
                  <a:cubicBezTo>
                    <a:pt x="308318" y="634683"/>
                    <a:pt x="412095" y="564437"/>
                    <a:pt x="527491" y="564444"/>
                  </a:cubicBezTo>
                  <a:lnTo>
                    <a:pt x="709807" y="564444"/>
                  </a:lnTo>
                  <a:cubicBezTo>
                    <a:pt x="825204" y="564437"/>
                    <a:pt x="928980" y="634683"/>
                    <a:pt x="971850" y="741821"/>
                  </a:cubicBezTo>
                  <a:lnTo>
                    <a:pt x="1041982" y="917222"/>
                  </a:lnTo>
                  <a:lnTo>
                    <a:pt x="1232553" y="1361934"/>
                  </a:lnTo>
                  <a:cubicBezTo>
                    <a:pt x="1237228" y="1372839"/>
                    <a:pt x="1236108" y="1385363"/>
                    <a:pt x="1229572" y="1395265"/>
                  </a:cubicBezTo>
                  <a:cubicBezTo>
                    <a:pt x="1223037" y="1405168"/>
                    <a:pt x="1211962" y="1411122"/>
                    <a:pt x="1200097" y="1411111"/>
                  </a:cubicBezTo>
                  <a:lnTo>
                    <a:pt x="1135045" y="1411111"/>
                  </a:lnTo>
                  <a:cubicBezTo>
                    <a:pt x="1078607" y="1411105"/>
                    <a:pt x="1027601" y="1377471"/>
                    <a:pt x="1005364" y="1325598"/>
                  </a:cubicBezTo>
                  <a:lnTo>
                    <a:pt x="851341" y="966258"/>
                  </a:lnTo>
                  <a:cubicBezTo>
                    <a:pt x="848096" y="958709"/>
                    <a:pt x="836736" y="961884"/>
                    <a:pt x="837865" y="969998"/>
                  </a:cubicBezTo>
                  <a:lnTo>
                    <a:pt x="900871" y="1411111"/>
                  </a:lnTo>
                  <a:lnTo>
                    <a:pt x="968252" y="2219607"/>
                  </a:lnTo>
                  <a:cubicBezTo>
                    <a:pt x="969060" y="2229429"/>
                    <a:pt x="965723" y="2239141"/>
                    <a:pt x="959048" y="2246392"/>
                  </a:cubicBezTo>
                  <a:cubicBezTo>
                    <a:pt x="952374" y="2253643"/>
                    <a:pt x="942970" y="2257771"/>
                    <a:pt x="933115" y="2257778"/>
                  </a:cubicBezTo>
                  <a:lnTo>
                    <a:pt x="879281" y="2257778"/>
                  </a:lnTo>
                  <a:cubicBezTo>
                    <a:pt x="810300" y="2257786"/>
                    <a:pt x="751423" y="2207921"/>
                    <a:pt x="740075" y="2139879"/>
                  </a:cubicBezTo>
                  <a:lnTo>
                    <a:pt x="625705" y="1452880"/>
                  </a:lnTo>
                  <a:cubicBezTo>
                    <a:pt x="624364" y="1444978"/>
                    <a:pt x="613075" y="1444978"/>
                    <a:pt x="611735" y="1452880"/>
                  </a:cubicBezTo>
                  <a:lnTo>
                    <a:pt x="497293" y="2139879"/>
                  </a:lnTo>
                  <a:cubicBezTo>
                    <a:pt x="485941" y="2207948"/>
                    <a:pt x="427025" y="2257821"/>
                    <a:pt x="358017" y="2257778"/>
                  </a:cubicBezTo>
                  <a:lnTo>
                    <a:pt x="304183" y="2257778"/>
                  </a:lnTo>
                  <a:cubicBezTo>
                    <a:pt x="294328" y="2257771"/>
                    <a:pt x="284924" y="2253643"/>
                    <a:pt x="278250" y="2246392"/>
                  </a:cubicBezTo>
                  <a:cubicBezTo>
                    <a:pt x="271575" y="2239141"/>
                    <a:pt x="268238" y="2229429"/>
                    <a:pt x="269046" y="2219607"/>
                  </a:cubicBezTo>
                  <a:lnTo>
                    <a:pt x="336427" y="1411111"/>
                  </a:lnTo>
                  <a:lnTo>
                    <a:pt x="399433" y="969998"/>
                  </a:lnTo>
                  <a:close/>
                  <a:moveTo>
                    <a:pt x="1952149" y="0"/>
                  </a:moveTo>
                  <a:lnTo>
                    <a:pt x="1952149" y="0"/>
                  </a:lnTo>
                  <a:cubicBezTo>
                    <a:pt x="1896012" y="0"/>
                    <a:pt x="1842173" y="22301"/>
                    <a:pt x="1802478" y="61996"/>
                  </a:cubicBezTo>
                  <a:cubicBezTo>
                    <a:pt x="1762783" y="101691"/>
                    <a:pt x="1740482" y="155529"/>
                    <a:pt x="1740482" y="211667"/>
                  </a:cubicBezTo>
                  <a:lnTo>
                    <a:pt x="1740482" y="282222"/>
                  </a:lnTo>
                  <a:cubicBezTo>
                    <a:pt x="1741003" y="398753"/>
                    <a:pt x="1835617" y="492944"/>
                    <a:pt x="1952149" y="492944"/>
                  </a:cubicBezTo>
                  <a:cubicBezTo>
                    <a:pt x="2068681" y="492944"/>
                    <a:pt x="2163295" y="398753"/>
                    <a:pt x="2163816" y="282222"/>
                  </a:cubicBezTo>
                  <a:lnTo>
                    <a:pt x="2163816" y="211667"/>
                  </a:lnTo>
                  <a:cubicBezTo>
                    <a:pt x="2163816" y="155529"/>
                    <a:pt x="2141515" y="101691"/>
                    <a:pt x="2101820" y="61996"/>
                  </a:cubicBezTo>
                  <a:cubicBezTo>
                    <a:pt x="2062125" y="22301"/>
                    <a:pt x="2008286" y="0"/>
                    <a:pt x="1952149" y="0"/>
                  </a:cubicBezTo>
                  <a:close/>
                  <a:moveTo>
                    <a:pt x="1732933" y="969998"/>
                  </a:moveTo>
                  <a:cubicBezTo>
                    <a:pt x="1734132" y="961884"/>
                    <a:pt x="1722702" y="958709"/>
                    <a:pt x="1719527" y="966258"/>
                  </a:cubicBezTo>
                  <a:lnTo>
                    <a:pt x="1565505" y="1325598"/>
                  </a:lnTo>
                  <a:cubicBezTo>
                    <a:pt x="1543248" y="1377518"/>
                    <a:pt x="1492172" y="1411161"/>
                    <a:pt x="1435682" y="1411111"/>
                  </a:cubicBezTo>
                  <a:lnTo>
                    <a:pt x="1370630" y="1411111"/>
                  </a:lnTo>
                  <a:cubicBezTo>
                    <a:pt x="1358766" y="1411122"/>
                    <a:pt x="1347690" y="1405168"/>
                    <a:pt x="1341155" y="1395265"/>
                  </a:cubicBezTo>
                  <a:cubicBezTo>
                    <a:pt x="1334620" y="1385363"/>
                    <a:pt x="1333500" y="1372839"/>
                    <a:pt x="1338175" y="1361934"/>
                  </a:cubicBezTo>
                  <a:lnTo>
                    <a:pt x="1528816" y="917222"/>
                  </a:lnTo>
                  <a:lnTo>
                    <a:pt x="1598948" y="741821"/>
                  </a:lnTo>
                  <a:cubicBezTo>
                    <a:pt x="1641818" y="634683"/>
                    <a:pt x="1745594" y="564437"/>
                    <a:pt x="1860991" y="564444"/>
                  </a:cubicBezTo>
                  <a:lnTo>
                    <a:pt x="2043307" y="564444"/>
                  </a:lnTo>
                  <a:cubicBezTo>
                    <a:pt x="2158704" y="564437"/>
                    <a:pt x="2262480" y="634683"/>
                    <a:pt x="2305350" y="741821"/>
                  </a:cubicBezTo>
                  <a:lnTo>
                    <a:pt x="2375482" y="917222"/>
                  </a:lnTo>
                  <a:lnTo>
                    <a:pt x="2566053" y="1361934"/>
                  </a:lnTo>
                  <a:cubicBezTo>
                    <a:pt x="2570727" y="1372839"/>
                    <a:pt x="2569607" y="1385363"/>
                    <a:pt x="2563072" y="1395265"/>
                  </a:cubicBezTo>
                  <a:cubicBezTo>
                    <a:pt x="2556537" y="1405168"/>
                    <a:pt x="2545462" y="1411122"/>
                    <a:pt x="2533597" y="1411111"/>
                  </a:cubicBezTo>
                  <a:lnTo>
                    <a:pt x="2468545" y="1411111"/>
                  </a:lnTo>
                  <a:cubicBezTo>
                    <a:pt x="2412107" y="1411105"/>
                    <a:pt x="2361101" y="1377471"/>
                    <a:pt x="2338864" y="1325598"/>
                  </a:cubicBezTo>
                  <a:lnTo>
                    <a:pt x="2184841" y="966258"/>
                  </a:lnTo>
                  <a:cubicBezTo>
                    <a:pt x="2181596" y="958709"/>
                    <a:pt x="2170236" y="961884"/>
                    <a:pt x="2171365" y="969998"/>
                  </a:cubicBezTo>
                  <a:lnTo>
                    <a:pt x="2234371" y="1411111"/>
                  </a:lnTo>
                  <a:lnTo>
                    <a:pt x="2301752" y="2219607"/>
                  </a:lnTo>
                  <a:cubicBezTo>
                    <a:pt x="2302560" y="2229429"/>
                    <a:pt x="2299223" y="2239141"/>
                    <a:pt x="2292548" y="2246392"/>
                  </a:cubicBezTo>
                  <a:cubicBezTo>
                    <a:pt x="2285874" y="2253643"/>
                    <a:pt x="2276470" y="2257771"/>
                    <a:pt x="2266615" y="2257778"/>
                  </a:cubicBezTo>
                  <a:lnTo>
                    <a:pt x="2212781" y="2257778"/>
                  </a:lnTo>
                  <a:cubicBezTo>
                    <a:pt x="2143800" y="2257786"/>
                    <a:pt x="2084923" y="2207921"/>
                    <a:pt x="2073575" y="2139879"/>
                  </a:cubicBezTo>
                  <a:lnTo>
                    <a:pt x="1959205" y="1452880"/>
                  </a:lnTo>
                  <a:cubicBezTo>
                    <a:pt x="1957864" y="1444978"/>
                    <a:pt x="1946575" y="1444978"/>
                    <a:pt x="1945234" y="1452880"/>
                  </a:cubicBezTo>
                  <a:lnTo>
                    <a:pt x="1830793" y="2139879"/>
                  </a:lnTo>
                  <a:cubicBezTo>
                    <a:pt x="1819442" y="2207948"/>
                    <a:pt x="1760525" y="2257821"/>
                    <a:pt x="1691517" y="2257778"/>
                  </a:cubicBezTo>
                  <a:lnTo>
                    <a:pt x="1637683" y="2257778"/>
                  </a:lnTo>
                  <a:cubicBezTo>
                    <a:pt x="1627828" y="2257771"/>
                    <a:pt x="1618424" y="2253643"/>
                    <a:pt x="1611750" y="2246392"/>
                  </a:cubicBezTo>
                  <a:cubicBezTo>
                    <a:pt x="1605075" y="2239141"/>
                    <a:pt x="1601738" y="2229429"/>
                    <a:pt x="1602546" y="2219607"/>
                  </a:cubicBezTo>
                  <a:lnTo>
                    <a:pt x="1669927" y="1411111"/>
                  </a:lnTo>
                  <a:lnTo>
                    <a:pt x="1732933" y="96999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25" tIns="45725" rIns="45725" bIns="457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4" name="Google Shape;314;p29"/>
            <p:cNvSpPr/>
            <p:nvPr/>
          </p:nvSpPr>
          <p:spPr>
            <a:xfrm>
              <a:off x="2683351" y="0"/>
              <a:ext cx="3904227" cy="2257821"/>
            </a:xfrm>
            <a:custGeom>
              <a:avLst/>
              <a:gdLst/>
              <a:ahLst/>
              <a:cxnLst/>
              <a:rect l="l" t="t" r="r" b="b"/>
              <a:pathLst>
                <a:path w="3904227" h="2257821" extrusionOk="0">
                  <a:moveTo>
                    <a:pt x="618649" y="0"/>
                  </a:moveTo>
                  <a:lnTo>
                    <a:pt x="618649" y="0"/>
                  </a:lnTo>
                  <a:cubicBezTo>
                    <a:pt x="562512" y="0"/>
                    <a:pt x="508673" y="22301"/>
                    <a:pt x="468978" y="61996"/>
                  </a:cubicBezTo>
                  <a:cubicBezTo>
                    <a:pt x="429283" y="101691"/>
                    <a:pt x="406982" y="155529"/>
                    <a:pt x="406982" y="211667"/>
                  </a:cubicBezTo>
                  <a:lnTo>
                    <a:pt x="406982" y="282222"/>
                  </a:lnTo>
                  <a:cubicBezTo>
                    <a:pt x="407503" y="398753"/>
                    <a:pt x="502117" y="492944"/>
                    <a:pt x="618649" y="492944"/>
                  </a:cubicBezTo>
                  <a:cubicBezTo>
                    <a:pt x="735181" y="492944"/>
                    <a:pt x="829794" y="398753"/>
                    <a:pt x="830316" y="282222"/>
                  </a:cubicBezTo>
                  <a:lnTo>
                    <a:pt x="830316" y="211667"/>
                  </a:lnTo>
                  <a:cubicBezTo>
                    <a:pt x="830316" y="94766"/>
                    <a:pt x="735549" y="0"/>
                    <a:pt x="618649" y="0"/>
                  </a:cubicBezTo>
                  <a:close/>
                  <a:moveTo>
                    <a:pt x="399433" y="969998"/>
                  </a:moveTo>
                  <a:cubicBezTo>
                    <a:pt x="400632" y="961884"/>
                    <a:pt x="389202" y="958709"/>
                    <a:pt x="386027" y="966258"/>
                  </a:cubicBezTo>
                  <a:lnTo>
                    <a:pt x="232005" y="1325598"/>
                  </a:lnTo>
                  <a:cubicBezTo>
                    <a:pt x="209748" y="1377518"/>
                    <a:pt x="158672" y="1411161"/>
                    <a:pt x="102182" y="1411111"/>
                  </a:cubicBezTo>
                  <a:lnTo>
                    <a:pt x="37130" y="1411111"/>
                  </a:lnTo>
                  <a:cubicBezTo>
                    <a:pt x="25266" y="1411122"/>
                    <a:pt x="14190" y="1405168"/>
                    <a:pt x="7655" y="1395265"/>
                  </a:cubicBezTo>
                  <a:cubicBezTo>
                    <a:pt x="1120" y="1385363"/>
                    <a:pt x="0" y="1372839"/>
                    <a:pt x="4675" y="1361934"/>
                  </a:cubicBezTo>
                  <a:lnTo>
                    <a:pt x="195316" y="917222"/>
                  </a:lnTo>
                  <a:lnTo>
                    <a:pt x="265448" y="741821"/>
                  </a:lnTo>
                  <a:cubicBezTo>
                    <a:pt x="308318" y="634683"/>
                    <a:pt x="412094" y="564437"/>
                    <a:pt x="527491" y="564444"/>
                  </a:cubicBezTo>
                  <a:lnTo>
                    <a:pt x="709807" y="564444"/>
                  </a:lnTo>
                  <a:cubicBezTo>
                    <a:pt x="825203" y="564437"/>
                    <a:pt x="928980" y="634683"/>
                    <a:pt x="971850" y="741821"/>
                  </a:cubicBezTo>
                  <a:lnTo>
                    <a:pt x="1041982" y="917222"/>
                  </a:lnTo>
                  <a:lnTo>
                    <a:pt x="1232553" y="1361934"/>
                  </a:lnTo>
                  <a:cubicBezTo>
                    <a:pt x="1237228" y="1372839"/>
                    <a:pt x="1236108" y="1385363"/>
                    <a:pt x="1229572" y="1395265"/>
                  </a:cubicBezTo>
                  <a:cubicBezTo>
                    <a:pt x="1223037" y="1405168"/>
                    <a:pt x="1211962" y="1411122"/>
                    <a:pt x="1200097" y="1411111"/>
                  </a:cubicBezTo>
                  <a:lnTo>
                    <a:pt x="1135045" y="1411111"/>
                  </a:lnTo>
                  <a:cubicBezTo>
                    <a:pt x="1078607" y="1411105"/>
                    <a:pt x="1027601" y="1377471"/>
                    <a:pt x="1005364" y="1325598"/>
                  </a:cubicBezTo>
                  <a:lnTo>
                    <a:pt x="851341" y="966258"/>
                  </a:lnTo>
                  <a:cubicBezTo>
                    <a:pt x="848096" y="958709"/>
                    <a:pt x="836736" y="961884"/>
                    <a:pt x="837865" y="969998"/>
                  </a:cubicBezTo>
                  <a:lnTo>
                    <a:pt x="900871" y="1411111"/>
                  </a:lnTo>
                  <a:lnTo>
                    <a:pt x="968252" y="2219607"/>
                  </a:lnTo>
                  <a:cubicBezTo>
                    <a:pt x="969060" y="2229429"/>
                    <a:pt x="965722" y="2239141"/>
                    <a:pt x="959048" y="2246392"/>
                  </a:cubicBezTo>
                  <a:cubicBezTo>
                    <a:pt x="952374" y="2253643"/>
                    <a:pt x="942970" y="2257771"/>
                    <a:pt x="933115" y="2257778"/>
                  </a:cubicBezTo>
                  <a:lnTo>
                    <a:pt x="879281" y="2257778"/>
                  </a:lnTo>
                  <a:cubicBezTo>
                    <a:pt x="810300" y="2257786"/>
                    <a:pt x="751423" y="2207921"/>
                    <a:pt x="740075" y="2139879"/>
                  </a:cubicBezTo>
                  <a:lnTo>
                    <a:pt x="625704" y="1452880"/>
                  </a:lnTo>
                  <a:cubicBezTo>
                    <a:pt x="624364" y="1444978"/>
                    <a:pt x="613075" y="1444978"/>
                    <a:pt x="611735" y="1452880"/>
                  </a:cubicBezTo>
                  <a:lnTo>
                    <a:pt x="497293" y="2139879"/>
                  </a:lnTo>
                  <a:cubicBezTo>
                    <a:pt x="485942" y="2207948"/>
                    <a:pt x="427025" y="2257821"/>
                    <a:pt x="358017" y="2257778"/>
                  </a:cubicBezTo>
                  <a:lnTo>
                    <a:pt x="304183" y="2257778"/>
                  </a:lnTo>
                  <a:cubicBezTo>
                    <a:pt x="294328" y="2257771"/>
                    <a:pt x="284924" y="2253643"/>
                    <a:pt x="278250" y="2246392"/>
                  </a:cubicBezTo>
                  <a:cubicBezTo>
                    <a:pt x="271575" y="2239141"/>
                    <a:pt x="268238" y="2229429"/>
                    <a:pt x="269046" y="2219607"/>
                  </a:cubicBezTo>
                  <a:lnTo>
                    <a:pt x="336427" y="1411111"/>
                  </a:lnTo>
                  <a:lnTo>
                    <a:pt x="399433" y="969998"/>
                  </a:lnTo>
                  <a:close/>
                  <a:moveTo>
                    <a:pt x="1952149" y="0"/>
                  </a:moveTo>
                  <a:cubicBezTo>
                    <a:pt x="1835249" y="0"/>
                    <a:pt x="1740482" y="94766"/>
                    <a:pt x="1740482" y="211667"/>
                  </a:cubicBezTo>
                  <a:lnTo>
                    <a:pt x="1740482" y="282222"/>
                  </a:lnTo>
                  <a:cubicBezTo>
                    <a:pt x="1741004" y="398753"/>
                    <a:pt x="1835617" y="492944"/>
                    <a:pt x="1952149" y="492944"/>
                  </a:cubicBezTo>
                  <a:cubicBezTo>
                    <a:pt x="2068681" y="492944"/>
                    <a:pt x="2163294" y="398753"/>
                    <a:pt x="2163816" y="282222"/>
                  </a:cubicBezTo>
                  <a:lnTo>
                    <a:pt x="2163816" y="211667"/>
                  </a:lnTo>
                  <a:cubicBezTo>
                    <a:pt x="2163816" y="94766"/>
                    <a:pt x="2069049" y="0"/>
                    <a:pt x="1952149" y="0"/>
                  </a:cubicBezTo>
                  <a:close/>
                  <a:moveTo>
                    <a:pt x="1732933" y="969998"/>
                  </a:moveTo>
                  <a:cubicBezTo>
                    <a:pt x="1734132" y="961884"/>
                    <a:pt x="1722702" y="958709"/>
                    <a:pt x="1719527" y="966258"/>
                  </a:cubicBezTo>
                  <a:lnTo>
                    <a:pt x="1565504" y="1325598"/>
                  </a:lnTo>
                  <a:cubicBezTo>
                    <a:pt x="1543248" y="1377518"/>
                    <a:pt x="1492172" y="1411161"/>
                    <a:pt x="1435682" y="1411111"/>
                  </a:cubicBezTo>
                  <a:lnTo>
                    <a:pt x="1370630" y="1411111"/>
                  </a:lnTo>
                  <a:cubicBezTo>
                    <a:pt x="1358766" y="1411122"/>
                    <a:pt x="1347691" y="1405168"/>
                    <a:pt x="1341155" y="1395265"/>
                  </a:cubicBezTo>
                  <a:cubicBezTo>
                    <a:pt x="1334620" y="1385363"/>
                    <a:pt x="1333500" y="1372839"/>
                    <a:pt x="1338174" y="1361934"/>
                  </a:cubicBezTo>
                  <a:lnTo>
                    <a:pt x="1528816" y="917222"/>
                  </a:lnTo>
                  <a:lnTo>
                    <a:pt x="1598948" y="741821"/>
                  </a:lnTo>
                  <a:cubicBezTo>
                    <a:pt x="1641818" y="634683"/>
                    <a:pt x="1745595" y="564437"/>
                    <a:pt x="1860991" y="564444"/>
                  </a:cubicBezTo>
                  <a:lnTo>
                    <a:pt x="2043307" y="564444"/>
                  </a:lnTo>
                  <a:cubicBezTo>
                    <a:pt x="2158703" y="564437"/>
                    <a:pt x="2262480" y="634683"/>
                    <a:pt x="2305350" y="741821"/>
                  </a:cubicBezTo>
                  <a:lnTo>
                    <a:pt x="2375482" y="917222"/>
                  </a:lnTo>
                  <a:lnTo>
                    <a:pt x="2566053" y="1361934"/>
                  </a:lnTo>
                  <a:cubicBezTo>
                    <a:pt x="2570728" y="1372839"/>
                    <a:pt x="2569608" y="1385363"/>
                    <a:pt x="2563072" y="1395265"/>
                  </a:cubicBezTo>
                  <a:cubicBezTo>
                    <a:pt x="2556537" y="1405168"/>
                    <a:pt x="2545462" y="1411122"/>
                    <a:pt x="2533597" y="1411111"/>
                  </a:cubicBezTo>
                  <a:lnTo>
                    <a:pt x="2468545" y="1411111"/>
                  </a:lnTo>
                  <a:cubicBezTo>
                    <a:pt x="2412107" y="1411105"/>
                    <a:pt x="2361101" y="1377471"/>
                    <a:pt x="2338864" y="1325598"/>
                  </a:cubicBezTo>
                  <a:lnTo>
                    <a:pt x="2184841" y="966258"/>
                  </a:lnTo>
                  <a:cubicBezTo>
                    <a:pt x="2181596" y="958709"/>
                    <a:pt x="2170236" y="961884"/>
                    <a:pt x="2171365" y="969998"/>
                  </a:cubicBezTo>
                  <a:lnTo>
                    <a:pt x="2234371" y="1411111"/>
                  </a:lnTo>
                  <a:lnTo>
                    <a:pt x="2301752" y="2219607"/>
                  </a:lnTo>
                  <a:cubicBezTo>
                    <a:pt x="2302560" y="2229429"/>
                    <a:pt x="2299222" y="2239141"/>
                    <a:pt x="2292548" y="2246392"/>
                  </a:cubicBezTo>
                  <a:cubicBezTo>
                    <a:pt x="2285874" y="2253643"/>
                    <a:pt x="2276470" y="2257771"/>
                    <a:pt x="2266615" y="2257778"/>
                  </a:cubicBezTo>
                  <a:lnTo>
                    <a:pt x="2212781" y="2257778"/>
                  </a:lnTo>
                  <a:cubicBezTo>
                    <a:pt x="2143800" y="2257786"/>
                    <a:pt x="2084923" y="2207921"/>
                    <a:pt x="2073575" y="2139879"/>
                  </a:cubicBezTo>
                  <a:lnTo>
                    <a:pt x="1959204" y="1452880"/>
                  </a:lnTo>
                  <a:cubicBezTo>
                    <a:pt x="1957864" y="1444978"/>
                    <a:pt x="1946575" y="1444978"/>
                    <a:pt x="1945235" y="1452880"/>
                  </a:cubicBezTo>
                  <a:lnTo>
                    <a:pt x="1830794" y="2139879"/>
                  </a:lnTo>
                  <a:cubicBezTo>
                    <a:pt x="1819442" y="2207948"/>
                    <a:pt x="1760525" y="2257821"/>
                    <a:pt x="1691517" y="2257778"/>
                  </a:cubicBezTo>
                  <a:lnTo>
                    <a:pt x="1637683" y="2257778"/>
                  </a:lnTo>
                  <a:cubicBezTo>
                    <a:pt x="1627828" y="2257771"/>
                    <a:pt x="1618424" y="2253643"/>
                    <a:pt x="1611750" y="2246392"/>
                  </a:cubicBezTo>
                  <a:cubicBezTo>
                    <a:pt x="1605076" y="2239141"/>
                    <a:pt x="1601738" y="2229429"/>
                    <a:pt x="1602546" y="2219607"/>
                  </a:cubicBezTo>
                  <a:lnTo>
                    <a:pt x="1669927" y="1411111"/>
                  </a:lnTo>
                  <a:lnTo>
                    <a:pt x="1732933" y="969998"/>
                  </a:lnTo>
                  <a:close/>
                  <a:moveTo>
                    <a:pt x="3285649" y="0"/>
                  </a:moveTo>
                  <a:cubicBezTo>
                    <a:pt x="3168749" y="0"/>
                    <a:pt x="3073982" y="94766"/>
                    <a:pt x="3073982" y="211667"/>
                  </a:cubicBezTo>
                  <a:lnTo>
                    <a:pt x="3073982" y="282222"/>
                  </a:lnTo>
                  <a:cubicBezTo>
                    <a:pt x="3074504" y="398753"/>
                    <a:pt x="3169117" y="492944"/>
                    <a:pt x="3285649" y="492944"/>
                  </a:cubicBezTo>
                  <a:cubicBezTo>
                    <a:pt x="3402181" y="492944"/>
                    <a:pt x="3496794" y="398753"/>
                    <a:pt x="3497316" y="282222"/>
                  </a:cubicBezTo>
                  <a:lnTo>
                    <a:pt x="3497316" y="211667"/>
                  </a:lnTo>
                  <a:cubicBezTo>
                    <a:pt x="3497316" y="94766"/>
                    <a:pt x="3402549" y="0"/>
                    <a:pt x="3285649" y="0"/>
                  </a:cubicBezTo>
                  <a:close/>
                  <a:moveTo>
                    <a:pt x="3066433" y="969998"/>
                  </a:moveTo>
                  <a:cubicBezTo>
                    <a:pt x="3067632" y="961884"/>
                    <a:pt x="3056202" y="958709"/>
                    <a:pt x="3053027" y="966258"/>
                  </a:cubicBezTo>
                  <a:lnTo>
                    <a:pt x="2899004" y="1325598"/>
                  </a:lnTo>
                  <a:cubicBezTo>
                    <a:pt x="2876748" y="1377518"/>
                    <a:pt x="2825672" y="1411161"/>
                    <a:pt x="2769182" y="1411111"/>
                  </a:cubicBezTo>
                  <a:lnTo>
                    <a:pt x="2704130" y="1411111"/>
                  </a:lnTo>
                  <a:cubicBezTo>
                    <a:pt x="2692266" y="1411122"/>
                    <a:pt x="2681191" y="1405168"/>
                    <a:pt x="2674655" y="1395265"/>
                  </a:cubicBezTo>
                  <a:cubicBezTo>
                    <a:pt x="2668120" y="1385363"/>
                    <a:pt x="2667000" y="1372839"/>
                    <a:pt x="2671674" y="1361934"/>
                  </a:cubicBezTo>
                  <a:lnTo>
                    <a:pt x="2862316" y="917222"/>
                  </a:lnTo>
                  <a:lnTo>
                    <a:pt x="2932448" y="741821"/>
                  </a:lnTo>
                  <a:cubicBezTo>
                    <a:pt x="2975318" y="634683"/>
                    <a:pt x="3079095" y="564437"/>
                    <a:pt x="3194491" y="564444"/>
                  </a:cubicBezTo>
                  <a:lnTo>
                    <a:pt x="3376807" y="564444"/>
                  </a:lnTo>
                  <a:cubicBezTo>
                    <a:pt x="3492203" y="564437"/>
                    <a:pt x="3595980" y="634683"/>
                    <a:pt x="3638850" y="741821"/>
                  </a:cubicBezTo>
                  <a:lnTo>
                    <a:pt x="3708982" y="917222"/>
                  </a:lnTo>
                  <a:lnTo>
                    <a:pt x="3899553" y="1361934"/>
                  </a:lnTo>
                  <a:cubicBezTo>
                    <a:pt x="3904228" y="1372839"/>
                    <a:pt x="3903107" y="1385363"/>
                    <a:pt x="3896572" y="1395265"/>
                  </a:cubicBezTo>
                  <a:cubicBezTo>
                    <a:pt x="3890037" y="1405168"/>
                    <a:pt x="3878962" y="1411122"/>
                    <a:pt x="3867097" y="1411111"/>
                  </a:cubicBezTo>
                  <a:lnTo>
                    <a:pt x="3802045" y="1411111"/>
                  </a:lnTo>
                  <a:cubicBezTo>
                    <a:pt x="3745607" y="1411105"/>
                    <a:pt x="3694601" y="1377471"/>
                    <a:pt x="3672364" y="1325598"/>
                  </a:cubicBezTo>
                  <a:lnTo>
                    <a:pt x="3518341" y="966258"/>
                  </a:lnTo>
                  <a:cubicBezTo>
                    <a:pt x="3515096" y="958709"/>
                    <a:pt x="3503736" y="961884"/>
                    <a:pt x="3504865" y="969998"/>
                  </a:cubicBezTo>
                  <a:lnTo>
                    <a:pt x="3567871" y="1411111"/>
                  </a:lnTo>
                  <a:lnTo>
                    <a:pt x="3635252" y="2219607"/>
                  </a:lnTo>
                  <a:cubicBezTo>
                    <a:pt x="3636060" y="2229429"/>
                    <a:pt x="3632722" y="2239141"/>
                    <a:pt x="3626048" y="2246392"/>
                  </a:cubicBezTo>
                  <a:cubicBezTo>
                    <a:pt x="3619374" y="2253643"/>
                    <a:pt x="3609970" y="2257771"/>
                    <a:pt x="3600115" y="2257778"/>
                  </a:cubicBezTo>
                  <a:lnTo>
                    <a:pt x="3546281" y="2257778"/>
                  </a:lnTo>
                  <a:cubicBezTo>
                    <a:pt x="3477300" y="2257786"/>
                    <a:pt x="3418423" y="2207921"/>
                    <a:pt x="3407075" y="2139879"/>
                  </a:cubicBezTo>
                  <a:lnTo>
                    <a:pt x="3292704" y="1452880"/>
                  </a:lnTo>
                  <a:cubicBezTo>
                    <a:pt x="3291364" y="1444978"/>
                    <a:pt x="3280075" y="1444978"/>
                    <a:pt x="3278735" y="1452880"/>
                  </a:cubicBezTo>
                  <a:lnTo>
                    <a:pt x="3164294" y="2139879"/>
                  </a:lnTo>
                  <a:cubicBezTo>
                    <a:pt x="3152942" y="2207948"/>
                    <a:pt x="3094025" y="2257821"/>
                    <a:pt x="3025017" y="2257778"/>
                  </a:cubicBezTo>
                  <a:lnTo>
                    <a:pt x="2971183" y="2257778"/>
                  </a:lnTo>
                  <a:cubicBezTo>
                    <a:pt x="2961328" y="2257771"/>
                    <a:pt x="2951924" y="2253643"/>
                    <a:pt x="2945250" y="2246392"/>
                  </a:cubicBezTo>
                  <a:cubicBezTo>
                    <a:pt x="2938576" y="2239141"/>
                    <a:pt x="2935238" y="2229429"/>
                    <a:pt x="2936046" y="2219607"/>
                  </a:cubicBezTo>
                  <a:lnTo>
                    <a:pt x="3003427" y="1411111"/>
                  </a:lnTo>
                  <a:lnTo>
                    <a:pt x="3066433" y="969998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45725" rIns="45725" bIns="457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15" name="Google Shape;315;p29"/>
          <p:cNvGrpSpPr/>
          <p:nvPr/>
        </p:nvGrpSpPr>
        <p:grpSpPr>
          <a:xfrm>
            <a:off x="3671396" y="1411854"/>
            <a:ext cx="1796796" cy="897876"/>
            <a:chOff x="0" y="5667"/>
            <a:chExt cx="2540000" cy="1269262"/>
          </a:xfrm>
        </p:grpSpPr>
        <p:sp>
          <p:nvSpPr>
            <p:cNvPr id="316" name="Google Shape;316;p29"/>
            <p:cNvSpPr/>
            <p:nvPr/>
          </p:nvSpPr>
          <p:spPr>
            <a:xfrm>
              <a:off x="0" y="5667"/>
              <a:ext cx="2540000" cy="1264333"/>
            </a:xfrm>
            <a:custGeom>
              <a:avLst/>
              <a:gdLst/>
              <a:ahLst/>
              <a:cxnLst/>
              <a:rect l="l" t="t" r="r" b="b"/>
              <a:pathLst>
                <a:path w="2540000" h="1264333" extrusionOk="0">
                  <a:moveTo>
                    <a:pt x="0" y="1264333"/>
                  </a:moveTo>
                  <a:cubicBezTo>
                    <a:pt x="3127" y="565148"/>
                    <a:pt x="570808" y="0"/>
                    <a:pt x="1270000" y="0"/>
                  </a:cubicBezTo>
                  <a:cubicBezTo>
                    <a:pt x="1969192" y="0"/>
                    <a:pt x="2536873" y="565148"/>
                    <a:pt x="2540000" y="1264333"/>
                  </a:cubicBezTo>
                  <a:lnTo>
                    <a:pt x="2235200" y="1264333"/>
                  </a:lnTo>
                  <a:cubicBezTo>
                    <a:pt x="2232824" y="732953"/>
                    <a:pt x="1801386" y="303440"/>
                    <a:pt x="1270000" y="303440"/>
                  </a:cubicBezTo>
                  <a:cubicBezTo>
                    <a:pt x="738614" y="303440"/>
                    <a:pt x="307176" y="732953"/>
                    <a:pt x="304800" y="1264333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45725" rIns="45725" bIns="457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17" name="Google Shape;317;p29"/>
            <p:cNvSpPr/>
            <p:nvPr/>
          </p:nvSpPr>
          <p:spPr>
            <a:xfrm>
              <a:off x="1134728" y="978546"/>
              <a:ext cx="1248037" cy="296383"/>
            </a:xfrm>
            <a:custGeom>
              <a:avLst/>
              <a:gdLst/>
              <a:ahLst/>
              <a:cxnLst/>
              <a:rect l="l" t="t" r="r" b="b"/>
              <a:pathLst>
                <a:path w="1248037" h="296383" extrusionOk="0">
                  <a:moveTo>
                    <a:pt x="151293" y="290439"/>
                  </a:moveTo>
                  <a:cubicBezTo>
                    <a:pt x="106175" y="296382"/>
                    <a:pt x="61325" y="277730"/>
                    <a:pt x="33726" y="241545"/>
                  </a:cubicBezTo>
                  <a:cubicBezTo>
                    <a:pt x="6128" y="205360"/>
                    <a:pt x="0" y="157174"/>
                    <a:pt x="17664" y="115233"/>
                  </a:cubicBezTo>
                  <a:cubicBezTo>
                    <a:pt x="35327" y="73292"/>
                    <a:pt x="74080" y="44008"/>
                    <a:pt x="119251" y="38469"/>
                  </a:cubicBezTo>
                  <a:lnTo>
                    <a:pt x="1217779" y="1188"/>
                  </a:lnTo>
                  <a:cubicBezTo>
                    <a:pt x="1226802" y="0"/>
                    <a:pt x="1235772" y="3730"/>
                    <a:pt x="1241292" y="10967"/>
                  </a:cubicBezTo>
                  <a:cubicBezTo>
                    <a:pt x="1246812" y="18204"/>
                    <a:pt x="1248037" y="27841"/>
                    <a:pt x="1244505" y="36230"/>
                  </a:cubicBezTo>
                  <a:cubicBezTo>
                    <a:pt x="1240972" y="44618"/>
                    <a:pt x="1233221" y="50475"/>
                    <a:pt x="1224187" y="51582"/>
                  </a:cubicBezTo>
                  <a:lnTo>
                    <a:pt x="151293" y="29043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25" tIns="45725" rIns="45725" bIns="457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318" name="Google Shape;318;p29"/>
          <p:cNvGrpSpPr/>
          <p:nvPr/>
        </p:nvGrpSpPr>
        <p:grpSpPr>
          <a:xfrm>
            <a:off x="6568086" y="1927335"/>
            <a:ext cx="1863018" cy="222601"/>
            <a:chOff x="-3763" y="-122"/>
            <a:chExt cx="1277527" cy="152644"/>
          </a:xfrm>
        </p:grpSpPr>
        <p:sp>
          <p:nvSpPr>
            <p:cNvPr id="319" name="Google Shape;319;p29"/>
            <p:cNvSpPr/>
            <p:nvPr/>
          </p:nvSpPr>
          <p:spPr>
            <a:xfrm>
              <a:off x="-3763" y="-122"/>
              <a:ext cx="1277527" cy="152644"/>
            </a:xfrm>
            <a:custGeom>
              <a:avLst/>
              <a:gdLst/>
              <a:ahLst/>
              <a:cxnLst/>
              <a:rect l="l" t="t" r="r" b="b"/>
              <a:pathLst>
                <a:path w="1277527" h="152644" extrusionOk="0">
                  <a:moveTo>
                    <a:pt x="79963" y="122"/>
                  </a:moveTo>
                  <a:lnTo>
                    <a:pt x="1197563" y="122"/>
                  </a:lnTo>
                  <a:cubicBezTo>
                    <a:pt x="1224868" y="0"/>
                    <a:pt x="1250151" y="14497"/>
                    <a:pt x="1263839" y="38123"/>
                  </a:cubicBezTo>
                  <a:cubicBezTo>
                    <a:pt x="1277527" y="61750"/>
                    <a:pt x="1277527" y="90894"/>
                    <a:pt x="1263839" y="114521"/>
                  </a:cubicBezTo>
                  <a:cubicBezTo>
                    <a:pt x="1250151" y="138147"/>
                    <a:pt x="1224868" y="152644"/>
                    <a:pt x="1197563" y="152522"/>
                  </a:cubicBezTo>
                  <a:lnTo>
                    <a:pt x="79963" y="152522"/>
                  </a:lnTo>
                  <a:cubicBezTo>
                    <a:pt x="52658" y="152644"/>
                    <a:pt x="27375" y="138147"/>
                    <a:pt x="13687" y="114521"/>
                  </a:cubicBezTo>
                  <a:cubicBezTo>
                    <a:pt x="0" y="90894"/>
                    <a:pt x="0" y="61750"/>
                    <a:pt x="13687" y="38123"/>
                  </a:cubicBezTo>
                  <a:cubicBezTo>
                    <a:pt x="27375" y="14497"/>
                    <a:pt x="52658" y="0"/>
                    <a:pt x="79963" y="122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45725" tIns="45725" rIns="45725" bIns="457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  <p:sp>
          <p:nvSpPr>
            <p:cNvPr id="320" name="Google Shape;320;p29"/>
            <p:cNvSpPr/>
            <p:nvPr/>
          </p:nvSpPr>
          <p:spPr>
            <a:xfrm>
              <a:off x="-3763" y="-122"/>
              <a:ext cx="896527" cy="152644"/>
            </a:xfrm>
            <a:custGeom>
              <a:avLst/>
              <a:gdLst/>
              <a:ahLst/>
              <a:cxnLst/>
              <a:rect l="l" t="t" r="r" b="b"/>
              <a:pathLst>
                <a:path w="896527" h="152644" extrusionOk="0">
                  <a:moveTo>
                    <a:pt x="79963" y="122"/>
                  </a:moveTo>
                  <a:lnTo>
                    <a:pt x="816563" y="122"/>
                  </a:lnTo>
                  <a:cubicBezTo>
                    <a:pt x="843868" y="0"/>
                    <a:pt x="869151" y="14497"/>
                    <a:pt x="882839" y="38123"/>
                  </a:cubicBezTo>
                  <a:cubicBezTo>
                    <a:pt x="896527" y="61750"/>
                    <a:pt x="896527" y="90894"/>
                    <a:pt x="882839" y="114521"/>
                  </a:cubicBezTo>
                  <a:cubicBezTo>
                    <a:pt x="869151" y="138147"/>
                    <a:pt x="843868" y="152644"/>
                    <a:pt x="816563" y="152522"/>
                  </a:cubicBezTo>
                  <a:lnTo>
                    <a:pt x="79963" y="152522"/>
                  </a:lnTo>
                  <a:cubicBezTo>
                    <a:pt x="52658" y="152644"/>
                    <a:pt x="27375" y="138147"/>
                    <a:pt x="13687" y="114521"/>
                  </a:cubicBezTo>
                  <a:cubicBezTo>
                    <a:pt x="0" y="90894"/>
                    <a:pt x="0" y="61750"/>
                    <a:pt x="13687" y="38123"/>
                  </a:cubicBezTo>
                  <a:cubicBezTo>
                    <a:pt x="27375" y="14497"/>
                    <a:pt x="52658" y="0"/>
                    <a:pt x="79963" y="12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45725" tIns="45725" rIns="45725" bIns="45725" anchor="ctr" anchorCtr="0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endParaRPr kumimoji="0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/>
                <a:cs typeface="Arial"/>
                <a:sym typeface="Arial"/>
              </a:endParaRPr>
            </a:p>
          </p:txBody>
        </p:sp>
      </p:grpSp>
      <p:grpSp>
        <p:nvGrpSpPr>
          <p:cNvPr id="2" name="Google Shape;305;p29">
            <a:extLst>
              <a:ext uri="{FF2B5EF4-FFF2-40B4-BE49-F238E27FC236}">
                <a16:creationId xmlns:a16="http://schemas.microsoft.com/office/drawing/2014/main" id="{A0FD956B-EA1D-CC1A-3E95-1EC08BA675F5}"/>
              </a:ext>
            </a:extLst>
          </p:cNvPr>
          <p:cNvGrpSpPr/>
          <p:nvPr/>
        </p:nvGrpSpPr>
        <p:grpSpPr>
          <a:xfrm>
            <a:off x="777761" y="2672292"/>
            <a:ext cx="1974150" cy="1018724"/>
            <a:chOff x="0" y="47625"/>
            <a:chExt cx="5264400" cy="2716597"/>
          </a:xfrm>
        </p:grpSpPr>
        <p:sp>
          <p:nvSpPr>
            <p:cNvPr id="3" name="Google Shape;306;p29">
              <a:extLst>
                <a:ext uri="{FF2B5EF4-FFF2-40B4-BE49-F238E27FC236}">
                  <a16:creationId xmlns:a16="http://schemas.microsoft.com/office/drawing/2014/main" id="{0058D787-A3DD-D773-F272-0973A05C29E1}"/>
                </a:ext>
              </a:extLst>
            </p:cNvPr>
            <p:cNvSpPr txBox="1"/>
            <p:nvPr/>
          </p:nvSpPr>
          <p:spPr>
            <a:xfrm>
              <a:off x="0" y="1254065"/>
              <a:ext cx="5264400" cy="151015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Продолжение участия в </a:t>
              </a:r>
              <a:r>
                <a:rPr kumimoji="0" lang="ru-RU" sz="1600" b="0" i="0" u="none" strike="noStrike" kern="0" cap="none" spc="0" normalizeH="0" baseline="0" noProof="0" dirty="0" err="1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Merriweather Sans Light"/>
                  <a:ea typeface="Merriweather Sans Light"/>
                  <a:cs typeface="Merriweather Sans Light"/>
                  <a:sym typeface="Merriweather Sans Light"/>
                </a:rPr>
                <a:t>фандомах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Merriweather Sans Light"/>
                <a:ea typeface="Merriweather Sans Light"/>
                <a:cs typeface="Merriweather Sans Light"/>
                <a:sym typeface="Merriweather Sans Light"/>
              </a:endParaRPr>
            </a:p>
          </p:txBody>
        </p:sp>
        <p:sp>
          <p:nvSpPr>
            <p:cNvPr id="4" name="Google Shape;307;p29">
              <a:extLst>
                <a:ext uri="{FF2B5EF4-FFF2-40B4-BE49-F238E27FC236}">
                  <a16:creationId xmlns:a16="http://schemas.microsoft.com/office/drawing/2014/main" id="{7E859DEE-980A-FE15-2E1D-906EFCF2FF7D}"/>
                </a:ext>
              </a:extLst>
            </p:cNvPr>
            <p:cNvSpPr txBox="1"/>
            <p:nvPr/>
          </p:nvSpPr>
          <p:spPr>
            <a:xfrm>
              <a:off x="0" y="47625"/>
              <a:ext cx="5264400" cy="126393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1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Tx/>
                <a:buFont typeface="Arial"/>
                <a:buNone/>
                <a:tabLst/>
                <a:defRPr/>
              </a:pPr>
              <a:r>
                <a:rPr kumimoji="0" lang="ru-RU" sz="2800" b="0" i="0" u="none" strike="noStrike" kern="0" cap="none" spc="0" normalizeH="0" baseline="0" noProof="0" dirty="0">
                  <a:ln>
                    <a:noFill/>
                  </a:ln>
                  <a:solidFill>
                    <a:srgbClr val="2F465B"/>
                  </a:solidFill>
                  <a:effectLst/>
                  <a:uLnTx/>
                  <a:uFillTx/>
                  <a:latin typeface="Merriweather Sans"/>
                  <a:ea typeface="Merriweather Sans"/>
                  <a:cs typeface="Merriweather Sans"/>
                  <a:sym typeface="Merriweather Sans"/>
                </a:rPr>
                <a:t>100%</a:t>
              </a:r>
              <a:endParaRPr kumimoji="0" sz="7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endParaRPr>
            </a:p>
          </p:txBody>
        </p:sp>
      </p:grpSp>
      <p:sp>
        <p:nvSpPr>
          <p:cNvPr id="5" name="Google Shape;266;p25">
            <a:extLst>
              <a:ext uri="{FF2B5EF4-FFF2-40B4-BE49-F238E27FC236}">
                <a16:creationId xmlns:a16="http://schemas.microsoft.com/office/drawing/2014/main" id="{32E0E9A4-60C6-8279-FF5B-53E9DBE5B199}"/>
              </a:ext>
            </a:extLst>
          </p:cNvPr>
          <p:cNvSpPr txBox="1"/>
          <p:nvPr/>
        </p:nvSpPr>
        <p:spPr>
          <a:xfrm>
            <a:off x="710898" y="228554"/>
            <a:ext cx="6967371" cy="600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39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Перспективы</a:t>
            </a: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7" name="Google Shape;546;p36">
            <a:extLst>
              <a:ext uri="{FF2B5EF4-FFF2-40B4-BE49-F238E27FC236}">
                <a16:creationId xmlns:a16="http://schemas.microsoft.com/office/drawing/2014/main" id="{B620E947-E56E-B5B2-8A9B-411C6B489B34}"/>
              </a:ext>
            </a:extLst>
          </p:cNvPr>
          <p:cNvSpPr/>
          <p:nvPr/>
        </p:nvSpPr>
        <p:spPr>
          <a:xfrm>
            <a:off x="7291423" y="2399553"/>
            <a:ext cx="416344" cy="416327"/>
          </a:xfrm>
          <a:custGeom>
            <a:avLst/>
            <a:gdLst/>
            <a:ahLst/>
            <a:cxnLst/>
            <a:rect l="l" t="t" r="r" b="b"/>
            <a:pathLst>
              <a:path w="832689" h="832654" extrusionOk="0">
                <a:moveTo>
                  <a:pt x="819095" y="106217"/>
                </a:moveTo>
                <a:lnTo>
                  <a:pt x="726443" y="13566"/>
                </a:lnTo>
                <a:cubicBezTo>
                  <a:pt x="708372" y="-4522"/>
                  <a:pt x="678919" y="-4522"/>
                  <a:pt x="660832" y="13566"/>
                </a:cubicBezTo>
                <a:lnTo>
                  <a:pt x="594954" y="79460"/>
                </a:lnTo>
                <a:lnTo>
                  <a:pt x="567065" y="107332"/>
                </a:lnTo>
                <a:lnTo>
                  <a:pt x="53038" y="621359"/>
                </a:lnTo>
                <a:cubicBezTo>
                  <a:pt x="52922" y="621476"/>
                  <a:pt x="52789" y="621592"/>
                  <a:pt x="52672" y="621725"/>
                </a:cubicBezTo>
                <a:cubicBezTo>
                  <a:pt x="52323" y="622058"/>
                  <a:pt x="51990" y="622457"/>
                  <a:pt x="51707" y="622873"/>
                </a:cubicBezTo>
                <a:cubicBezTo>
                  <a:pt x="51674" y="622940"/>
                  <a:pt x="51624" y="623007"/>
                  <a:pt x="51574" y="623073"/>
                </a:cubicBezTo>
                <a:cubicBezTo>
                  <a:pt x="51441" y="623289"/>
                  <a:pt x="51308" y="623506"/>
                  <a:pt x="51191" y="623739"/>
                </a:cubicBezTo>
                <a:cubicBezTo>
                  <a:pt x="51091" y="623922"/>
                  <a:pt x="50991" y="624121"/>
                  <a:pt x="50908" y="624338"/>
                </a:cubicBezTo>
                <a:cubicBezTo>
                  <a:pt x="50758" y="624671"/>
                  <a:pt x="50642" y="625020"/>
                  <a:pt x="50542" y="625369"/>
                </a:cubicBezTo>
                <a:lnTo>
                  <a:pt x="12470" y="761768"/>
                </a:lnTo>
                <a:lnTo>
                  <a:pt x="755" y="803734"/>
                </a:lnTo>
                <a:cubicBezTo>
                  <a:pt x="-1358" y="811272"/>
                  <a:pt x="1038" y="819675"/>
                  <a:pt x="7012" y="825649"/>
                </a:cubicBezTo>
                <a:cubicBezTo>
                  <a:pt x="11555" y="830191"/>
                  <a:pt x="17512" y="832654"/>
                  <a:pt x="23402" y="832654"/>
                </a:cubicBezTo>
                <a:cubicBezTo>
                  <a:pt x="25266" y="832654"/>
                  <a:pt x="27130" y="832421"/>
                  <a:pt x="28927" y="831905"/>
                </a:cubicBezTo>
                <a:lnTo>
                  <a:pt x="70893" y="820191"/>
                </a:lnTo>
                <a:lnTo>
                  <a:pt x="207258" y="782118"/>
                </a:lnTo>
                <a:lnTo>
                  <a:pt x="207291" y="782118"/>
                </a:lnTo>
                <a:cubicBezTo>
                  <a:pt x="207408" y="782085"/>
                  <a:pt x="207507" y="782052"/>
                  <a:pt x="207624" y="782019"/>
                </a:cubicBezTo>
                <a:cubicBezTo>
                  <a:pt x="207824" y="781952"/>
                  <a:pt x="208040" y="781869"/>
                  <a:pt x="208240" y="781786"/>
                </a:cubicBezTo>
                <a:cubicBezTo>
                  <a:pt x="208456" y="781702"/>
                  <a:pt x="208672" y="781603"/>
                  <a:pt x="208889" y="781486"/>
                </a:cubicBezTo>
                <a:cubicBezTo>
                  <a:pt x="208939" y="781469"/>
                  <a:pt x="208988" y="781436"/>
                  <a:pt x="209022" y="781420"/>
                </a:cubicBezTo>
                <a:cubicBezTo>
                  <a:pt x="209238" y="781303"/>
                  <a:pt x="209454" y="781170"/>
                  <a:pt x="209671" y="781020"/>
                </a:cubicBezTo>
                <a:cubicBezTo>
                  <a:pt x="209887" y="780870"/>
                  <a:pt x="210120" y="780721"/>
                  <a:pt x="210320" y="780538"/>
                </a:cubicBezTo>
                <a:cubicBezTo>
                  <a:pt x="210536" y="780371"/>
                  <a:pt x="210736" y="780188"/>
                  <a:pt x="210935" y="779988"/>
                </a:cubicBezTo>
                <a:lnTo>
                  <a:pt x="723465" y="267459"/>
                </a:lnTo>
                <a:cubicBezTo>
                  <a:pt x="724247" y="267077"/>
                  <a:pt x="724979" y="266561"/>
                  <a:pt x="725628" y="265912"/>
                </a:cubicBezTo>
                <a:cubicBezTo>
                  <a:pt x="726293" y="265246"/>
                  <a:pt x="726809" y="264514"/>
                  <a:pt x="727209" y="263715"/>
                </a:cubicBezTo>
                <a:lnTo>
                  <a:pt x="752119" y="238805"/>
                </a:lnTo>
                <a:cubicBezTo>
                  <a:pt x="752551" y="238522"/>
                  <a:pt x="752951" y="238189"/>
                  <a:pt x="753317" y="237823"/>
                </a:cubicBezTo>
                <a:cubicBezTo>
                  <a:pt x="753683" y="237457"/>
                  <a:pt x="754016" y="237058"/>
                  <a:pt x="754299" y="236625"/>
                </a:cubicBezTo>
                <a:lnTo>
                  <a:pt x="819095" y="171829"/>
                </a:lnTo>
                <a:cubicBezTo>
                  <a:pt x="827864" y="163060"/>
                  <a:pt x="832690" y="151412"/>
                  <a:pt x="832690" y="139015"/>
                </a:cubicBezTo>
                <a:cubicBezTo>
                  <a:pt x="832690" y="126618"/>
                  <a:pt x="827864" y="114970"/>
                  <a:pt x="819095" y="106217"/>
                </a:cubicBezTo>
                <a:close/>
                <a:moveTo>
                  <a:pt x="747326" y="220068"/>
                </a:moveTo>
                <a:lnTo>
                  <a:pt x="612592" y="85334"/>
                </a:lnTo>
                <a:lnTo>
                  <a:pt x="672596" y="25330"/>
                </a:lnTo>
                <a:cubicBezTo>
                  <a:pt x="684211" y="13732"/>
                  <a:pt x="703081" y="13732"/>
                  <a:pt x="714679" y="25330"/>
                </a:cubicBezTo>
                <a:lnTo>
                  <a:pt x="807330" y="117982"/>
                </a:lnTo>
                <a:cubicBezTo>
                  <a:pt x="812955" y="123590"/>
                  <a:pt x="816050" y="131078"/>
                  <a:pt x="816050" y="139015"/>
                </a:cubicBezTo>
                <a:cubicBezTo>
                  <a:pt x="816050" y="142992"/>
                  <a:pt x="815284" y="146852"/>
                  <a:pt x="813803" y="150413"/>
                </a:cubicBezTo>
                <a:cubicBezTo>
                  <a:pt x="812322" y="153974"/>
                  <a:pt x="810142" y="157252"/>
                  <a:pt x="807330" y="160065"/>
                </a:cubicBezTo>
                <a:lnTo>
                  <a:pt x="747326" y="220068"/>
                </a:lnTo>
                <a:close/>
                <a:moveTo>
                  <a:pt x="719438" y="247957"/>
                </a:moveTo>
                <a:lnTo>
                  <a:pt x="652145" y="180665"/>
                </a:lnTo>
                <a:cubicBezTo>
                  <a:pt x="652129" y="180632"/>
                  <a:pt x="652112" y="180615"/>
                  <a:pt x="652079" y="180582"/>
                </a:cubicBezTo>
                <a:cubicBezTo>
                  <a:pt x="652046" y="180548"/>
                  <a:pt x="652029" y="180532"/>
                  <a:pt x="651996" y="180515"/>
                </a:cubicBezTo>
                <a:lnTo>
                  <a:pt x="584720" y="113223"/>
                </a:lnTo>
                <a:lnTo>
                  <a:pt x="600828" y="97099"/>
                </a:lnTo>
                <a:lnTo>
                  <a:pt x="735562" y="231833"/>
                </a:lnTo>
                <a:lnTo>
                  <a:pt x="719438" y="247957"/>
                </a:lnTo>
                <a:close/>
                <a:moveTo>
                  <a:pt x="572956" y="124987"/>
                </a:moveTo>
                <a:lnTo>
                  <a:pt x="634424" y="186472"/>
                </a:lnTo>
                <a:lnTo>
                  <a:pt x="131812" y="689101"/>
                </a:lnTo>
                <a:lnTo>
                  <a:pt x="70327" y="627616"/>
                </a:lnTo>
                <a:lnTo>
                  <a:pt x="572956" y="124987"/>
                </a:lnTo>
                <a:close/>
                <a:moveTo>
                  <a:pt x="205045" y="762333"/>
                </a:moveTo>
                <a:lnTo>
                  <a:pt x="143577" y="700865"/>
                </a:lnTo>
                <a:lnTo>
                  <a:pt x="646188" y="198237"/>
                </a:lnTo>
                <a:lnTo>
                  <a:pt x="707673" y="259722"/>
                </a:lnTo>
                <a:lnTo>
                  <a:pt x="205045" y="762333"/>
                </a:lnTo>
                <a:close/>
                <a:moveTo>
                  <a:pt x="24451" y="815881"/>
                </a:moveTo>
                <a:cubicBezTo>
                  <a:pt x="22354" y="816463"/>
                  <a:pt x="20141" y="815232"/>
                  <a:pt x="18793" y="813868"/>
                </a:cubicBezTo>
                <a:cubicBezTo>
                  <a:pt x="17429" y="812520"/>
                  <a:pt x="16181" y="810323"/>
                  <a:pt x="16780" y="808210"/>
                </a:cubicBezTo>
                <a:lnTo>
                  <a:pt x="24634" y="780088"/>
                </a:lnTo>
                <a:lnTo>
                  <a:pt x="52572" y="808027"/>
                </a:lnTo>
                <a:lnTo>
                  <a:pt x="24451" y="815881"/>
                </a:lnTo>
                <a:close/>
                <a:moveTo>
                  <a:pt x="70976" y="802902"/>
                </a:moveTo>
                <a:lnTo>
                  <a:pt x="29759" y="761684"/>
                </a:lnTo>
                <a:lnTo>
                  <a:pt x="62739" y="643557"/>
                </a:lnTo>
                <a:lnTo>
                  <a:pt x="125921" y="706739"/>
                </a:lnTo>
                <a:lnTo>
                  <a:pt x="189104" y="769921"/>
                </a:lnTo>
                <a:lnTo>
                  <a:pt x="70976" y="802902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45725" tIns="22850" rIns="45725" bIns="22850" anchor="ctr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sz="9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14151101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5"/>
          <p:cNvSpPr txBox="1"/>
          <p:nvPr/>
        </p:nvSpPr>
        <p:spPr>
          <a:xfrm>
            <a:off x="710898" y="228554"/>
            <a:ext cx="6967371" cy="6001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39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Информационные источники</a:t>
            </a:r>
            <a:endParaRPr kumimoji="0" sz="600" b="0" i="0" u="none" strike="noStrike" kern="0" cap="none" spc="0" normalizeH="0" baseline="0" noProof="0" dirty="0">
              <a:ln>
                <a:noFill/>
              </a:ln>
              <a:solidFill>
                <a:srgbClr val="2F465B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F949787-B739-471E-93E1-4BDC118F9188}"/>
              </a:ext>
            </a:extLst>
          </p:cNvPr>
          <p:cNvSpPr txBox="1"/>
          <p:nvPr/>
        </p:nvSpPr>
        <p:spPr>
          <a:xfrm>
            <a:off x="245409" y="1129077"/>
            <a:ext cx="8653182" cy="32316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200" b="0" i="0" u="sng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Литература: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Николенко Н.А., </a:t>
            </a: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Березенчук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М.В. </a:t>
            </a: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Fan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</a:t>
            </a: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studies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 как научное направление, изучающее </a:t>
            </a: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фандом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: история возникновения и специфика предмета исследования // Научный вестник РАНХиГС (ВФ).  2014.  с. 58-65.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Омельченко Е.Л. Молодежный вопрос в пространстве современности // Журнал исследований социальной политики. 2006. Т. 4. № 2. С. 149-150; Омельченко Е. Л. Культурные практики и стили жизни российской молодежи в конце XX века // Рубеж.2003. N 18. С. 142 – 161; Омельченко Е.Л. Молодежный вопрос: поворот к исследованию новых молодежных солидарностей. Социс, 2013. № 10. С. 51-52.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1200" b="0" i="0" u="sng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Интернет-ресурсы: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Глушкова О.М. Теоретические аспекты анализа субкультуры // «</a:t>
            </a: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Архитектон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: известия вузов» № 26 – Приложение 2009. 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http://book.uraic.ru/project/conf/txt/005/archvuz26_pril/32/template_article-ar=K21-40-k24.htm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  Дата обращения – 14.02.2023.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Денисова А.И. Статья: Фанфикшн, как субкультура и феномен массовой литературы. Тамбовский государственный университет им. Г.Р. Державина. 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https://cyberleninka.ru/article/n/fanfikshn-kak-subkultura-i-fenomen-massovoy-literatury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  Дата обращения - 14.02.2023.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+mj-lt"/>
              <a:buAutoNum type="arabicPeriod"/>
              <a:tabLst/>
              <a:defRPr/>
            </a:pP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Иваненков С.П.  Проблемы социализации современной молодежи. Монография, </a:t>
            </a:r>
            <a:r>
              <a:rPr kumimoji="0" lang="ru-RU" sz="1200" b="0" i="0" u="none" strike="noStrike" kern="0" cap="none" spc="0" normalizeH="0" baseline="0" noProof="0" dirty="0" err="1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изд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-е 3. СПб. 2008. 336 с.; Иваненков С.П. Актуальные проблемы социализации молодежи // Теоретический журнал CREDO NEW. URL: 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A63222"/>
                </a:solidFill>
                <a:effectLst/>
                <a:uLnTx/>
                <a:uFillTx/>
                <a:latin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http://credonew.ru/content/view/51/22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</a:t>
            </a:r>
            <a:r>
              <a:rPr kumimoji="0" lang="ru-RU" sz="1200" b="0" i="0" u="none" strike="noStrike" kern="0" cap="none" spc="0" normalizeH="0" baseline="0" noProof="0" dirty="0">
                <a:ln>
                  <a:noFill/>
                </a:ln>
                <a:solidFill>
                  <a:srgbClr val="2F465B">
                    <a:lumMod val="75000"/>
                  </a:srgbClr>
                </a:solidFill>
                <a:effectLst/>
                <a:uLnTx/>
                <a:uFillTx/>
                <a:latin typeface="Arial"/>
                <a:cs typeface="Arial"/>
                <a:sym typeface="Arial"/>
              </a:rPr>
              <a:t>.  Дата обращения – 14.04.2023. и др.</a:t>
            </a:r>
          </a:p>
        </p:txBody>
      </p:sp>
    </p:spTree>
    <p:extLst>
      <p:ext uri="{BB962C8B-B14F-4D97-AF65-F5344CB8AC3E}">
        <p14:creationId xmlns:p14="http://schemas.microsoft.com/office/powerpoint/2010/main" val="3864636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5"/>
          <p:cNvSpPr txBox="1"/>
          <p:nvPr/>
        </p:nvSpPr>
        <p:spPr>
          <a:xfrm>
            <a:off x="951379" y="1807473"/>
            <a:ext cx="3735900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39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Благодарю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3900" b="0" i="0" u="none" strike="noStrike" kern="0" cap="none" spc="0" normalizeH="0" baseline="0" noProof="0" dirty="0">
                <a:ln>
                  <a:noFill/>
                </a:ln>
                <a:solidFill>
                  <a:srgbClr val="2F465B"/>
                </a:solidFill>
                <a:effectLst/>
                <a:uLnTx/>
                <a:uFillTx/>
                <a:latin typeface="Merriweather Sans"/>
                <a:ea typeface="Merriweather Sans"/>
                <a:cs typeface="Merriweather Sans"/>
                <a:sym typeface="Merriweather Sans"/>
              </a:rPr>
              <a:t>за внимание!</a:t>
            </a:r>
            <a:endParaRPr kumimoji="0" lang="ru-RU" sz="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Merriweather Sans"/>
              <a:ea typeface="Merriweather Sans"/>
              <a:cs typeface="Merriweather Sans"/>
              <a:sym typeface="Merriweather Sans"/>
            </a:endParaRPr>
          </a:p>
        </p:txBody>
      </p:sp>
      <p:cxnSp>
        <p:nvCxnSpPr>
          <p:cNvPr id="115" name="Google Shape;115;p15"/>
          <p:cNvCxnSpPr/>
          <p:nvPr/>
        </p:nvCxnSpPr>
        <p:spPr>
          <a:xfrm rot="-5400000">
            <a:off x="6006056" y="2609286"/>
            <a:ext cx="5232900" cy="0"/>
          </a:xfrm>
          <a:prstGeom prst="straightConnector1">
            <a:avLst/>
          </a:prstGeom>
          <a:noFill/>
          <a:ln w="28575" cap="rnd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3355C65F-B3C9-87F0-0384-CDD8E72DC4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30809" y="995117"/>
            <a:ext cx="3894450" cy="3571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1800612"/>
      </p:ext>
    </p:extLst>
  </p:cSld>
  <p:clrMapOvr>
    <a:masterClrMapping/>
  </p:clrMapOvr>
</p:sld>
</file>

<file path=ppt/theme/theme1.xml><?xml version="1.0" encoding="utf-8"?>
<a:theme xmlns:a="http://schemas.openxmlformats.org/drawingml/2006/main" name="Dark Blue and Pink Simple and Basic Corporate About Me Creative Presentation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2F465B"/>
      </a:accent1>
      <a:accent2>
        <a:srgbClr val="7C9FBE"/>
      </a:accent2>
      <a:accent3>
        <a:srgbClr val="A63222"/>
      </a:accent3>
      <a:accent4>
        <a:srgbClr val="E47464"/>
      </a:accent4>
      <a:accent5>
        <a:srgbClr val="FFD2CC"/>
      </a:accent5>
      <a:accent6>
        <a:srgbClr val="BBCCDB"/>
      </a:accent6>
      <a:hlink>
        <a:srgbClr val="A63222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ark Blue and Pink Simple and Basic Corporate About Me Creative Presentation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2F465B"/>
      </a:accent1>
      <a:accent2>
        <a:srgbClr val="7C9FBE"/>
      </a:accent2>
      <a:accent3>
        <a:srgbClr val="A63222"/>
      </a:accent3>
      <a:accent4>
        <a:srgbClr val="E47464"/>
      </a:accent4>
      <a:accent5>
        <a:srgbClr val="FFD2CC"/>
      </a:accent5>
      <a:accent6>
        <a:srgbClr val="BBCCDB"/>
      </a:accent6>
      <a:hlink>
        <a:srgbClr val="A63222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1194</Words>
  <Application>Microsoft Office PowerPoint</Application>
  <PresentationFormat>Экран (16:9)</PresentationFormat>
  <Paragraphs>125</Paragraphs>
  <Slides>18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7" baseType="lpstr">
      <vt:lpstr>Georgia</vt:lpstr>
      <vt:lpstr>Merriweather Sans</vt:lpstr>
      <vt:lpstr>Merriweather Sans Light</vt:lpstr>
      <vt:lpstr>Calibri</vt:lpstr>
      <vt:lpstr>Wingdings</vt:lpstr>
      <vt:lpstr>Arial</vt:lpstr>
      <vt:lpstr>Candara</vt:lpstr>
      <vt:lpstr>Dark Blue and Pink Simple and Basic Corporate About Me Creative Presentation</vt:lpstr>
      <vt:lpstr>1_Dark Blue and Pink Simple and Basic Corporate About Me Creative Presentation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Выводы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cp:lastModifiedBy>Ksenia Platonova</cp:lastModifiedBy>
  <cp:revision>18</cp:revision>
  <dcterms:modified xsi:type="dcterms:W3CDTF">2023-04-14T18:22:03Z</dcterms:modified>
</cp:coreProperties>
</file>