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6" r:id="rId1"/>
  </p:sldMasterIdLst>
  <p:notesMasterIdLst>
    <p:notesMasterId r:id="rId27"/>
  </p:notesMasterIdLst>
  <p:sldIdLst>
    <p:sldId id="256" r:id="rId2"/>
    <p:sldId id="257" r:id="rId3"/>
    <p:sldId id="258" r:id="rId4"/>
    <p:sldId id="268" r:id="rId5"/>
    <p:sldId id="272" r:id="rId6"/>
    <p:sldId id="273" r:id="rId7"/>
    <p:sldId id="260" r:id="rId8"/>
    <p:sldId id="274" r:id="rId9"/>
    <p:sldId id="277" r:id="rId10"/>
    <p:sldId id="278" r:id="rId11"/>
    <p:sldId id="261" r:id="rId12"/>
    <p:sldId id="275" r:id="rId13"/>
    <p:sldId id="263" r:id="rId14"/>
    <p:sldId id="279" r:id="rId15"/>
    <p:sldId id="264" r:id="rId16"/>
    <p:sldId id="281" r:id="rId17"/>
    <p:sldId id="280" r:id="rId18"/>
    <p:sldId id="282" r:id="rId19"/>
    <p:sldId id="283" r:id="rId20"/>
    <p:sldId id="284" r:id="rId21"/>
    <p:sldId id="287" r:id="rId22"/>
    <p:sldId id="265" r:id="rId23"/>
    <p:sldId id="266" r:id="rId24"/>
    <p:sldId id="259" r:id="rId25"/>
    <p:sldId id="271" r:id="rId2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0" autoAdjust="0"/>
    <p:restoredTop sz="95256" autoAdjust="0"/>
  </p:normalViewPr>
  <p:slideViewPr>
    <p:cSldViewPr>
      <p:cViewPr>
        <p:scale>
          <a:sx n="98" d="100"/>
          <a:sy n="98" d="100"/>
        </p:scale>
        <p:origin x="1483" y="-42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341248E-F305-485B-A376-3012D4CA6359}" type="datetimeFigureOut">
              <a:rPr lang="ru-RU" smtClean="0"/>
              <a:t>23.01.2024</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31A3B00-4CE1-48FA-8743-9695F0CB4EFD}" type="slidenum">
              <a:rPr lang="ru-RU" smtClean="0"/>
              <a:t>‹#›</a:t>
            </a:fld>
            <a:endParaRPr lang="ru-RU"/>
          </a:p>
        </p:txBody>
      </p:sp>
    </p:spTree>
    <p:extLst>
      <p:ext uri="{BB962C8B-B14F-4D97-AF65-F5344CB8AC3E}">
        <p14:creationId xmlns:p14="http://schemas.microsoft.com/office/powerpoint/2010/main" val="34196465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5"/>
          </p:nvPr>
        </p:nvSpPr>
        <p:spPr/>
        <p:txBody>
          <a:bodyPr/>
          <a:lstStyle/>
          <a:p>
            <a:fld id="{331A3B00-4CE1-48FA-8743-9695F0CB4EFD}" type="slidenum">
              <a:rPr lang="ru-RU" smtClean="0"/>
              <a:t>1</a:t>
            </a:fld>
            <a:endParaRPr lang="ru-RU"/>
          </a:p>
        </p:txBody>
      </p:sp>
    </p:spTree>
    <p:extLst>
      <p:ext uri="{BB962C8B-B14F-4D97-AF65-F5344CB8AC3E}">
        <p14:creationId xmlns:p14="http://schemas.microsoft.com/office/powerpoint/2010/main" val="28134211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12" name="Прямоугольник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Скругленный прямоугольник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a:t>Образец подзаголовка</a:t>
            </a:r>
            <a:endParaRPr kumimoji="0" lang="en-US"/>
          </a:p>
        </p:txBody>
      </p:sp>
      <p:sp>
        <p:nvSpPr>
          <p:cNvPr id="28" name="Дата 27"/>
          <p:cNvSpPr>
            <a:spLocks noGrp="1"/>
          </p:cNvSpPr>
          <p:nvPr>
            <p:ph type="dt" sz="half" idx="10"/>
          </p:nvPr>
        </p:nvSpPr>
        <p:spPr/>
        <p:txBody>
          <a:bodyPr/>
          <a:lstStyle/>
          <a:p>
            <a:fld id="{5B106E36-FD25-4E2D-B0AA-010F637433A0}" type="datetimeFigureOut">
              <a:rPr lang="ru-RU" smtClean="0"/>
              <a:pPr/>
              <a:t>23.01.2024</a:t>
            </a:fld>
            <a:endParaRPr lang="ru-RU"/>
          </a:p>
        </p:txBody>
      </p:sp>
      <p:sp>
        <p:nvSpPr>
          <p:cNvPr id="17" name="Нижний колонтитул 16"/>
          <p:cNvSpPr>
            <a:spLocks noGrp="1"/>
          </p:cNvSpPr>
          <p:nvPr>
            <p:ph type="ftr" sz="quarter" idx="11"/>
          </p:nvPr>
        </p:nvSpPr>
        <p:spPr/>
        <p:txBody>
          <a:bodyPr/>
          <a:lstStyle/>
          <a:p>
            <a:endParaRPr lang="ru-RU"/>
          </a:p>
        </p:txBody>
      </p:sp>
      <p:sp>
        <p:nvSpPr>
          <p:cNvPr id="29" name="Номер слайда 28"/>
          <p:cNvSpPr>
            <a:spLocks noGrp="1"/>
          </p:cNvSpPr>
          <p:nvPr>
            <p:ph type="sldNum" sz="quarter" idx="12"/>
          </p:nvPr>
        </p:nvSpPr>
        <p:spPr/>
        <p:txBody>
          <a:bodyPr lIns="0" tIns="0" rIns="0" bIns="0">
            <a:noAutofit/>
          </a:bodyPr>
          <a:lstStyle>
            <a:lvl1pPr>
              <a:defRPr sz="1400">
                <a:solidFill>
                  <a:srgbClr val="FFFFFF"/>
                </a:solidFill>
              </a:defRPr>
            </a:lvl1pPr>
          </a:lstStyle>
          <a:p>
            <a:fld id="{725C68B6-61C2-468F-89AB-4B9F7531AA68}" type="slidenum">
              <a:rPr lang="ru-RU" smtClean="0"/>
              <a:pPr/>
              <a:t>‹#›</a:t>
            </a:fld>
            <a:endParaRPr lang="ru-RU"/>
          </a:p>
        </p:txBody>
      </p:sp>
      <p:sp>
        <p:nvSpPr>
          <p:cNvPr id="7" name="Прямоугольник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ru-RU"/>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transition spd="med">
    <p:newsflash/>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a:t>Образец заголовка</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23.01.2024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
        <p:nvSpPr>
          <p:cNvPr id="8" name="Содержимое 7"/>
          <p:cNvSpPr>
            <a:spLocks noGrp="1"/>
          </p:cNvSpPr>
          <p:nvPr>
            <p:ph sz="quarter" idx="1"/>
          </p:nvPr>
        </p:nvSpPr>
        <p:spPr>
          <a:xfrm>
            <a:off x="914400" y="1447800"/>
            <a:ext cx="7772400" cy="4572000"/>
          </a:xfrm>
        </p:spPr>
        <p:txBody>
          <a:bodyPr vert="horz"/>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Tree>
  </p:cSld>
  <p:clrMapOvr>
    <a:masterClrMapping/>
  </p:clrMapOvr>
  <p:transition spd="med">
    <p:newsflash/>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11" name="Прямоугольник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Скругленный прямоугольник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722313" y="952500"/>
            <a:ext cx="7772400" cy="1362075"/>
          </a:xfrm>
        </p:spPr>
        <p:txBody>
          <a:bodyPr anchor="b" anchorCtr="0"/>
          <a:lstStyle>
            <a:lvl1pPr algn="l">
              <a:buNone/>
              <a:defRPr sz="4000" b="0" cap="none"/>
            </a:lvl1pPr>
          </a:lstStyle>
          <a:p>
            <a:r>
              <a:rPr kumimoji="0" lang="ru-RU"/>
              <a:t>Образец заголовка</a:t>
            </a:r>
            <a:endParaRPr kumimoji="0" lang="en-US"/>
          </a:p>
        </p:txBody>
      </p:sp>
      <p:sp>
        <p:nvSpPr>
          <p:cNvPr id="3" name="Текст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23.01.2024</a:t>
            </a:fld>
            <a:endParaRPr lang="ru-RU"/>
          </a:p>
        </p:txBody>
      </p:sp>
      <p:sp>
        <p:nvSpPr>
          <p:cNvPr id="5" name="Нижний колонтитул 4"/>
          <p:cNvSpPr>
            <a:spLocks noGrp="1"/>
          </p:cNvSpPr>
          <p:nvPr>
            <p:ph type="ftr" sz="quarter" idx="11"/>
          </p:nvPr>
        </p:nvSpPr>
        <p:spPr>
          <a:xfrm>
            <a:off x="800100" y="6172200"/>
            <a:ext cx="4000500" cy="457200"/>
          </a:xfrm>
        </p:spPr>
        <p:txBody>
          <a:bodyPr/>
          <a:lstStyle/>
          <a:p>
            <a:endParaRPr lang="ru-RU"/>
          </a:p>
        </p:txBody>
      </p:sp>
      <p:sp>
        <p:nvSpPr>
          <p:cNvPr id="7" name="Прямоугольник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Прямоугольник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оугольник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146304" y="6208776"/>
            <a:ext cx="457200" cy="457200"/>
          </a:xfrm>
        </p:spPr>
        <p:txBody>
          <a:bodyPr/>
          <a:lstStyle/>
          <a:p>
            <a:fld id="{725C68B6-61C2-468F-89AB-4B9F7531AA68}"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transition spd="med">
    <p:newsflash/>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a:t>Образец заголовка</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23.01.2024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
        <p:nvSpPr>
          <p:cNvPr id="9" name="Содержимое 8"/>
          <p:cNvSpPr>
            <a:spLocks noGrp="1"/>
          </p:cNvSpPr>
          <p:nvPr>
            <p:ph sz="quarter" idx="1"/>
          </p:nvPr>
        </p:nvSpPr>
        <p:spPr>
          <a:xfrm>
            <a:off x="914400" y="1447800"/>
            <a:ext cx="3749040" cy="4572000"/>
          </a:xfrm>
        </p:spPr>
        <p:txBody>
          <a:bodyPr vert="horz"/>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11" name="Содержимое 10"/>
          <p:cNvSpPr>
            <a:spLocks noGrp="1"/>
          </p:cNvSpPr>
          <p:nvPr>
            <p:ph sz="quarter" idx="2"/>
          </p:nvPr>
        </p:nvSpPr>
        <p:spPr>
          <a:xfrm>
            <a:off x="4933950" y="1447800"/>
            <a:ext cx="3749040" cy="4572000"/>
          </a:xfrm>
        </p:spPr>
        <p:txBody>
          <a:bodyPr vert="horz"/>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Tree>
  </p:cSld>
  <p:clrMapOvr>
    <a:masterClrMapping/>
  </p:clrMapOvr>
  <p:transition spd="med">
    <p:newsflash/>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nchor="b" anchorCtr="0"/>
          <a:lstStyle>
            <a:lvl1pPr>
              <a:defRPr/>
            </a:lvl1pPr>
          </a:lstStyle>
          <a:p>
            <a:r>
              <a:rPr kumimoji="0" lang="ru-RU"/>
              <a:t>Образец заголовка</a:t>
            </a:r>
            <a:endParaRPr kumimoji="0"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7" name="Дата 6"/>
          <p:cNvSpPr>
            <a:spLocks noGrp="1"/>
          </p:cNvSpPr>
          <p:nvPr>
            <p:ph type="dt" sz="half" idx="10"/>
          </p:nvPr>
        </p:nvSpPr>
        <p:spPr/>
        <p:txBody>
          <a:bodyPr/>
          <a:lstStyle/>
          <a:p>
            <a:fld id="{5B106E36-FD25-4E2D-B0AA-010F637433A0}" type="datetimeFigureOut">
              <a:rPr lang="ru-RU" smtClean="0"/>
              <a:pPr/>
              <a:t>23.01.2024</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
        <p:nvSpPr>
          <p:cNvPr id="11" name="Содержимое 10"/>
          <p:cNvSpPr>
            <a:spLocks noGrp="1"/>
          </p:cNvSpPr>
          <p:nvPr>
            <p:ph sz="half" idx="2"/>
          </p:nvPr>
        </p:nvSpPr>
        <p:spPr>
          <a:xfrm>
            <a:off x="914400" y="2247900"/>
            <a:ext cx="3733800" cy="3886200"/>
          </a:xfrm>
        </p:spPr>
        <p:txBody>
          <a:bodyPr vert="horz"/>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13" name="Содержимое 12"/>
          <p:cNvSpPr>
            <a:spLocks noGrp="1"/>
          </p:cNvSpPr>
          <p:nvPr>
            <p:ph sz="half" idx="4"/>
          </p:nvPr>
        </p:nvSpPr>
        <p:spPr>
          <a:xfrm>
            <a:off x="4953000" y="2247900"/>
            <a:ext cx="3733800" cy="3886200"/>
          </a:xfrm>
        </p:spPr>
        <p:txBody>
          <a:bodyPr vert="horz"/>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Tree>
  </p:cSld>
  <p:clrMapOvr>
    <a:masterClrMapping/>
  </p:clrMapOvr>
  <p:transition spd="med">
    <p:newsflash/>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a:t>Образец заголовка</a:t>
            </a:r>
            <a:endParaRPr kumimoji="0" lang="en-US"/>
          </a:p>
        </p:txBody>
      </p:sp>
      <p:sp>
        <p:nvSpPr>
          <p:cNvPr id="3" name="Дата 2"/>
          <p:cNvSpPr>
            <a:spLocks noGrp="1"/>
          </p:cNvSpPr>
          <p:nvPr>
            <p:ph type="dt" sz="half" idx="10"/>
          </p:nvPr>
        </p:nvSpPr>
        <p:spPr/>
        <p:txBody>
          <a:bodyPr/>
          <a:lstStyle/>
          <a:p>
            <a:fld id="{5B106E36-FD25-4E2D-B0AA-010F637433A0}" type="datetimeFigureOut">
              <a:rPr lang="ru-RU" smtClean="0"/>
              <a:pPr/>
              <a:t>23.01.2024</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spd="med">
    <p:newsflash/>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23.01.2024</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spd="med">
    <p:newsflash/>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Прямоугольник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Скругленный прямоугольник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914400" y="273050"/>
            <a:ext cx="7772400" cy="1143000"/>
          </a:xfrm>
        </p:spPr>
        <p:txBody>
          <a:bodyPr anchor="b" anchorCtr="0"/>
          <a:lstStyle>
            <a:lvl1pPr algn="l">
              <a:buNone/>
              <a:defRPr sz="4000" b="0"/>
            </a:lvl1pPr>
          </a:lstStyle>
          <a:p>
            <a:r>
              <a:rPr kumimoji="0" lang="ru-RU"/>
              <a:t>Образец заголовка</a:t>
            </a:r>
            <a:endParaRPr kumimoji="0"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ru-RU"/>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23.01.2024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
        <p:nvSpPr>
          <p:cNvPr id="11" name="Содержимое 10"/>
          <p:cNvSpPr>
            <a:spLocks noGrp="1"/>
          </p:cNvSpPr>
          <p:nvPr>
            <p:ph sz="quarter" idx="1"/>
          </p:nvPr>
        </p:nvSpPr>
        <p:spPr>
          <a:xfrm>
            <a:off x="2971800" y="1600200"/>
            <a:ext cx="5715000" cy="4495800"/>
          </a:xfrm>
        </p:spPr>
        <p:txBody>
          <a:bodyPr vert="horz"/>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Tree>
  </p:cSld>
  <p:clrMapOvr>
    <a:masterClrMapping/>
  </p:clrMapOvr>
  <p:transition spd="med">
    <p:newsflash/>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ru-RU"/>
              <a:t>Образец заголовка</a:t>
            </a:r>
            <a:endParaRPr kumimoji="0"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ru-RU"/>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23.01.2024</a:t>
            </a:fld>
            <a:endParaRPr lang="ru-RU"/>
          </a:p>
        </p:txBody>
      </p:sp>
      <p:sp>
        <p:nvSpPr>
          <p:cNvPr id="6" name="Нижний колонтитул 5"/>
          <p:cNvSpPr>
            <a:spLocks noGrp="1"/>
          </p:cNvSpPr>
          <p:nvPr>
            <p:ph type="ftr" sz="quarter" idx="11"/>
          </p:nvPr>
        </p:nvSpPr>
        <p:spPr>
          <a:xfrm>
            <a:off x="914400" y="6172200"/>
            <a:ext cx="3886200" cy="457200"/>
          </a:xfrm>
        </p:spPr>
        <p:txBody>
          <a:bodyPr/>
          <a:lstStyle/>
          <a:p>
            <a:endParaRPr lang="ru-RU"/>
          </a:p>
        </p:txBody>
      </p:sp>
      <p:sp>
        <p:nvSpPr>
          <p:cNvPr id="7" name="Номер слайда 6"/>
          <p:cNvSpPr>
            <a:spLocks noGrp="1"/>
          </p:cNvSpPr>
          <p:nvPr>
            <p:ph type="sldNum" sz="quarter" idx="12"/>
          </p:nvPr>
        </p:nvSpPr>
        <p:spPr>
          <a:xfrm>
            <a:off x="146304" y="6208776"/>
            <a:ext cx="457200" cy="457200"/>
          </a:xfrm>
        </p:spPr>
        <p:txBody>
          <a:bodyPr/>
          <a:lstStyle/>
          <a:p>
            <a:fld id="{725C68B6-61C2-468F-89AB-4B9F7531AA68}" type="slidenum">
              <a:rPr lang="ru-RU" smtClean="0"/>
              <a:pPr/>
              <a:t>‹#›</a:t>
            </a:fld>
            <a:endParaRPr lang="ru-RU"/>
          </a:p>
        </p:txBody>
      </p:sp>
      <p:sp>
        <p:nvSpPr>
          <p:cNvPr id="11" name="Прямоугольник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оугольник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ru-RU"/>
              <a:t>Вставка рисунка</a:t>
            </a:r>
            <a:endParaRPr kumimoji="0" lang="en-US" dirty="0"/>
          </a:p>
        </p:txBody>
      </p:sp>
    </p:spTree>
  </p:cSld>
  <p:clrMapOvr>
    <a:masterClrMapping/>
  </p:clrMapOvr>
  <p:transition spd="med">
    <p:newsflash/>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23.01.2024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spd="med">
    <p:newsflash/>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kumimoji="0" lang="ru-RU"/>
              <a:t>Образец заголовка</a:t>
            </a:r>
            <a:endParaRPr kumimoji="0"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23.01.2024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spd="med">
    <p:newsflash/>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Скругленный прямоугольник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Заголовок 21"/>
          <p:cNvSpPr>
            <a:spLocks noGrp="1"/>
          </p:cNvSpPr>
          <p:nvPr>
            <p:ph type="title"/>
          </p:nvPr>
        </p:nvSpPr>
        <p:spPr>
          <a:xfrm>
            <a:off x="914400" y="274638"/>
            <a:ext cx="7772400" cy="1143000"/>
          </a:xfrm>
          <a:prstGeom prst="rect">
            <a:avLst/>
          </a:prstGeom>
        </p:spPr>
        <p:txBody>
          <a:bodyPr bIns="91440" anchor="b" anchorCtr="0">
            <a:normAutofit/>
          </a:bodyPr>
          <a:lstStyle/>
          <a:p>
            <a:r>
              <a:rPr kumimoji="0" lang="ru-RU"/>
              <a:t>Образец заголовка</a:t>
            </a:r>
            <a:endParaRPr kumimoji="0" lang="en-US"/>
          </a:p>
        </p:txBody>
      </p:sp>
      <p:sp>
        <p:nvSpPr>
          <p:cNvPr id="13" name="Текст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ru-RU"/>
              <a:t>Образец текста</a:t>
            </a:r>
          </a:p>
          <a:p>
            <a:pPr lvl="1" eaLnBrk="1" latinLnBrk="0" hangingPunct="1"/>
            <a:r>
              <a:rPr kumimoji="0" lang="ru-RU"/>
              <a:t>Второй уровень</a:t>
            </a:r>
          </a:p>
          <a:p>
            <a:pPr lvl="2" eaLnBrk="1" latinLnBrk="0" hangingPunct="1"/>
            <a:r>
              <a:rPr kumimoji="0" lang="ru-RU"/>
              <a:t>Третий уровень</a:t>
            </a:r>
          </a:p>
          <a:p>
            <a:pPr lvl="3" eaLnBrk="1" latinLnBrk="0" hangingPunct="1"/>
            <a:r>
              <a:rPr kumimoji="0" lang="ru-RU"/>
              <a:t>Четвертый уровень</a:t>
            </a:r>
          </a:p>
          <a:p>
            <a:pPr lvl="4" eaLnBrk="1" latinLnBrk="0" hangingPunct="1"/>
            <a:r>
              <a:rPr kumimoji="0" lang="ru-RU"/>
              <a:t>Пятый уровень</a:t>
            </a:r>
            <a:endParaRPr kumimoji="0" lang="en-US"/>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5B106E36-FD25-4E2D-B0AA-010F637433A0}" type="datetimeFigureOut">
              <a:rPr lang="ru-RU" smtClean="0"/>
              <a:pPr/>
              <a:t>23.01.2024</a:t>
            </a:fld>
            <a:endParaRPr lang="ru-RU"/>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ru-RU"/>
          </a:p>
        </p:txBody>
      </p:sp>
      <p:sp>
        <p:nvSpPr>
          <p:cNvPr id="23" name="Номер слайда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transition spd="med">
    <p:newsflash/>
  </p:transition>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23.jpeg"/><Relationship Id="rId4" Type="http://schemas.openxmlformats.org/officeDocument/2006/relationships/image" Target="../media/image22.jpeg"/></Relationships>
</file>

<file path=ppt/slides/_rels/slide1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hyperlink" Target="http://ru.wikipedia.org/wiki/%D0%90%D0%B4%D1%8B%D0%B3%D0%B5%D0%B9%D1%81%D0%BA%D0%B8%D0%B9_%D1%8F%D0%B7%D1%8B%D0%BA" TargetMode="External"/><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25.jpeg"/><Relationship Id="rId5" Type="http://schemas.openxmlformats.org/officeDocument/2006/relationships/hyperlink" Target="http://ru.wikipedia.org/wiki/%D0%A4%D0%B0%D0%B9%D0%BB:%D0%94%D1%8B%D1%88%D1%8A%D1%8D_%D0%BF%D1%8Bl%D1%8D.jpg" TargetMode="External"/><Relationship Id="rId4" Type="http://schemas.openxmlformats.org/officeDocument/2006/relationships/hyperlink" Target="http://ru.wikipedia.org/wiki/%D0%9A%D0%B0%D0%B1%D0%B0%D1%80%D0%B4%D0%B8%D0%BD%D0%BE-%D1%87%D0%B5%D1%80%D0%BA%D0%B5%D1%81%D1%81%D0%BA%D0%B8%D0%B9_%D1%8F%D0%B7%D1%8B%D0%BA" TargetMode="External"/></Relationships>
</file>

<file path=ppt/slides/_rels/slide19.xml.rels><?xml version="1.0" encoding="UTF-8" standalone="yes"?>
<Relationships xmlns="http://schemas.openxmlformats.org/package/2006/relationships"><Relationship Id="rId8" Type="http://schemas.openxmlformats.org/officeDocument/2006/relationships/hyperlink" Target="http://ru.wikipedia.org/wiki/%D0%A4%D0%B0%D0%B9%D0%BB:%D0%94%D1%8B%D1%88%D1%8A%D1%8D%D0%BAl.jpg" TargetMode="External"/><Relationship Id="rId3" Type="http://schemas.openxmlformats.org/officeDocument/2006/relationships/hyperlink" Target="http://ru.wikipedia.org/wiki/%D0%90%D0%B1%D0%B0%D0%B7%D0%B8%D0%BD%D1%8B" TargetMode="External"/><Relationship Id="rId7" Type="http://schemas.openxmlformats.org/officeDocument/2006/relationships/hyperlink" Target="http://ru.wikipedia.org/wiki/%D0%93%D0%B0%D0%B7_(%D1%82%D0%BA%D0%B0%D0%BD%D1%8C)" TargetMode="External"/><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hyperlink" Target="http://ru.wikipedia.org/wiki/%D0%91%D0%B0%D1%81%D0%BE%D0%BD" TargetMode="External"/><Relationship Id="rId5" Type="http://schemas.openxmlformats.org/officeDocument/2006/relationships/hyperlink" Target="http://ru.wikipedia.org/wiki/%D0%A2%D0%B5%D1%81%D1%8C%D0%BC%D0%B0" TargetMode="External"/><Relationship Id="rId4" Type="http://schemas.openxmlformats.org/officeDocument/2006/relationships/hyperlink" Target="http://ru.wikipedia.org/wiki/%D0%90%D0%B4%D1%8B%D0%B3%D0%B8" TargetMode="External"/><Relationship Id="rId9" Type="http://schemas.openxmlformats.org/officeDocument/2006/relationships/image" Target="../media/image26.jpeg"/></Relationships>
</file>

<file path=ppt/slides/_rels/slide20.xml.rels><?xml version="1.0" encoding="UTF-8" standalone="yes"?>
<Relationships xmlns="http://schemas.openxmlformats.org/package/2006/relationships"><Relationship Id="rId3" Type="http://schemas.openxmlformats.org/officeDocument/2006/relationships/hyperlink" Target="http://ru.wikipedia.org/wiki/%D0%9E%D1%80%D0%BD%D0%B0%D0%BC%D0%B5%D0%BD%D1%82" TargetMode="External"/><Relationship Id="rId2" Type="http://schemas.openxmlformats.org/officeDocument/2006/relationships/hyperlink" Target="http://ru.wikipedia.org/wiki/%D0%92%D1%8B%D1%88%D0%B8%D0%B2%D0%B0%D0%BD%D0%B8%D0%B5" TargetMode="External"/><Relationship Id="rId1" Type="http://schemas.openxmlformats.org/officeDocument/2006/relationships/slideLayout" Target="../slideLayouts/slideLayout7.xml"/><Relationship Id="rId6" Type="http://schemas.openxmlformats.org/officeDocument/2006/relationships/image" Target="../media/image27.jpeg"/><Relationship Id="rId5" Type="http://schemas.openxmlformats.org/officeDocument/2006/relationships/image" Target="../media/image4.jpeg"/><Relationship Id="rId4" Type="http://schemas.openxmlformats.org/officeDocument/2006/relationships/hyperlink" Target="http://ru.wikipedia.org/wiki/%D0%A0%D0%BE%D0%B7%D0%B5%D1%82%D0%BA%D0%B0_(%D0%B4%D0%B5%D0%BA%D0%BE%D1%80)"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5000628" y="4786322"/>
            <a:ext cx="3843310" cy="914400"/>
          </a:xfrm>
        </p:spPr>
        <p:txBody>
          <a:bodyPr/>
          <a:lstStyle/>
          <a:p>
            <a:r>
              <a:rPr lang="en-US" dirty="0"/>
              <a:t>                  </a:t>
            </a:r>
            <a:endParaRPr lang="ru-RU" dirty="0"/>
          </a:p>
        </p:txBody>
      </p:sp>
      <p:sp>
        <p:nvSpPr>
          <p:cNvPr id="2" name="Заголовок 1"/>
          <p:cNvSpPr>
            <a:spLocks noGrp="1"/>
          </p:cNvSpPr>
          <p:nvPr>
            <p:ph type="ctrTitle"/>
          </p:nvPr>
        </p:nvSpPr>
        <p:spPr/>
        <p:txBody>
          <a:bodyPr/>
          <a:lstStyle/>
          <a:p>
            <a:pPr algn="ctr"/>
            <a:r>
              <a:rPr lang="ru-RU" dirty="0"/>
              <a:t> Адыгский женский костюм</a:t>
            </a:r>
          </a:p>
        </p:txBody>
      </p:sp>
      <p:sp>
        <p:nvSpPr>
          <p:cNvPr id="4" name="TextBox 3"/>
          <p:cNvSpPr txBox="1"/>
          <p:nvPr/>
        </p:nvSpPr>
        <p:spPr>
          <a:xfrm>
            <a:off x="5429256" y="4429132"/>
            <a:ext cx="3357586" cy="1200329"/>
          </a:xfrm>
          <a:prstGeom prst="rect">
            <a:avLst/>
          </a:prstGeom>
          <a:noFill/>
        </p:spPr>
        <p:txBody>
          <a:bodyPr wrap="square" rtlCol="0">
            <a:spAutoFit/>
          </a:bodyPr>
          <a:lstStyle/>
          <a:p>
            <a:r>
              <a:rPr lang="ru-RU" dirty="0"/>
              <a:t>Работу выполнила  ученица   9 класса </a:t>
            </a:r>
          </a:p>
          <a:p>
            <a:r>
              <a:rPr lang="ru-RU" dirty="0" err="1"/>
              <a:t>Тешева</a:t>
            </a:r>
            <a:r>
              <a:rPr lang="ru-RU" dirty="0"/>
              <a:t> Фарида Рашидовна</a:t>
            </a:r>
            <a:endParaRPr lang="en-US" dirty="0"/>
          </a:p>
          <a:p>
            <a:r>
              <a:rPr lang="ru-RU" dirty="0"/>
              <a:t>Руководитель: </a:t>
            </a:r>
            <a:r>
              <a:rPr lang="ru-RU" dirty="0" err="1"/>
              <a:t>Тлиф</a:t>
            </a:r>
            <a:r>
              <a:rPr lang="ru-RU" dirty="0"/>
              <a:t> М.Х.</a:t>
            </a:r>
            <a:endParaRPr lang="en-US" dirty="0"/>
          </a:p>
        </p:txBody>
      </p:sp>
      <p:sp>
        <p:nvSpPr>
          <p:cNvPr id="5" name="TextBox 4"/>
          <p:cNvSpPr txBox="1"/>
          <p:nvPr/>
        </p:nvSpPr>
        <p:spPr>
          <a:xfrm>
            <a:off x="3500430" y="6000768"/>
            <a:ext cx="2428892" cy="369332"/>
          </a:xfrm>
          <a:prstGeom prst="rect">
            <a:avLst/>
          </a:prstGeom>
          <a:noFill/>
        </p:spPr>
        <p:txBody>
          <a:bodyPr wrap="square" rtlCol="0">
            <a:spAutoFit/>
          </a:bodyPr>
          <a:lstStyle/>
          <a:p>
            <a:pPr algn="ctr"/>
            <a:r>
              <a:rPr lang="ru-RU"/>
              <a:t>      2023г</a:t>
            </a:r>
            <a:r>
              <a:rPr lang="ru-RU" dirty="0"/>
              <a:t>.</a:t>
            </a:r>
          </a:p>
        </p:txBody>
      </p:sp>
      <p:pic>
        <p:nvPicPr>
          <p:cNvPr id="1027" name="Picture 3" descr="C:\Documents and Settings\Admin\Рабочий стол\Зая\Новая папка (3)\Уф.jpeg"/>
          <p:cNvPicPr>
            <a:picLocks noChangeAspect="1" noChangeArrowheads="1"/>
          </p:cNvPicPr>
          <p:nvPr/>
        </p:nvPicPr>
        <p:blipFill>
          <a:blip r:embed="rId3" cstate="print"/>
          <a:srcRect/>
          <a:stretch>
            <a:fillRect/>
          </a:stretch>
        </p:blipFill>
        <p:spPr bwMode="auto">
          <a:xfrm>
            <a:off x="428596" y="3571876"/>
            <a:ext cx="4071966" cy="2928958"/>
          </a:xfrm>
          <a:prstGeom prst="rect">
            <a:avLst/>
          </a:prstGeom>
          <a:noFill/>
        </p:spPr>
      </p:pic>
    </p:spTree>
  </p:cSld>
  <p:clrMapOvr>
    <a:masterClrMapping/>
  </p:clrMapOvr>
  <p:transition spd="med">
    <p:newsflash/>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2920" y="0"/>
            <a:ext cx="8183880" cy="785794"/>
          </a:xfrm>
        </p:spPr>
        <p:txBody>
          <a:bodyPr>
            <a:normAutofit/>
          </a:bodyPr>
          <a:lstStyle/>
          <a:p>
            <a:pPr algn="ctr"/>
            <a:r>
              <a:rPr lang="ru-RU" dirty="0"/>
              <a:t>             Предисловие</a:t>
            </a:r>
          </a:p>
        </p:txBody>
      </p:sp>
      <p:sp>
        <p:nvSpPr>
          <p:cNvPr id="3" name="Содержимое 2"/>
          <p:cNvSpPr>
            <a:spLocks noGrp="1"/>
          </p:cNvSpPr>
          <p:nvPr>
            <p:ph sz="quarter" idx="1"/>
          </p:nvPr>
        </p:nvSpPr>
        <p:spPr>
          <a:xfrm>
            <a:off x="3143240" y="1447800"/>
            <a:ext cx="5543560" cy="4572000"/>
          </a:xfrm>
        </p:spPr>
        <p:txBody>
          <a:bodyPr>
            <a:normAutofit fontScale="62500" lnSpcReduction="20000"/>
          </a:bodyPr>
          <a:lstStyle/>
          <a:p>
            <a:r>
              <a:rPr lang="ru-RU" dirty="0"/>
              <a:t>Одежда является памятником исторических эпох. Она помогает разобраться в вопросах этногенеза, до известной степени освещает идеологию создавшей ее социальной среды, указывает на производственные и социальные отношения, нашедшие отражение в материале и покрое платья.</a:t>
            </a:r>
          </a:p>
          <a:p>
            <a:r>
              <a:rPr lang="ru-RU" dirty="0"/>
              <a:t>В настоящее время многие этнографы уделяют внимание одежде народов разных регионов страны, в том числе и Кавказа. Опубликованы многочисленные монографии, посвященные материальной культуре отдельных народов Северного Кавказа, в которых авторы отводят большое место описанию костюма. Однако все они, как правило, исследуют материалы </a:t>
            </a:r>
            <a:r>
              <a:rPr lang="en-US" dirty="0"/>
              <a:t>XIX</a:t>
            </a:r>
            <a:r>
              <a:rPr lang="ru-RU" dirty="0"/>
              <a:t>—начала </a:t>
            </a:r>
            <a:r>
              <a:rPr lang="en-US" dirty="0"/>
              <a:t>XX</a:t>
            </a:r>
            <a:r>
              <a:rPr lang="ru-RU" dirty="0"/>
              <a:t> в.</a:t>
            </a:r>
          </a:p>
          <a:p>
            <a:r>
              <a:rPr lang="ru-RU" dirty="0"/>
              <a:t>Только отдельные исследователи занимаются вопросами исторической этнографии и изучают северокавказский костюм более раннего времени или делают экскурсы в прошлое при описании недавно бытовавшей народной одежды.</a:t>
            </a:r>
          </a:p>
        </p:txBody>
      </p:sp>
      <p:pic>
        <p:nvPicPr>
          <p:cNvPr id="2050" name="Picture 2" descr="C:\Documents and Settings\Admin\Рабочий стол\Зая\Новая папка (3)\getimageг2.jpeg"/>
          <p:cNvPicPr>
            <a:picLocks noChangeAspect="1" noChangeArrowheads="1"/>
          </p:cNvPicPr>
          <p:nvPr/>
        </p:nvPicPr>
        <p:blipFill>
          <a:blip r:embed="rId2" cstate="print"/>
          <a:srcRect/>
          <a:stretch>
            <a:fillRect/>
          </a:stretch>
        </p:blipFill>
        <p:spPr bwMode="auto">
          <a:xfrm>
            <a:off x="214282" y="357166"/>
            <a:ext cx="2857520" cy="6096000"/>
          </a:xfrm>
          <a:prstGeom prst="rect">
            <a:avLst/>
          </a:prstGeom>
          <a:noFill/>
        </p:spPr>
      </p:pic>
    </p:spTree>
  </p:cSld>
  <p:clrMapOvr>
    <a:masterClrMapping/>
  </p:clrMapOvr>
  <p:transition spd="med">
    <p:newsflash/>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3214678" y="1071546"/>
            <a:ext cx="5472122" cy="4572000"/>
          </a:xfrm>
        </p:spPr>
        <p:txBody>
          <a:bodyPr>
            <a:normAutofit lnSpcReduction="10000"/>
          </a:bodyPr>
          <a:lstStyle/>
          <a:p>
            <a:pPr>
              <a:buNone/>
            </a:pPr>
            <a:r>
              <a:rPr lang="ru-RU" b="1" dirty="0">
                <a:solidFill>
                  <a:schemeClr val="tx2"/>
                </a:solidFill>
              </a:rPr>
              <a:t>     Целью</a:t>
            </a:r>
            <a:r>
              <a:rPr lang="ru-RU" dirty="0"/>
              <a:t> моей исследовательской работы стало изучение адыгского костюма.</a:t>
            </a:r>
          </a:p>
          <a:p>
            <a:pPr>
              <a:buNone/>
            </a:pPr>
            <a:r>
              <a:rPr lang="ru-RU" dirty="0"/>
              <a:t>      Для достижения поставленной цели я определила ряд </a:t>
            </a:r>
            <a:r>
              <a:rPr lang="ru-RU" b="1" dirty="0">
                <a:solidFill>
                  <a:schemeClr val="tx2"/>
                </a:solidFill>
              </a:rPr>
              <a:t>задач</a:t>
            </a:r>
            <a:r>
              <a:rPr lang="ru-RU" dirty="0">
                <a:solidFill>
                  <a:schemeClr val="tx2"/>
                </a:solidFill>
              </a:rPr>
              <a:t>:</a:t>
            </a:r>
          </a:p>
          <a:p>
            <a:r>
              <a:rPr lang="ru-RU" sz="2000" dirty="0"/>
              <a:t>Ознакомиться с научно – публицистической литературой, содержащей сведения об истории адыгского костюма</a:t>
            </a:r>
          </a:p>
          <a:p>
            <a:r>
              <a:rPr lang="ru-RU" sz="2000" dirty="0"/>
              <a:t>Научиться искать необходимую информацию в литературе и сети Интернет, и использовать полученную информацию для выполнения творческого проекта</a:t>
            </a:r>
          </a:p>
        </p:txBody>
      </p:sp>
      <p:pic>
        <p:nvPicPr>
          <p:cNvPr id="4" name="Рисунок 3" descr="0_346a4_20cabd94_S.jpg"/>
          <p:cNvPicPr>
            <a:picLocks noChangeAspect="1"/>
          </p:cNvPicPr>
          <p:nvPr/>
        </p:nvPicPr>
        <p:blipFill>
          <a:blip r:embed="rId2" cstate="print"/>
          <a:srcRect r="33333"/>
          <a:stretch>
            <a:fillRect/>
          </a:stretch>
        </p:blipFill>
        <p:spPr>
          <a:xfrm>
            <a:off x="6857984" y="0"/>
            <a:ext cx="2286016" cy="785794"/>
          </a:xfrm>
          <a:prstGeom prst="rect">
            <a:avLst/>
          </a:prstGeom>
        </p:spPr>
      </p:pic>
      <p:pic>
        <p:nvPicPr>
          <p:cNvPr id="5" name="Рисунок 4" descr="0_346a4_20cabd94_S.jpg"/>
          <p:cNvPicPr>
            <a:picLocks noChangeAspect="1"/>
          </p:cNvPicPr>
          <p:nvPr/>
        </p:nvPicPr>
        <p:blipFill>
          <a:blip r:embed="rId2" cstate="print"/>
          <a:srcRect r="33333"/>
          <a:stretch>
            <a:fillRect/>
          </a:stretch>
        </p:blipFill>
        <p:spPr>
          <a:xfrm>
            <a:off x="4572000" y="0"/>
            <a:ext cx="2286016" cy="785794"/>
          </a:xfrm>
          <a:prstGeom prst="rect">
            <a:avLst/>
          </a:prstGeom>
        </p:spPr>
      </p:pic>
      <p:pic>
        <p:nvPicPr>
          <p:cNvPr id="6" name="Рисунок 5" descr="0_346a4_20cabd94_S.jpg"/>
          <p:cNvPicPr>
            <a:picLocks noChangeAspect="1"/>
          </p:cNvPicPr>
          <p:nvPr/>
        </p:nvPicPr>
        <p:blipFill>
          <a:blip r:embed="rId2" cstate="print"/>
          <a:srcRect r="33333"/>
          <a:stretch>
            <a:fillRect/>
          </a:stretch>
        </p:blipFill>
        <p:spPr>
          <a:xfrm>
            <a:off x="2285984" y="0"/>
            <a:ext cx="2286016" cy="785794"/>
          </a:xfrm>
          <a:prstGeom prst="rect">
            <a:avLst/>
          </a:prstGeom>
        </p:spPr>
      </p:pic>
      <p:pic>
        <p:nvPicPr>
          <p:cNvPr id="7" name="Рисунок 6" descr="0_346a4_20cabd94_S.jpg"/>
          <p:cNvPicPr>
            <a:picLocks noChangeAspect="1"/>
          </p:cNvPicPr>
          <p:nvPr/>
        </p:nvPicPr>
        <p:blipFill>
          <a:blip r:embed="rId2" cstate="print"/>
          <a:srcRect r="33333"/>
          <a:stretch>
            <a:fillRect/>
          </a:stretch>
        </p:blipFill>
        <p:spPr>
          <a:xfrm>
            <a:off x="0" y="0"/>
            <a:ext cx="2285984" cy="785794"/>
          </a:xfrm>
          <a:prstGeom prst="rect">
            <a:avLst/>
          </a:prstGeom>
        </p:spPr>
      </p:pic>
      <p:pic>
        <p:nvPicPr>
          <p:cNvPr id="8" name="Рисунок 7" descr="0_346a4_20cabd94_S.jpg"/>
          <p:cNvPicPr>
            <a:picLocks noChangeAspect="1"/>
          </p:cNvPicPr>
          <p:nvPr/>
        </p:nvPicPr>
        <p:blipFill>
          <a:blip r:embed="rId2" cstate="print"/>
          <a:srcRect r="33333"/>
          <a:stretch>
            <a:fillRect/>
          </a:stretch>
        </p:blipFill>
        <p:spPr>
          <a:xfrm>
            <a:off x="4572000" y="6072206"/>
            <a:ext cx="2286016" cy="785794"/>
          </a:xfrm>
          <a:prstGeom prst="rect">
            <a:avLst/>
          </a:prstGeom>
        </p:spPr>
      </p:pic>
      <p:pic>
        <p:nvPicPr>
          <p:cNvPr id="9" name="Рисунок 8" descr="0_346a4_20cabd94_S.jpg"/>
          <p:cNvPicPr>
            <a:picLocks noChangeAspect="1"/>
          </p:cNvPicPr>
          <p:nvPr/>
        </p:nvPicPr>
        <p:blipFill>
          <a:blip r:embed="rId2" cstate="print"/>
          <a:srcRect r="33333"/>
          <a:stretch>
            <a:fillRect/>
          </a:stretch>
        </p:blipFill>
        <p:spPr>
          <a:xfrm>
            <a:off x="2285984" y="6072206"/>
            <a:ext cx="2286016" cy="785794"/>
          </a:xfrm>
          <a:prstGeom prst="rect">
            <a:avLst/>
          </a:prstGeom>
        </p:spPr>
      </p:pic>
      <p:pic>
        <p:nvPicPr>
          <p:cNvPr id="10" name="Рисунок 9" descr="0_346a4_20cabd94_S.jpg"/>
          <p:cNvPicPr>
            <a:picLocks noChangeAspect="1"/>
          </p:cNvPicPr>
          <p:nvPr/>
        </p:nvPicPr>
        <p:blipFill>
          <a:blip r:embed="rId2" cstate="print"/>
          <a:srcRect r="33333"/>
          <a:stretch>
            <a:fillRect/>
          </a:stretch>
        </p:blipFill>
        <p:spPr>
          <a:xfrm>
            <a:off x="0" y="6072206"/>
            <a:ext cx="2285984" cy="785794"/>
          </a:xfrm>
          <a:prstGeom prst="rect">
            <a:avLst/>
          </a:prstGeom>
        </p:spPr>
      </p:pic>
      <p:pic>
        <p:nvPicPr>
          <p:cNvPr id="11" name="Рисунок 10" descr="0_346a4_20cabd94_S.jpg"/>
          <p:cNvPicPr>
            <a:picLocks noChangeAspect="1"/>
          </p:cNvPicPr>
          <p:nvPr/>
        </p:nvPicPr>
        <p:blipFill>
          <a:blip r:embed="rId2" cstate="print"/>
          <a:srcRect r="33333"/>
          <a:stretch>
            <a:fillRect/>
          </a:stretch>
        </p:blipFill>
        <p:spPr>
          <a:xfrm>
            <a:off x="6857984" y="6072206"/>
            <a:ext cx="2286016" cy="785794"/>
          </a:xfrm>
          <a:prstGeom prst="rect">
            <a:avLst/>
          </a:prstGeom>
        </p:spPr>
      </p:pic>
      <p:pic>
        <p:nvPicPr>
          <p:cNvPr id="12" name="Picture 3" descr="C:\Documents and Settings\Admin\Рабочий стол\Зая\телефон\М\Фото1417_001.jpg"/>
          <p:cNvPicPr>
            <a:picLocks noChangeAspect="1" noChangeArrowheads="1"/>
          </p:cNvPicPr>
          <p:nvPr/>
        </p:nvPicPr>
        <p:blipFill>
          <a:blip r:embed="rId3" cstate="print"/>
          <a:srcRect/>
          <a:stretch>
            <a:fillRect/>
          </a:stretch>
        </p:blipFill>
        <p:spPr bwMode="auto">
          <a:xfrm>
            <a:off x="714348" y="1142984"/>
            <a:ext cx="1928826" cy="4714908"/>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ransition spd="med">
    <p:newsflash/>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3857620" y="1357298"/>
            <a:ext cx="4986318" cy="3767150"/>
          </a:xfrm>
        </p:spPr>
        <p:txBody>
          <a:bodyPr>
            <a:normAutofit fontScale="70000" lnSpcReduction="20000"/>
          </a:bodyPr>
          <a:lstStyle/>
          <a:p>
            <a:pPr algn="just">
              <a:buNone/>
            </a:pPr>
            <a:r>
              <a:rPr lang="ru-RU" sz="2800" dirty="0"/>
              <a:t>     Женская красота ценилась во все времена. Каждый народ мира определял свои каноны совершенного облика женщины. Во многом образ выстраивался с помощью костюма, который нес основную идею, заключавшуюся в форме и силуэте. </a:t>
            </a:r>
            <a:r>
              <a:rPr lang="ru-RU" sz="2800" dirty="0" err="1"/>
              <a:t>Адыги</a:t>
            </a:r>
            <a:r>
              <a:rPr lang="ru-RU" sz="2800" dirty="0"/>
              <a:t> также имели свои представления о женственности. Черкесы идеалом считали изящную, грациозную фигуру с тонкой талией. Это подчеркивалось традиционным адыгским женским костюмом. </a:t>
            </a:r>
          </a:p>
          <a:p>
            <a:endParaRPr lang="ru-RU" dirty="0"/>
          </a:p>
        </p:txBody>
      </p:sp>
      <p:pic>
        <p:nvPicPr>
          <p:cNvPr id="4" name="Рисунок 3" descr="0_346a4_20cabd94_S.jpg"/>
          <p:cNvPicPr>
            <a:picLocks noChangeAspect="1"/>
          </p:cNvPicPr>
          <p:nvPr/>
        </p:nvPicPr>
        <p:blipFill>
          <a:blip r:embed="rId2" cstate="print"/>
          <a:srcRect r="33333"/>
          <a:stretch>
            <a:fillRect/>
          </a:stretch>
        </p:blipFill>
        <p:spPr>
          <a:xfrm>
            <a:off x="6857984" y="0"/>
            <a:ext cx="2286016" cy="785794"/>
          </a:xfrm>
          <a:prstGeom prst="rect">
            <a:avLst/>
          </a:prstGeom>
        </p:spPr>
      </p:pic>
      <p:pic>
        <p:nvPicPr>
          <p:cNvPr id="5" name="Рисунок 4" descr="0_346a4_20cabd94_S.jpg"/>
          <p:cNvPicPr>
            <a:picLocks noChangeAspect="1"/>
          </p:cNvPicPr>
          <p:nvPr/>
        </p:nvPicPr>
        <p:blipFill>
          <a:blip r:embed="rId2" cstate="print"/>
          <a:srcRect r="33333"/>
          <a:stretch>
            <a:fillRect/>
          </a:stretch>
        </p:blipFill>
        <p:spPr>
          <a:xfrm>
            <a:off x="4572000" y="0"/>
            <a:ext cx="2286016" cy="785794"/>
          </a:xfrm>
          <a:prstGeom prst="rect">
            <a:avLst/>
          </a:prstGeom>
        </p:spPr>
      </p:pic>
      <p:pic>
        <p:nvPicPr>
          <p:cNvPr id="6" name="Рисунок 5" descr="0_346a4_20cabd94_S.jpg"/>
          <p:cNvPicPr>
            <a:picLocks noChangeAspect="1"/>
          </p:cNvPicPr>
          <p:nvPr/>
        </p:nvPicPr>
        <p:blipFill>
          <a:blip r:embed="rId2" cstate="print"/>
          <a:srcRect r="33333"/>
          <a:stretch>
            <a:fillRect/>
          </a:stretch>
        </p:blipFill>
        <p:spPr>
          <a:xfrm>
            <a:off x="2285984" y="0"/>
            <a:ext cx="2286016" cy="785794"/>
          </a:xfrm>
          <a:prstGeom prst="rect">
            <a:avLst/>
          </a:prstGeom>
        </p:spPr>
      </p:pic>
      <p:pic>
        <p:nvPicPr>
          <p:cNvPr id="7" name="Рисунок 6" descr="0_346a4_20cabd94_S.jpg"/>
          <p:cNvPicPr>
            <a:picLocks noChangeAspect="1"/>
          </p:cNvPicPr>
          <p:nvPr/>
        </p:nvPicPr>
        <p:blipFill>
          <a:blip r:embed="rId2" cstate="print"/>
          <a:srcRect r="33333"/>
          <a:stretch>
            <a:fillRect/>
          </a:stretch>
        </p:blipFill>
        <p:spPr>
          <a:xfrm>
            <a:off x="0" y="0"/>
            <a:ext cx="2285984" cy="785794"/>
          </a:xfrm>
          <a:prstGeom prst="rect">
            <a:avLst/>
          </a:prstGeom>
        </p:spPr>
      </p:pic>
      <p:pic>
        <p:nvPicPr>
          <p:cNvPr id="8" name="Рисунок 7" descr="0_346a4_20cabd94_S.jpg"/>
          <p:cNvPicPr>
            <a:picLocks noChangeAspect="1"/>
          </p:cNvPicPr>
          <p:nvPr/>
        </p:nvPicPr>
        <p:blipFill>
          <a:blip r:embed="rId2" cstate="print"/>
          <a:srcRect r="33333"/>
          <a:stretch>
            <a:fillRect/>
          </a:stretch>
        </p:blipFill>
        <p:spPr>
          <a:xfrm>
            <a:off x="6857984" y="6072206"/>
            <a:ext cx="2286016" cy="785794"/>
          </a:xfrm>
          <a:prstGeom prst="rect">
            <a:avLst/>
          </a:prstGeom>
        </p:spPr>
      </p:pic>
      <p:pic>
        <p:nvPicPr>
          <p:cNvPr id="9" name="Рисунок 8" descr="0_346a4_20cabd94_S.jpg"/>
          <p:cNvPicPr>
            <a:picLocks noChangeAspect="1"/>
          </p:cNvPicPr>
          <p:nvPr/>
        </p:nvPicPr>
        <p:blipFill>
          <a:blip r:embed="rId2" cstate="print"/>
          <a:srcRect r="33333"/>
          <a:stretch>
            <a:fillRect/>
          </a:stretch>
        </p:blipFill>
        <p:spPr>
          <a:xfrm>
            <a:off x="4572000" y="6072206"/>
            <a:ext cx="2286016" cy="785794"/>
          </a:xfrm>
          <a:prstGeom prst="rect">
            <a:avLst/>
          </a:prstGeom>
        </p:spPr>
      </p:pic>
      <p:pic>
        <p:nvPicPr>
          <p:cNvPr id="10" name="Рисунок 9" descr="0_346a4_20cabd94_S.jpg"/>
          <p:cNvPicPr>
            <a:picLocks noChangeAspect="1"/>
          </p:cNvPicPr>
          <p:nvPr/>
        </p:nvPicPr>
        <p:blipFill>
          <a:blip r:embed="rId2" cstate="print"/>
          <a:srcRect r="33333"/>
          <a:stretch>
            <a:fillRect/>
          </a:stretch>
        </p:blipFill>
        <p:spPr>
          <a:xfrm>
            <a:off x="2285984" y="6072206"/>
            <a:ext cx="2286016" cy="785794"/>
          </a:xfrm>
          <a:prstGeom prst="rect">
            <a:avLst/>
          </a:prstGeom>
        </p:spPr>
      </p:pic>
      <p:pic>
        <p:nvPicPr>
          <p:cNvPr id="11" name="Рисунок 10" descr="0_346a4_20cabd94_S.jpg"/>
          <p:cNvPicPr>
            <a:picLocks noChangeAspect="1"/>
          </p:cNvPicPr>
          <p:nvPr/>
        </p:nvPicPr>
        <p:blipFill>
          <a:blip r:embed="rId2" cstate="print"/>
          <a:srcRect r="33333"/>
          <a:stretch>
            <a:fillRect/>
          </a:stretch>
        </p:blipFill>
        <p:spPr>
          <a:xfrm>
            <a:off x="0" y="6072206"/>
            <a:ext cx="2285984" cy="785794"/>
          </a:xfrm>
          <a:prstGeom prst="rect">
            <a:avLst/>
          </a:prstGeom>
        </p:spPr>
      </p:pic>
      <p:pic>
        <p:nvPicPr>
          <p:cNvPr id="1026" name="Picture 2" descr="D:\школа\кружковая работа\кружковая работа\программа АПЭАС\Адыгейский народный орнамент\Адыгейский народный орнамент 013.jpg"/>
          <p:cNvPicPr>
            <a:picLocks noChangeAspect="1" noChangeArrowheads="1"/>
          </p:cNvPicPr>
          <p:nvPr/>
        </p:nvPicPr>
        <p:blipFill>
          <a:blip r:embed="rId3" cstate="print"/>
          <a:srcRect l="14892" r="6391" b="7261"/>
          <a:stretch>
            <a:fillRect/>
          </a:stretch>
        </p:blipFill>
        <p:spPr bwMode="auto">
          <a:xfrm>
            <a:off x="357158" y="785794"/>
            <a:ext cx="3259955" cy="5286412"/>
          </a:xfrm>
          <a:prstGeom prst="ellipse">
            <a:avLst/>
          </a:prstGeom>
          <a:ln>
            <a:noFill/>
          </a:ln>
          <a:effectLst>
            <a:softEdge rad="112500"/>
          </a:effectLst>
        </p:spPr>
      </p:pic>
    </p:spTree>
  </p:cSld>
  <p:clrMapOvr>
    <a:masterClrMapping/>
  </p:clrMapOvr>
  <p:transition spd="med">
    <p:newsflash/>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214810" y="1357298"/>
            <a:ext cx="4572000" cy="4401205"/>
          </a:xfrm>
          <a:prstGeom prst="rect">
            <a:avLst/>
          </a:prstGeom>
        </p:spPr>
        <p:txBody>
          <a:bodyPr>
            <a:spAutoFit/>
          </a:bodyPr>
          <a:lstStyle/>
          <a:p>
            <a:pPr algn="just"/>
            <a:r>
              <a:rPr lang="ru-RU" sz="2000" dirty="0"/>
              <a:t>Главным платьем адыгских женщин было «</a:t>
            </a:r>
            <a:r>
              <a:rPr lang="ru-RU" sz="2000" dirty="0" err="1"/>
              <a:t>сае</a:t>
            </a:r>
            <a:r>
              <a:rPr lang="ru-RU" sz="2000" dirty="0"/>
              <a:t>». В книге Е.Н. </a:t>
            </a:r>
            <a:r>
              <a:rPr lang="ru-RU" sz="2000" dirty="0" err="1"/>
              <a:t>Студенецкой</a:t>
            </a:r>
            <a:r>
              <a:rPr lang="ru-RU" sz="2000" dirty="0"/>
              <a:t> «Одежда народов Северного Кавказа XVIII–XX веков», автор так описывает его: «</a:t>
            </a:r>
            <a:r>
              <a:rPr lang="ru-RU" sz="2000" i="1" dirty="0" err="1"/>
              <a:t>Сай</a:t>
            </a:r>
            <a:r>
              <a:rPr lang="ru-RU" sz="2000" i="1" dirty="0"/>
              <a:t> – верхняя распашная одежда – надевалась поверх рубахи или кафтанчика... </a:t>
            </a:r>
            <a:r>
              <a:rPr lang="ru-RU" sz="2000" i="1" dirty="0" err="1"/>
              <a:t>Сай</a:t>
            </a:r>
            <a:r>
              <a:rPr lang="ru-RU" sz="2000" i="1" dirty="0"/>
              <a:t> имел покрой черкески, особенно если его шили из бархата, плотного шелка или сукна. Шили </a:t>
            </a:r>
            <a:r>
              <a:rPr lang="ru-RU" sz="2000" i="1" dirty="0" err="1"/>
              <a:t>сай</a:t>
            </a:r>
            <a:r>
              <a:rPr lang="ru-RU" sz="2000" i="1" dirty="0"/>
              <a:t> и из более тонких тканей. В этом случае его делали отрезным по талии, со сборками или складками у пояса</a:t>
            </a:r>
            <a:r>
              <a:rPr lang="ru-RU" sz="2000" dirty="0"/>
              <a:t>». Такое платье не имело застежек.</a:t>
            </a:r>
          </a:p>
        </p:txBody>
      </p:sp>
      <p:pic>
        <p:nvPicPr>
          <p:cNvPr id="2050" name="Picture 2" descr="D:\школа\кружковая работа\кружковая работа\программа АПЭАС\Адыгейский народный орнамент\Адыгейский народный орнамент 017.jpg"/>
          <p:cNvPicPr>
            <a:picLocks noChangeAspect="1" noChangeArrowheads="1"/>
          </p:cNvPicPr>
          <p:nvPr/>
        </p:nvPicPr>
        <p:blipFill>
          <a:blip r:embed="rId2" cstate="print"/>
          <a:srcRect/>
          <a:stretch>
            <a:fillRect/>
          </a:stretch>
        </p:blipFill>
        <p:spPr bwMode="auto">
          <a:xfrm>
            <a:off x="428596" y="1142984"/>
            <a:ext cx="3314728" cy="4562491"/>
          </a:xfrm>
          <a:prstGeom prst="rect">
            <a:avLst/>
          </a:prstGeom>
          <a:ln>
            <a:noFill/>
          </a:ln>
          <a:effectLst>
            <a:softEdge rad="112500"/>
          </a:effectLst>
        </p:spPr>
      </p:pic>
      <p:pic>
        <p:nvPicPr>
          <p:cNvPr id="4" name="Рисунок 3" descr="0_346a4_20cabd94_S.jpg"/>
          <p:cNvPicPr>
            <a:picLocks noChangeAspect="1"/>
          </p:cNvPicPr>
          <p:nvPr/>
        </p:nvPicPr>
        <p:blipFill>
          <a:blip r:embed="rId3" cstate="print"/>
          <a:srcRect r="33333"/>
          <a:stretch>
            <a:fillRect/>
          </a:stretch>
        </p:blipFill>
        <p:spPr>
          <a:xfrm>
            <a:off x="6857984" y="0"/>
            <a:ext cx="2286016" cy="785794"/>
          </a:xfrm>
          <a:prstGeom prst="rect">
            <a:avLst/>
          </a:prstGeom>
        </p:spPr>
      </p:pic>
      <p:pic>
        <p:nvPicPr>
          <p:cNvPr id="5" name="Рисунок 4" descr="0_346a4_20cabd94_S.jpg"/>
          <p:cNvPicPr>
            <a:picLocks noChangeAspect="1"/>
          </p:cNvPicPr>
          <p:nvPr/>
        </p:nvPicPr>
        <p:blipFill>
          <a:blip r:embed="rId3" cstate="print"/>
          <a:srcRect r="33333"/>
          <a:stretch>
            <a:fillRect/>
          </a:stretch>
        </p:blipFill>
        <p:spPr>
          <a:xfrm>
            <a:off x="4572000" y="0"/>
            <a:ext cx="2286016" cy="785794"/>
          </a:xfrm>
          <a:prstGeom prst="rect">
            <a:avLst/>
          </a:prstGeom>
        </p:spPr>
      </p:pic>
      <p:pic>
        <p:nvPicPr>
          <p:cNvPr id="6" name="Рисунок 5" descr="0_346a4_20cabd94_S.jpg"/>
          <p:cNvPicPr>
            <a:picLocks noChangeAspect="1"/>
          </p:cNvPicPr>
          <p:nvPr/>
        </p:nvPicPr>
        <p:blipFill>
          <a:blip r:embed="rId3" cstate="print"/>
          <a:srcRect r="33333"/>
          <a:stretch>
            <a:fillRect/>
          </a:stretch>
        </p:blipFill>
        <p:spPr>
          <a:xfrm>
            <a:off x="2285984" y="0"/>
            <a:ext cx="2286016" cy="785794"/>
          </a:xfrm>
          <a:prstGeom prst="rect">
            <a:avLst/>
          </a:prstGeom>
        </p:spPr>
      </p:pic>
      <p:pic>
        <p:nvPicPr>
          <p:cNvPr id="7" name="Рисунок 6" descr="0_346a4_20cabd94_S.jpg"/>
          <p:cNvPicPr>
            <a:picLocks noChangeAspect="1"/>
          </p:cNvPicPr>
          <p:nvPr/>
        </p:nvPicPr>
        <p:blipFill>
          <a:blip r:embed="rId3" cstate="print"/>
          <a:srcRect r="33333"/>
          <a:stretch>
            <a:fillRect/>
          </a:stretch>
        </p:blipFill>
        <p:spPr>
          <a:xfrm>
            <a:off x="0" y="0"/>
            <a:ext cx="2285984" cy="785794"/>
          </a:xfrm>
          <a:prstGeom prst="rect">
            <a:avLst/>
          </a:prstGeom>
        </p:spPr>
      </p:pic>
      <p:pic>
        <p:nvPicPr>
          <p:cNvPr id="8" name="Рисунок 7" descr="0_346a4_20cabd94_S.jpg"/>
          <p:cNvPicPr>
            <a:picLocks noChangeAspect="1"/>
          </p:cNvPicPr>
          <p:nvPr/>
        </p:nvPicPr>
        <p:blipFill>
          <a:blip r:embed="rId3" cstate="print"/>
          <a:srcRect r="33333"/>
          <a:stretch>
            <a:fillRect/>
          </a:stretch>
        </p:blipFill>
        <p:spPr>
          <a:xfrm>
            <a:off x="6857984" y="6072206"/>
            <a:ext cx="2286016" cy="785794"/>
          </a:xfrm>
          <a:prstGeom prst="rect">
            <a:avLst/>
          </a:prstGeom>
        </p:spPr>
      </p:pic>
      <p:pic>
        <p:nvPicPr>
          <p:cNvPr id="9" name="Рисунок 8" descr="0_346a4_20cabd94_S.jpg"/>
          <p:cNvPicPr>
            <a:picLocks noChangeAspect="1"/>
          </p:cNvPicPr>
          <p:nvPr/>
        </p:nvPicPr>
        <p:blipFill>
          <a:blip r:embed="rId3" cstate="print"/>
          <a:srcRect r="33333"/>
          <a:stretch>
            <a:fillRect/>
          </a:stretch>
        </p:blipFill>
        <p:spPr>
          <a:xfrm>
            <a:off x="4572000" y="6072206"/>
            <a:ext cx="2286016" cy="785794"/>
          </a:xfrm>
          <a:prstGeom prst="rect">
            <a:avLst/>
          </a:prstGeom>
        </p:spPr>
      </p:pic>
      <p:pic>
        <p:nvPicPr>
          <p:cNvPr id="10" name="Рисунок 9" descr="0_346a4_20cabd94_S.jpg"/>
          <p:cNvPicPr>
            <a:picLocks noChangeAspect="1"/>
          </p:cNvPicPr>
          <p:nvPr/>
        </p:nvPicPr>
        <p:blipFill>
          <a:blip r:embed="rId3" cstate="print"/>
          <a:srcRect r="33333"/>
          <a:stretch>
            <a:fillRect/>
          </a:stretch>
        </p:blipFill>
        <p:spPr>
          <a:xfrm>
            <a:off x="2285984" y="6072206"/>
            <a:ext cx="2286016" cy="785794"/>
          </a:xfrm>
          <a:prstGeom prst="rect">
            <a:avLst/>
          </a:prstGeom>
        </p:spPr>
      </p:pic>
      <p:pic>
        <p:nvPicPr>
          <p:cNvPr id="11" name="Рисунок 10" descr="0_346a4_20cabd94_S.jpg"/>
          <p:cNvPicPr>
            <a:picLocks noChangeAspect="1"/>
          </p:cNvPicPr>
          <p:nvPr/>
        </p:nvPicPr>
        <p:blipFill>
          <a:blip r:embed="rId3" cstate="print"/>
          <a:srcRect r="33333"/>
          <a:stretch>
            <a:fillRect/>
          </a:stretch>
        </p:blipFill>
        <p:spPr>
          <a:xfrm>
            <a:off x="0" y="6072206"/>
            <a:ext cx="2285984" cy="785794"/>
          </a:xfrm>
          <a:prstGeom prst="rect">
            <a:avLst/>
          </a:prstGeom>
        </p:spPr>
      </p:pic>
    </p:spTree>
  </p:cSld>
  <p:clrMapOvr>
    <a:masterClrMapping/>
  </p:clrMapOvr>
  <p:transition spd="med">
    <p:newsflash/>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143372" y="1357298"/>
            <a:ext cx="4572000" cy="3477875"/>
          </a:xfrm>
          <a:prstGeom prst="rect">
            <a:avLst/>
          </a:prstGeom>
        </p:spPr>
        <p:txBody>
          <a:bodyPr>
            <a:spAutoFit/>
          </a:bodyPr>
          <a:lstStyle/>
          <a:p>
            <a:pPr algn="just"/>
            <a:r>
              <a:rPr lang="ru-RU" sz="2000" dirty="0"/>
              <a:t>Такое платье не имело застежек. </a:t>
            </a:r>
            <a:r>
              <a:rPr lang="ru-RU" sz="2000" dirty="0" err="1"/>
              <a:t>Сай</a:t>
            </a:r>
            <a:r>
              <a:rPr lang="ru-RU" sz="2000" dirty="0"/>
              <a:t> могли носить с поясом или без него. При ношении его нараспашку борта на груди от плеча шли вниз по прямой линии. Иной вариант покроя был, когда от плеча до подола шел косой уширяющий клин, полностью открывавший перед кафтанчика. В различных типах </a:t>
            </a:r>
            <a:r>
              <a:rPr lang="ru-RU" sz="2000" dirty="0" err="1"/>
              <a:t>сая</a:t>
            </a:r>
            <a:r>
              <a:rPr lang="ru-RU" sz="2000" dirty="0"/>
              <a:t> пояс надевали или сверху на платье, или на кафтанчик под ним. </a:t>
            </a:r>
          </a:p>
        </p:txBody>
      </p:sp>
      <p:pic>
        <p:nvPicPr>
          <p:cNvPr id="3" name="Рисунок 2" descr="0_346a4_20cabd94_S.jpg"/>
          <p:cNvPicPr>
            <a:picLocks noChangeAspect="1"/>
          </p:cNvPicPr>
          <p:nvPr/>
        </p:nvPicPr>
        <p:blipFill>
          <a:blip r:embed="rId2" cstate="print"/>
          <a:srcRect r="33333"/>
          <a:stretch>
            <a:fillRect/>
          </a:stretch>
        </p:blipFill>
        <p:spPr>
          <a:xfrm>
            <a:off x="6857984" y="0"/>
            <a:ext cx="2286016" cy="785794"/>
          </a:xfrm>
          <a:prstGeom prst="rect">
            <a:avLst/>
          </a:prstGeom>
        </p:spPr>
      </p:pic>
      <p:pic>
        <p:nvPicPr>
          <p:cNvPr id="4" name="Рисунок 3" descr="0_346a4_20cabd94_S.jpg"/>
          <p:cNvPicPr>
            <a:picLocks noChangeAspect="1"/>
          </p:cNvPicPr>
          <p:nvPr/>
        </p:nvPicPr>
        <p:blipFill>
          <a:blip r:embed="rId2" cstate="print"/>
          <a:srcRect r="33333"/>
          <a:stretch>
            <a:fillRect/>
          </a:stretch>
        </p:blipFill>
        <p:spPr>
          <a:xfrm>
            <a:off x="4572000" y="0"/>
            <a:ext cx="2286016" cy="785794"/>
          </a:xfrm>
          <a:prstGeom prst="rect">
            <a:avLst/>
          </a:prstGeom>
        </p:spPr>
      </p:pic>
      <p:pic>
        <p:nvPicPr>
          <p:cNvPr id="5" name="Рисунок 4" descr="0_346a4_20cabd94_S.jpg"/>
          <p:cNvPicPr>
            <a:picLocks noChangeAspect="1"/>
          </p:cNvPicPr>
          <p:nvPr/>
        </p:nvPicPr>
        <p:blipFill>
          <a:blip r:embed="rId2" cstate="print"/>
          <a:srcRect r="33333"/>
          <a:stretch>
            <a:fillRect/>
          </a:stretch>
        </p:blipFill>
        <p:spPr>
          <a:xfrm>
            <a:off x="2285984" y="0"/>
            <a:ext cx="2286016" cy="785794"/>
          </a:xfrm>
          <a:prstGeom prst="rect">
            <a:avLst/>
          </a:prstGeom>
        </p:spPr>
      </p:pic>
      <p:pic>
        <p:nvPicPr>
          <p:cNvPr id="6" name="Рисунок 5" descr="0_346a4_20cabd94_S.jpg"/>
          <p:cNvPicPr>
            <a:picLocks noChangeAspect="1"/>
          </p:cNvPicPr>
          <p:nvPr/>
        </p:nvPicPr>
        <p:blipFill>
          <a:blip r:embed="rId2" cstate="print"/>
          <a:srcRect r="33333"/>
          <a:stretch>
            <a:fillRect/>
          </a:stretch>
        </p:blipFill>
        <p:spPr>
          <a:xfrm>
            <a:off x="0" y="0"/>
            <a:ext cx="2285984" cy="785794"/>
          </a:xfrm>
          <a:prstGeom prst="rect">
            <a:avLst/>
          </a:prstGeom>
        </p:spPr>
      </p:pic>
      <p:pic>
        <p:nvPicPr>
          <p:cNvPr id="7" name="Рисунок 6" descr="0_346a4_20cabd94_S.jpg"/>
          <p:cNvPicPr>
            <a:picLocks noChangeAspect="1"/>
          </p:cNvPicPr>
          <p:nvPr/>
        </p:nvPicPr>
        <p:blipFill>
          <a:blip r:embed="rId2" cstate="print"/>
          <a:srcRect r="33333"/>
          <a:stretch>
            <a:fillRect/>
          </a:stretch>
        </p:blipFill>
        <p:spPr>
          <a:xfrm>
            <a:off x="6857984" y="6072206"/>
            <a:ext cx="2286016" cy="785794"/>
          </a:xfrm>
          <a:prstGeom prst="rect">
            <a:avLst/>
          </a:prstGeom>
        </p:spPr>
      </p:pic>
      <p:pic>
        <p:nvPicPr>
          <p:cNvPr id="8" name="Рисунок 7" descr="0_346a4_20cabd94_S.jpg"/>
          <p:cNvPicPr>
            <a:picLocks noChangeAspect="1"/>
          </p:cNvPicPr>
          <p:nvPr/>
        </p:nvPicPr>
        <p:blipFill>
          <a:blip r:embed="rId2" cstate="print"/>
          <a:srcRect r="33333"/>
          <a:stretch>
            <a:fillRect/>
          </a:stretch>
        </p:blipFill>
        <p:spPr>
          <a:xfrm>
            <a:off x="4572000" y="6072206"/>
            <a:ext cx="2286016" cy="785794"/>
          </a:xfrm>
          <a:prstGeom prst="rect">
            <a:avLst/>
          </a:prstGeom>
        </p:spPr>
      </p:pic>
      <p:pic>
        <p:nvPicPr>
          <p:cNvPr id="9" name="Рисунок 8" descr="0_346a4_20cabd94_S.jpg"/>
          <p:cNvPicPr>
            <a:picLocks noChangeAspect="1"/>
          </p:cNvPicPr>
          <p:nvPr/>
        </p:nvPicPr>
        <p:blipFill>
          <a:blip r:embed="rId2" cstate="print"/>
          <a:srcRect r="33333"/>
          <a:stretch>
            <a:fillRect/>
          </a:stretch>
        </p:blipFill>
        <p:spPr>
          <a:xfrm>
            <a:off x="2285984" y="6072206"/>
            <a:ext cx="2286016" cy="785794"/>
          </a:xfrm>
          <a:prstGeom prst="rect">
            <a:avLst/>
          </a:prstGeom>
        </p:spPr>
      </p:pic>
      <p:pic>
        <p:nvPicPr>
          <p:cNvPr id="10" name="Рисунок 9" descr="0_346a4_20cabd94_S.jpg"/>
          <p:cNvPicPr>
            <a:picLocks noChangeAspect="1"/>
          </p:cNvPicPr>
          <p:nvPr/>
        </p:nvPicPr>
        <p:blipFill>
          <a:blip r:embed="rId2" cstate="print"/>
          <a:srcRect r="33333"/>
          <a:stretch>
            <a:fillRect/>
          </a:stretch>
        </p:blipFill>
        <p:spPr>
          <a:xfrm>
            <a:off x="0" y="6072206"/>
            <a:ext cx="2285984" cy="785794"/>
          </a:xfrm>
          <a:prstGeom prst="rect">
            <a:avLst/>
          </a:prstGeom>
        </p:spPr>
      </p:pic>
      <p:pic>
        <p:nvPicPr>
          <p:cNvPr id="20481" name="Picture 1" descr="C:\Documents and Settings\Admin\Мои документы\Мои рисунки\8.jpg"/>
          <p:cNvPicPr>
            <a:picLocks noChangeAspect="1" noChangeArrowheads="1"/>
          </p:cNvPicPr>
          <p:nvPr/>
        </p:nvPicPr>
        <p:blipFill>
          <a:blip r:embed="rId3" cstate="print"/>
          <a:srcRect/>
          <a:stretch>
            <a:fillRect/>
          </a:stretch>
        </p:blipFill>
        <p:spPr bwMode="auto">
          <a:xfrm>
            <a:off x="428596" y="928670"/>
            <a:ext cx="3500462" cy="500066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med">
    <p:newsflash/>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4000496" y="1142984"/>
            <a:ext cx="4914880" cy="4572000"/>
          </a:xfrm>
        </p:spPr>
        <p:txBody>
          <a:bodyPr>
            <a:normAutofit/>
          </a:bodyPr>
          <a:lstStyle/>
          <a:p>
            <a:pPr>
              <a:buNone/>
            </a:pPr>
            <a:r>
              <a:rPr lang="ru-RU" dirty="0"/>
              <a:t>        Существовало большое разнообразие в покрое и оформлении рукавов. Так, например, рукава </a:t>
            </a:r>
            <a:r>
              <a:rPr lang="ru-RU" dirty="0" err="1"/>
              <a:t>сая</a:t>
            </a:r>
            <a:r>
              <a:rPr lang="ru-RU" dirty="0"/>
              <a:t> могли быть короткими, и к ним привязывали специальную нарукавную подвеску – лопасть. Иные платья были с уже пришитыми нарукавными лопастями. </a:t>
            </a:r>
          </a:p>
          <a:p>
            <a:endParaRPr lang="ru-RU" dirty="0"/>
          </a:p>
        </p:txBody>
      </p:sp>
      <p:pic>
        <p:nvPicPr>
          <p:cNvPr id="5" name="Рисунок 4" descr="0_346a4_20cabd94_S.jpg"/>
          <p:cNvPicPr>
            <a:picLocks noChangeAspect="1"/>
          </p:cNvPicPr>
          <p:nvPr/>
        </p:nvPicPr>
        <p:blipFill>
          <a:blip r:embed="rId2" cstate="print"/>
          <a:srcRect r="33333"/>
          <a:stretch>
            <a:fillRect/>
          </a:stretch>
        </p:blipFill>
        <p:spPr>
          <a:xfrm>
            <a:off x="6857984" y="0"/>
            <a:ext cx="2286016" cy="857232"/>
          </a:xfrm>
          <a:prstGeom prst="rect">
            <a:avLst/>
          </a:prstGeom>
        </p:spPr>
      </p:pic>
      <p:pic>
        <p:nvPicPr>
          <p:cNvPr id="6" name="Рисунок 5" descr="0_346a4_20cabd94_S.jpg"/>
          <p:cNvPicPr>
            <a:picLocks noChangeAspect="1"/>
          </p:cNvPicPr>
          <p:nvPr/>
        </p:nvPicPr>
        <p:blipFill>
          <a:blip r:embed="rId2" cstate="print"/>
          <a:srcRect r="33333"/>
          <a:stretch>
            <a:fillRect/>
          </a:stretch>
        </p:blipFill>
        <p:spPr>
          <a:xfrm>
            <a:off x="4572000" y="0"/>
            <a:ext cx="2286016" cy="857232"/>
          </a:xfrm>
          <a:prstGeom prst="rect">
            <a:avLst/>
          </a:prstGeom>
        </p:spPr>
      </p:pic>
      <p:pic>
        <p:nvPicPr>
          <p:cNvPr id="7" name="Рисунок 6" descr="0_346a4_20cabd94_S.jpg"/>
          <p:cNvPicPr>
            <a:picLocks noChangeAspect="1"/>
          </p:cNvPicPr>
          <p:nvPr/>
        </p:nvPicPr>
        <p:blipFill>
          <a:blip r:embed="rId2" cstate="print"/>
          <a:srcRect r="33333"/>
          <a:stretch>
            <a:fillRect/>
          </a:stretch>
        </p:blipFill>
        <p:spPr>
          <a:xfrm>
            <a:off x="2285984" y="0"/>
            <a:ext cx="2286016" cy="857232"/>
          </a:xfrm>
          <a:prstGeom prst="rect">
            <a:avLst/>
          </a:prstGeom>
        </p:spPr>
      </p:pic>
      <p:pic>
        <p:nvPicPr>
          <p:cNvPr id="8" name="Рисунок 7" descr="0_346a4_20cabd94_S.jpg"/>
          <p:cNvPicPr>
            <a:picLocks noChangeAspect="1"/>
          </p:cNvPicPr>
          <p:nvPr/>
        </p:nvPicPr>
        <p:blipFill>
          <a:blip r:embed="rId2" cstate="print"/>
          <a:srcRect r="33333"/>
          <a:stretch>
            <a:fillRect/>
          </a:stretch>
        </p:blipFill>
        <p:spPr>
          <a:xfrm>
            <a:off x="0" y="0"/>
            <a:ext cx="2285984" cy="857232"/>
          </a:xfrm>
          <a:prstGeom prst="rect">
            <a:avLst/>
          </a:prstGeom>
        </p:spPr>
      </p:pic>
      <p:pic>
        <p:nvPicPr>
          <p:cNvPr id="9" name="Рисунок 8" descr="0_346a4_20cabd94_S.jpg"/>
          <p:cNvPicPr>
            <a:picLocks noChangeAspect="1"/>
          </p:cNvPicPr>
          <p:nvPr/>
        </p:nvPicPr>
        <p:blipFill>
          <a:blip r:embed="rId2" cstate="print"/>
          <a:srcRect r="33333"/>
          <a:stretch>
            <a:fillRect/>
          </a:stretch>
        </p:blipFill>
        <p:spPr>
          <a:xfrm>
            <a:off x="6857984" y="6000768"/>
            <a:ext cx="2286016" cy="857232"/>
          </a:xfrm>
          <a:prstGeom prst="rect">
            <a:avLst/>
          </a:prstGeom>
        </p:spPr>
      </p:pic>
      <p:pic>
        <p:nvPicPr>
          <p:cNvPr id="10" name="Рисунок 9" descr="0_346a4_20cabd94_S.jpg"/>
          <p:cNvPicPr>
            <a:picLocks noChangeAspect="1"/>
          </p:cNvPicPr>
          <p:nvPr/>
        </p:nvPicPr>
        <p:blipFill>
          <a:blip r:embed="rId2" cstate="print"/>
          <a:srcRect r="33333"/>
          <a:stretch>
            <a:fillRect/>
          </a:stretch>
        </p:blipFill>
        <p:spPr>
          <a:xfrm>
            <a:off x="4572000" y="6000768"/>
            <a:ext cx="2286016" cy="857232"/>
          </a:xfrm>
          <a:prstGeom prst="rect">
            <a:avLst/>
          </a:prstGeom>
        </p:spPr>
      </p:pic>
      <p:pic>
        <p:nvPicPr>
          <p:cNvPr id="11" name="Рисунок 10" descr="0_346a4_20cabd94_S.jpg"/>
          <p:cNvPicPr>
            <a:picLocks noChangeAspect="1"/>
          </p:cNvPicPr>
          <p:nvPr/>
        </p:nvPicPr>
        <p:blipFill>
          <a:blip r:embed="rId2" cstate="print"/>
          <a:srcRect r="33333"/>
          <a:stretch>
            <a:fillRect/>
          </a:stretch>
        </p:blipFill>
        <p:spPr>
          <a:xfrm>
            <a:off x="2285984" y="6000768"/>
            <a:ext cx="2286016" cy="857232"/>
          </a:xfrm>
          <a:prstGeom prst="rect">
            <a:avLst/>
          </a:prstGeom>
        </p:spPr>
      </p:pic>
      <p:pic>
        <p:nvPicPr>
          <p:cNvPr id="12" name="Рисунок 11" descr="0_346a4_20cabd94_S.jpg"/>
          <p:cNvPicPr>
            <a:picLocks noChangeAspect="1"/>
          </p:cNvPicPr>
          <p:nvPr/>
        </p:nvPicPr>
        <p:blipFill>
          <a:blip r:embed="rId2" cstate="print"/>
          <a:srcRect r="33333"/>
          <a:stretch>
            <a:fillRect/>
          </a:stretch>
        </p:blipFill>
        <p:spPr>
          <a:xfrm>
            <a:off x="0" y="6000768"/>
            <a:ext cx="2285984" cy="857232"/>
          </a:xfrm>
          <a:prstGeom prst="rect">
            <a:avLst/>
          </a:prstGeom>
        </p:spPr>
      </p:pic>
      <p:pic>
        <p:nvPicPr>
          <p:cNvPr id="3074" name="Picture 2" descr="D:\школа\кружковая работа\кружковая работа\программа АПЭАС\Адыгейский народный орнамент\Адыгейский народный орнамент 018.jpg"/>
          <p:cNvPicPr>
            <a:picLocks noChangeAspect="1" noChangeArrowheads="1"/>
          </p:cNvPicPr>
          <p:nvPr/>
        </p:nvPicPr>
        <p:blipFill>
          <a:blip r:embed="rId3" cstate="print"/>
          <a:srcRect/>
          <a:stretch>
            <a:fillRect/>
          </a:stretch>
        </p:blipFill>
        <p:spPr bwMode="auto">
          <a:xfrm>
            <a:off x="642910" y="1285860"/>
            <a:ext cx="3200368" cy="4405082"/>
          </a:xfrm>
          <a:prstGeom prst="rect">
            <a:avLst/>
          </a:prstGeom>
          <a:ln>
            <a:noFill/>
          </a:ln>
          <a:effectLst>
            <a:softEdge rad="112500"/>
          </a:effectLst>
        </p:spPr>
      </p:pic>
    </p:spTree>
  </p:cSld>
  <p:clrMapOvr>
    <a:masterClrMapping/>
  </p:clrMapOvr>
  <p:transition spd="med">
    <p:newsflash/>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500562" y="1214422"/>
            <a:ext cx="4143404" cy="3416320"/>
          </a:xfrm>
          <a:prstGeom prst="rect">
            <a:avLst/>
          </a:prstGeom>
        </p:spPr>
        <p:txBody>
          <a:bodyPr wrap="square">
            <a:spAutoFit/>
          </a:bodyPr>
          <a:lstStyle/>
          <a:p>
            <a:r>
              <a:rPr lang="ru-RU" sz="2400" dirty="0"/>
              <a:t>По цветовой гамме использовались темные оттенки красного, черный, реже использовали </a:t>
            </a:r>
            <a:r>
              <a:rPr lang="ru-RU" sz="2400" dirty="0" err="1"/>
              <a:t>голубой</a:t>
            </a:r>
            <a:r>
              <a:rPr lang="ru-RU" sz="2400" dirty="0"/>
              <a:t> и синий. Также было принято, чтобы девушки носили более светлые тона, в то время как женщины одевались в темные платья. </a:t>
            </a:r>
          </a:p>
        </p:txBody>
      </p:sp>
      <p:pic>
        <p:nvPicPr>
          <p:cNvPr id="3" name="Рисунок 2" descr="0_346a4_20cabd94_S.jpg"/>
          <p:cNvPicPr>
            <a:picLocks noChangeAspect="1"/>
          </p:cNvPicPr>
          <p:nvPr/>
        </p:nvPicPr>
        <p:blipFill>
          <a:blip r:embed="rId2" cstate="print"/>
          <a:srcRect r="33333"/>
          <a:stretch>
            <a:fillRect/>
          </a:stretch>
        </p:blipFill>
        <p:spPr>
          <a:xfrm>
            <a:off x="6857984" y="0"/>
            <a:ext cx="2286016" cy="857232"/>
          </a:xfrm>
          <a:prstGeom prst="rect">
            <a:avLst/>
          </a:prstGeom>
        </p:spPr>
      </p:pic>
      <p:pic>
        <p:nvPicPr>
          <p:cNvPr id="4" name="Рисунок 3" descr="0_346a4_20cabd94_S.jpg"/>
          <p:cNvPicPr>
            <a:picLocks noChangeAspect="1"/>
          </p:cNvPicPr>
          <p:nvPr/>
        </p:nvPicPr>
        <p:blipFill>
          <a:blip r:embed="rId2" cstate="print"/>
          <a:srcRect r="33333"/>
          <a:stretch>
            <a:fillRect/>
          </a:stretch>
        </p:blipFill>
        <p:spPr>
          <a:xfrm>
            <a:off x="4572000" y="0"/>
            <a:ext cx="2286016" cy="857232"/>
          </a:xfrm>
          <a:prstGeom prst="rect">
            <a:avLst/>
          </a:prstGeom>
        </p:spPr>
      </p:pic>
      <p:pic>
        <p:nvPicPr>
          <p:cNvPr id="5" name="Рисунок 4" descr="0_346a4_20cabd94_S.jpg"/>
          <p:cNvPicPr>
            <a:picLocks noChangeAspect="1"/>
          </p:cNvPicPr>
          <p:nvPr/>
        </p:nvPicPr>
        <p:blipFill>
          <a:blip r:embed="rId2" cstate="print"/>
          <a:srcRect r="33333"/>
          <a:stretch>
            <a:fillRect/>
          </a:stretch>
        </p:blipFill>
        <p:spPr>
          <a:xfrm>
            <a:off x="2285984" y="0"/>
            <a:ext cx="2286016" cy="857232"/>
          </a:xfrm>
          <a:prstGeom prst="rect">
            <a:avLst/>
          </a:prstGeom>
        </p:spPr>
      </p:pic>
      <p:pic>
        <p:nvPicPr>
          <p:cNvPr id="6" name="Рисунок 5" descr="0_346a4_20cabd94_S.jpg"/>
          <p:cNvPicPr>
            <a:picLocks noChangeAspect="1"/>
          </p:cNvPicPr>
          <p:nvPr/>
        </p:nvPicPr>
        <p:blipFill>
          <a:blip r:embed="rId2" cstate="print"/>
          <a:srcRect r="33333"/>
          <a:stretch>
            <a:fillRect/>
          </a:stretch>
        </p:blipFill>
        <p:spPr>
          <a:xfrm>
            <a:off x="0" y="0"/>
            <a:ext cx="2285984" cy="857232"/>
          </a:xfrm>
          <a:prstGeom prst="rect">
            <a:avLst/>
          </a:prstGeom>
        </p:spPr>
      </p:pic>
      <p:pic>
        <p:nvPicPr>
          <p:cNvPr id="7" name="Рисунок 6" descr="0_346a4_20cabd94_S.jpg"/>
          <p:cNvPicPr>
            <a:picLocks noChangeAspect="1"/>
          </p:cNvPicPr>
          <p:nvPr/>
        </p:nvPicPr>
        <p:blipFill>
          <a:blip r:embed="rId2" cstate="print"/>
          <a:srcRect r="33333"/>
          <a:stretch>
            <a:fillRect/>
          </a:stretch>
        </p:blipFill>
        <p:spPr>
          <a:xfrm>
            <a:off x="6857984" y="6000768"/>
            <a:ext cx="2286016" cy="857232"/>
          </a:xfrm>
          <a:prstGeom prst="rect">
            <a:avLst/>
          </a:prstGeom>
        </p:spPr>
      </p:pic>
      <p:pic>
        <p:nvPicPr>
          <p:cNvPr id="8" name="Рисунок 7" descr="0_346a4_20cabd94_S.jpg"/>
          <p:cNvPicPr>
            <a:picLocks noChangeAspect="1"/>
          </p:cNvPicPr>
          <p:nvPr/>
        </p:nvPicPr>
        <p:blipFill>
          <a:blip r:embed="rId2" cstate="print"/>
          <a:srcRect r="33333"/>
          <a:stretch>
            <a:fillRect/>
          </a:stretch>
        </p:blipFill>
        <p:spPr>
          <a:xfrm>
            <a:off x="4572000" y="6000768"/>
            <a:ext cx="2286016" cy="857232"/>
          </a:xfrm>
          <a:prstGeom prst="rect">
            <a:avLst/>
          </a:prstGeom>
        </p:spPr>
      </p:pic>
      <p:pic>
        <p:nvPicPr>
          <p:cNvPr id="9" name="Рисунок 8" descr="0_346a4_20cabd94_S.jpg"/>
          <p:cNvPicPr>
            <a:picLocks noChangeAspect="1"/>
          </p:cNvPicPr>
          <p:nvPr/>
        </p:nvPicPr>
        <p:blipFill>
          <a:blip r:embed="rId2" cstate="print"/>
          <a:srcRect r="33333"/>
          <a:stretch>
            <a:fillRect/>
          </a:stretch>
        </p:blipFill>
        <p:spPr>
          <a:xfrm>
            <a:off x="2285984" y="6000768"/>
            <a:ext cx="2286016" cy="857232"/>
          </a:xfrm>
          <a:prstGeom prst="rect">
            <a:avLst/>
          </a:prstGeom>
        </p:spPr>
      </p:pic>
      <p:pic>
        <p:nvPicPr>
          <p:cNvPr id="10" name="Рисунок 9" descr="0_346a4_20cabd94_S.jpg"/>
          <p:cNvPicPr>
            <a:picLocks noChangeAspect="1"/>
          </p:cNvPicPr>
          <p:nvPr/>
        </p:nvPicPr>
        <p:blipFill>
          <a:blip r:embed="rId2" cstate="print"/>
          <a:srcRect r="33333"/>
          <a:stretch>
            <a:fillRect/>
          </a:stretch>
        </p:blipFill>
        <p:spPr>
          <a:xfrm>
            <a:off x="0" y="6000768"/>
            <a:ext cx="2285984" cy="857232"/>
          </a:xfrm>
          <a:prstGeom prst="rect">
            <a:avLst/>
          </a:prstGeom>
        </p:spPr>
      </p:pic>
      <p:pic>
        <p:nvPicPr>
          <p:cNvPr id="4098" name="Picture 2" descr="D:\школа\кружковая работа\кружковая работа\программа АПЭАС\Адыгейский народный орнамент\Адыгейский народный орнамент 015.jpg"/>
          <p:cNvPicPr>
            <a:picLocks noChangeAspect="1" noChangeArrowheads="1"/>
          </p:cNvPicPr>
          <p:nvPr/>
        </p:nvPicPr>
        <p:blipFill>
          <a:blip r:embed="rId3" cstate="print"/>
          <a:srcRect l="13937" b="6337"/>
          <a:stretch>
            <a:fillRect/>
          </a:stretch>
        </p:blipFill>
        <p:spPr bwMode="auto">
          <a:xfrm>
            <a:off x="428596" y="1000108"/>
            <a:ext cx="3386134" cy="5072363"/>
          </a:xfrm>
          <a:prstGeom prst="ellipse">
            <a:avLst/>
          </a:prstGeom>
          <a:ln>
            <a:noFill/>
          </a:ln>
          <a:effectLst>
            <a:softEdge rad="112500"/>
          </a:effectLst>
        </p:spPr>
      </p:pic>
    </p:spTree>
  </p:cSld>
  <p:clrMapOvr>
    <a:masterClrMapping/>
  </p:clrMapOvr>
  <p:transition spd="med">
    <p:newsflash/>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857620" y="1428736"/>
            <a:ext cx="4714908" cy="3785652"/>
          </a:xfrm>
          <a:prstGeom prst="rect">
            <a:avLst/>
          </a:prstGeom>
        </p:spPr>
        <p:txBody>
          <a:bodyPr wrap="square">
            <a:spAutoFit/>
          </a:bodyPr>
          <a:lstStyle/>
          <a:p>
            <a:r>
              <a:rPr lang="ru-RU" sz="2000" dirty="0" err="1"/>
              <a:t>Сай</a:t>
            </a:r>
            <a:r>
              <a:rPr lang="ru-RU" sz="2000" dirty="0"/>
              <a:t> украшался галунами, золотой и серебряной вышивкой, басонными изделиями, металлическими нашивными украшениями и узорной тесьмой. Самым популярным являлось шитье золотом. Им украшали края разреза </a:t>
            </a:r>
            <a:r>
              <a:rPr lang="ru-RU" sz="2000" dirty="0" err="1"/>
              <a:t>сая</a:t>
            </a:r>
            <a:r>
              <a:rPr lang="ru-RU" sz="2000" dirty="0"/>
              <a:t> от талии до подола, сам подол, вырез платья на груди. В качестве орнамента обычно применялись растительные мотивы и различные геометрические элементы, например, зигзаг. </a:t>
            </a:r>
          </a:p>
        </p:txBody>
      </p:sp>
      <p:pic>
        <p:nvPicPr>
          <p:cNvPr id="3" name="Рисунок 2" descr="0_346a4_20cabd94_S.jpg"/>
          <p:cNvPicPr>
            <a:picLocks noChangeAspect="1"/>
          </p:cNvPicPr>
          <p:nvPr/>
        </p:nvPicPr>
        <p:blipFill>
          <a:blip r:embed="rId2" cstate="print"/>
          <a:srcRect r="33333"/>
          <a:stretch>
            <a:fillRect/>
          </a:stretch>
        </p:blipFill>
        <p:spPr>
          <a:xfrm>
            <a:off x="6857984" y="0"/>
            <a:ext cx="2286016" cy="857232"/>
          </a:xfrm>
          <a:prstGeom prst="rect">
            <a:avLst/>
          </a:prstGeom>
        </p:spPr>
      </p:pic>
      <p:pic>
        <p:nvPicPr>
          <p:cNvPr id="4" name="Рисунок 3" descr="0_346a4_20cabd94_S.jpg"/>
          <p:cNvPicPr>
            <a:picLocks noChangeAspect="1"/>
          </p:cNvPicPr>
          <p:nvPr/>
        </p:nvPicPr>
        <p:blipFill>
          <a:blip r:embed="rId2" cstate="print"/>
          <a:srcRect r="33333"/>
          <a:stretch>
            <a:fillRect/>
          </a:stretch>
        </p:blipFill>
        <p:spPr>
          <a:xfrm>
            <a:off x="4572000" y="0"/>
            <a:ext cx="2286016" cy="857232"/>
          </a:xfrm>
          <a:prstGeom prst="rect">
            <a:avLst/>
          </a:prstGeom>
        </p:spPr>
      </p:pic>
      <p:pic>
        <p:nvPicPr>
          <p:cNvPr id="5" name="Рисунок 4" descr="0_346a4_20cabd94_S.jpg"/>
          <p:cNvPicPr>
            <a:picLocks noChangeAspect="1"/>
          </p:cNvPicPr>
          <p:nvPr/>
        </p:nvPicPr>
        <p:blipFill>
          <a:blip r:embed="rId2" cstate="print"/>
          <a:srcRect r="33333"/>
          <a:stretch>
            <a:fillRect/>
          </a:stretch>
        </p:blipFill>
        <p:spPr>
          <a:xfrm>
            <a:off x="2285984" y="0"/>
            <a:ext cx="2286016" cy="857232"/>
          </a:xfrm>
          <a:prstGeom prst="rect">
            <a:avLst/>
          </a:prstGeom>
        </p:spPr>
      </p:pic>
      <p:pic>
        <p:nvPicPr>
          <p:cNvPr id="6" name="Рисунок 5" descr="0_346a4_20cabd94_S.jpg"/>
          <p:cNvPicPr>
            <a:picLocks noChangeAspect="1"/>
          </p:cNvPicPr>
          <p:nvPr/>
        </p:nvPicPr>
        <p:blipFill>
          <a:blip r:embed="rId2" cstate="print"/>
          <a:srcRect r="33333"/>
          <a:stretch>
            <a:fillRect/>
          </a:stretch>
        </p:blipFill>
        <p:spPr>
          <a:xfrm>
            <a:off x="0" y="0"/>
            <a:ext cx="2285984" cy="857232"/>
          </a:xfrm>
          <a:prstGeom prst="rect">
            <a:avLst/>
          </a:prstGeom>
        </p:spPr>
      </p:pic>
      <p:pic>
        <p:nvPicPr>
          <p:cNvPr id="7" name="Рисунок 6" descr="0_346a4_20cabd94_S.jpg"/>
          <p:cNvPicPr>
            <a:picLocks noChangeAspect="1"/>
          </p:cNvPicPr>
          <p:nvPr/>
        </p:nvPicPr>
        <p:blipFill>
          <a:blip r:embed="rId2" cstate="print"/>
          <a:srcRect r="33333"/>
          <a:stretch>
            <a:fillRect/>
          </a:stretch>
        </p:blipFill>
        <p:spPr>
          <a:xfrm>
            <a:off x="6857984" y="6000768"/>
            <a:ext cx="2286016" cy="857232"/>
          </a:xfrm>
          <a:prstGeom prst="rect">
            <a:avLst/>
          </a:prstGeom>
        </p:spPr>
      </p:pic>
      <p:pic>
        <p:nvPicPr>
          <p:cNvPr id="8" name="Рисунок 7" descr="0_346a4_20cabd94_S.jpg"/>
          <p:cNvPicPr>
            <a:picLocks noChangeAspect="1"/>
          </p:cNvPicPr>
          <p:nvPr/>
        </p:nvPicPr>
        <p:blipFill>
          <a:blip r:embed="rId2" cstate="print"/>
          <a:srcRect r="33333"/>
          <a:stretch>
            <a:fillRect/>
          </a:stretch>
        </p:blipFill>
        <p:spPr>
          <a:xfrm>
            <a:off x="4572000" y="6000768"/>
            <a:ext cx="2286016" cy="857232"/>
          </a:xfrm>
          <a:prstGeom prst="rect">
            <a:avLst/>
          </a:prstGeom>
        </p:spPr>
      </p:pic>
      <p:pic>
        <p:nvPicPr>
          <p:cNvPr id="9" name="Рисунок 8" descr="0_346a4_20cabd94_S.jpg"/>
          <p:cNvPicPr>
            <a:picLocks noChangeAspect="1"/>
          </p:cNvPicPr>
          <p:nvPr/>
        </p:nvPicPr>
        <p:blipFill>
          <a:blip r:embed="rId2" cstate="print"/>
          <a:srcRect r="33333"/>
          <a:stretch>
            <a:fillRect/>
          </a:stretch>
        </p:blipFill>
        <p:spPr>
          <a:xfrm>
            <a:off x="2285984" y="6000768"/>
            <a:ext cx="2286016" cy="857232"/>
          </a:xfrm>
          <a:prstGeom prst="rect">
            <a:avLst/>
          </a:prstGeom>
        </p:spPr>
      </p:pic>
      <p:pic>
        <p:nvPicPr>
          <p:cNvPr id="10" name="Рисунок 9" descr="0_346a4_20cabd94_S.jpg"/>
          <p:cNvPicPr>
            <a:picLocks noChangeAspect="1"/>
          </p:cNvPicPr>
          <p:nvPr/>
        </p:nvPicPr>
        <p:blipFill>
          <a:blip r:embed="rId2" cstate="print"/>
          <a:srcRect r="33333"/>
          <a:stretch>
            <a:fillRect/>
          </a:stretch>
        </p:blipFill>
        <p:spPr>
          <a:xfrm>
            <a:off x="0" y="6000768"/>
            <a:ext cx="2285984" cy="857232"/>
          </a:xfrm>
          <a:prstGeom prst="rect">
            <a:avLst/>
          </a:prstGeom>
        </p:spPr>
      </p:pic>
      <p:pic>
        <p:nvPicPr>
          <p:cNvPr id="8194" name="Picture 2" descr="D:\школа\кружковая работа\кружковая работа\имрим\программа АПЭАС\орнамент\Фото Мастафова\Платье 4..bmp"/>
          <p:cNvPicPr>
            <a:picLocks noChangeAspect="1" noChangeArrowheads="1"/>
          </p:cNvPicPr>
          <p:nvPr/>
        </p:nvPicPr>
        <p:blipFill>
          <a:blip r:embed="rId3" cstate="print"/>
          <a:srcRect/>
          <a:stretch>
            <a:fillRect/>
          </a:stretch>
        </p:blipFill>
        <p:spPr bwMode="auto">
          <a:xfrm>
            <a:off x="285720" y="848718"/>
            <a:ext cx="3357586" cy="5081062"/>
          </a:xfrm>
          <a:prstGeom prst="rect">
            <a:avLst/>
          </a:prstGeom>
          <a:ln>
            <a:noFill/>
          </a:ln>
          <a:effectLst>
            <a:softEdge rad="112500"/>
          </a:effectLst>
        </p:spPr>
      </p:pic>
    </p:spTree>
  </p:cSld>
  <p:clrMapOvr>
    <a:masterClrMapping/>
  </p:clrMapOvr>
  <p:transition spd="med">
    <p:newsflash/>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500562" y="1285860"/>
            <a:ext cx="4429124" cy="4247317"/>
          </a:xfrm>
          <a:prstGeom prst="rect">
            <a:avLst/>
          </a:prstGeom>
        </p:spPr>
        <p:txBody>
          <a:bodyPr wrap="square">
            <a:spAutoFit/>
          </a:bodyPr>
          <a:lstStyle/>
          <a:p>
            <a:r>
              <a:rPr lang="ru-RU" dirty="0"/>
              <a:t>Поверх </a:t>
            </a:r>
            <a:r>
              <a:rPr lang="ru-RU" dirty="0" err="1"/>
              <a:t>сая</a:t>
            </a:r>
            <a:r>
              <a:rPr lang="ru-RU" dirty="0"/>
              <a:t> надевался пояс из ткани или кожи, галуна, металла. Пояса были очень вариативны и представляли большую ценность с точки зрения ювелирного искусства. Они выполнялись из серебра и покрывались позолотой. Их инкрустировали драгоценными камнями и применяли такие методы ювелирной обработки, как зернь, филигрань, чернь, </a:t>
            </a:r>
            <a:r>
              <a:rPr lang="ru-RU" dirty="0" err="1"/>
              <a:t>амальгирование</a:t>
            </a:r>
            <a:r>
              <a:rPr lang="ru-RU" dirty="0"/>
              <a:t>. Пояс украшали традиционными адыгскими орнаментами. Все эти элементы соединялись в ювелирную технику, известную как «черкесский стиль». </a:t>
            </a:r>
          </a:p>
        </p:txBody>
      </p:sp>
      <p:pic>
        <p:nvPicPr>
          <p:cNvPr id="3" name="Рисунок 2" descr="0_346a4_20cabd94_S.jpg"/>
          <p:cNvPicPr>
            <a:picLocks noChangeAspect="1"/>
          </p:cNvPicPr>
          <p:nvPr/>
        </p:nvPicPr>
        <p:blipFill>
          <a:blip r:embed="rId2" cstate="print"/>
          <a:srcRect r="33333"/>
          <a:stretch>
            <a:fillRect/>
          </a:stretch>
        </p:blipFill>
        <p:spPr>
          <a:xfrm>
            <a:off x="6857984" y="0"/>
            <a:ext cx="2286016" cy="857232"/>
          </a:xfrm>
          <a:prstGeom prst="rect">
            <a:avLst/>
          </a:prstGeom>
        </p:spPr>
      </p:pic>
      <p:pic>
        <p:nvPicPr>
          <p:cNvPr id="4" name="Рисунок 3" descr="0_346a4_20cabd94_S.jpg"/>
          <p:cNvPicPr>
            <a:picLocks noChangeAspect="1"/>
          </p:cNvPicPr>
          <p:nvPr/>
        </p:nvPicPr>
        <p:blipFill>
          <a:blip r:embed="rId2" cstate="print"/>
          <a:srcRect r="33333"/>
          <a:stretch>
            <a:fillRect/>
          </a:stretch>
        </p:blipFill>
        <p:spPr>
          <a:xfrm>
            <a:off x="4572000" y="0"/>
            <a:ext cx="2286016" cy="857232"/>
          </a:xfrm>
          <a:prstGeom prst="rect">
            <a:avLst/>
          </a:prstGeom>
        </p:spPr>
      </p:pic>
      <p:pic>
        <p:nvPicPr>
          <p:cNvPr id="5" name="Рисунок 4" descr="0_346a4_20cabd94_S.jpg"/>
          <p:cNvPicPr>
            <a:picLocks noChangeAspect="1"/>
          </p:cNvPicPr>
          <p:nvPr/>
        </p:nvPicPr>
        <p:blipFill>
          <a:blip r:embed="rId2" cstate="print"/>
          <a:srcRect r="33333"/>
          <a:stretch>
            <a:fillRect/>
          </a:stretch>
        </p:blipFill>
        <p:spPr>
          <a:xfrm>
            <a:off x="2285984" y="0"/>
            <a:ext cx="2286016" cy="857232"/>
          </a:xfrm>
          <a:prstGeom prst="rect">
            <a:avLst/>
          </a:prstGeom>
        </p:spPr>
      </p:pic>
      <p:pic>
        <p:nvPicPr>
          <p:cNvPr id="6" name="Рисунок 5" descr="0_346a4_20cabd94_S.jpg"/>
          <p:cNvPicPr>
            <a:picLocks noChangeAspect="1"/>
          </p:cNvPicPr>
          <p:nvPr/>
        </p:nvPicPr>
        <p:blipFill>
          <a:blip r:embed="rId2" cstate="print"/>
          <a:srcRect r="33333"/>
          <a:stretch>
            <a:fillRect/>
          </a:stretch>
        </p:blipFill>
        <p:spPr>
          <a:xfrm>
            <a:off x="0" y="0"/>
            <a:ext cx="2285984" cy="857232"/>
          </a:xfrm>
          <a:prstGeom prst="rect">
            <a:avLst/>
          </a:prstGeom>
        </p:spPr>
      </p:pic>
      <p:pic>
        <p:nvPicPr>
          <p:cNvPr id="7" name="Рисунок 6" descr="0_346a4_20cabd94_S.jpg"/>
          <p:cNvPicPr>
            <a:picLocks noChangeAspect="1"/>
          </p:cNvPicPr>
          <p:nvPr/>
        </p:nvPicPr>
        <p:blipFill>
          <a:blip r:embed="rId2" cstate="print"/>
          <a:srcRect r="33333"/>
          <a:stretch>
            <a:fillRect/>
          </a:stretch>
        </p:blipFill>
        <p:spPr>
          <a:xfrm>
            <a:off x="6857984" y="6000768"/>
            <a:ext cx="2286016" cy="857232"/>
          </a:xfrm>
          <a:prstGeom prst="rect">
            <a:avLst/>
          </a:prstGeom>
        </p:spPr>
      </p:pic>
      <p:pic>
        <p:nvPicPr>
          <p:cNvPr id="8" name="Рисунок 7" descr="0_346a4_20cabd94_S.jpg"/>
          <p:cNvPicPr>
            <a:picLocks noChangeAspect="1"/>
          </p:cNvPicPr>
          <p:nvPr/>
        </p:nvPicPr>
        <p:blipFill>
          <a:blip r:embed="rId2" cstate="print"/>
          <a:srcRect r="33333"/>
          <a:stretch>
            <a:fillRect/>
          </a:stretch>
        </p:blipFill>
        <p:spPr>
          <a:xfrm>
            <a:off x="4572000" y="6000768"/>
            <a:ext cx="2286016" cy="857232"/>
          </a:xfrm>
          <a:prstGeom prst="rect">
            <a:avLst/>
          </a:prstGeom>
        </p:spPr>
      </p:pic>
      <p:pic>
        <p:nvPicPr>
          <p:cNvPr id="9" name="Рисунок 8" descr="0_346a4_20cabd94_S.jpg"/>
          <p:cNvPicPr>
            <a:picLocks noChangeAspect="1"/>
          </p:cNvPicPr>
          <p:nvPr/>
        </p:nvPicPr>
        <p:blipFill>
          <a:blip r:embed="rId2" cstate="print"/>
          <a:srcRect r="33333"/>
          <a:stretch>
            <a:fillRect/>
          </a:stretch>
        </p:blipFill>
        <p:spPr>
          <a:xfrm>
            <a:off x="2285984" y="6000768"/>
            <a:ext cx="2286016" cy="857232"/>
          </a:xfrm>
          <a:prstGeom prst="rect">
            <a:avLst/>
          </a:prstGeom>
        </p:spPr>
      </p:pic>
      <p:pic>
        <p:nvPicPr>
          <p:cNvPr id="10" name="Рисунок 9" descr="0_346a4_20cabd94_S.jpg"/>
          <p:cNvPicPr>
            <a:picLocks noChangeAspect="1"/>
          </p:cNvPicPr>
          <p:nvPr/>
        </p:nvPicPr>
        <p:blipFill>
          <a:blip r:embed="rId2" cstate="print"/>
          <a:srcRect r="33333"/>
          <a:stretch>
            <a:fillRect/>
          </a:stretch>
        </p:blipFill>
        <p:spPr>
          <a:xfrm>
            <a:off x="0" y="6000768"/>
            <a:ext cx="2285984" cy="857232"/>
          </a:xfrm>
          <a:prstGeom prst="rect">
            <a:avLst/>
          </a:prstGeom>
        </p:spPr>
      </p:pic>
      <p:pic>
        <p:nvPicPr>
          <p:cNvPr id="5122" name="Picture 2" descr="D:\школа\кружковая работа\кружковая работа\программа АПЭАС\Адыгейский народный орнамент\Адыгейский народный орнамент 110.jpg"/>
          <p:cNvPicPr>
            <a:picLocks noChangeAspect="1" noChangeArrowheads="1"/>
          </p:cNvPicPr>
          <p:nvPr/>
        </p:nvPicPr>
        <p:blipFill>
          <a:blip r:embed="rId3" cstate="print"/>
          <a:srcRect/>
          <a:stretch>
            <a:fillRect/>
          </a:stretch>
        </p:blipFill>
        <p:spPr bwMode="auto">
          <a:xfrm rot="5400000">
            <a:off x="458030" y="470640"/>
            <a:ext cx="2433551" cy="3349611"/>
          </a:xfrm>
          <a:prstGeom prst="rect">
            <a:avLst/>
          </a:prstGeom>
          <a:ln>
            <a:noFill/>
          </a:ln>
          <a:effectLst>
            <a:softEdge rad="112500"/>
          </a:effectLst>
        </p:spPr>
      </p:pic>
      <p:pic>
        <p:nvPicPr>
          <p:cNvPr id="5123" name="Picture 3" descr="D:\школа\кружковая работа\Новая папка (2)\Коллекция Маджида\женские пояса, корсет, сумочка\(c) Milla Vagranova (15).JPG"/>
          <p:cNvPicPr>
            <a:picLocks noChangeAspect="1" noChangeArrowheads="1"/>
          </p:cNvPicPr>
          <p:nvPr/>
        </p:nvPicPr>
        <p:blipFill>
          <a:blip r:embed="rId4" cstate="print"/>
          <a:srcRect/>
          <a:stretch>
            <a:fillRect/>
          </a:stretch>
        </p:blipFill>
        <p:spPr bwMode="auto">
          <a:xfrm>
            <a:off x="285720" y="3571876"/>
            <a:ext cx="4122464" cy="2133592"/>
          </a:xfrm>
          <a:prstGeom prst="rect">
            <a:avLst/>
          </a:prstGeom>
          <a:noFill/>
        </p:spPr>
      </p:pic>
    </p:spTree>
  </p:cSld>
  <p:clrMapOvr>
    <a:masterClrMapping/>
  </p:clrMapOvr>
  <p:transition spd="med">
    <p:newsflash/>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3500430" y="1214422"/>
            <a:ext cx="5186370" cy="4572000"/>
          </a:xfrm>
        </p:spPr>
        <p:txBody>
          <a:bodyPr>
            <a:normAutofit fontScale="70000" lnSpcReduction="20000"/>
          </a:bodyPr>
          <a:lstStyle/>
          <a:p>
            <a:pPr>
              <a:buNone/>
            </a:pPr>
            <a:r>
              <a:rPr lang="ru-RU" dirty="0"/>
              <a:t>     Обувь женщин мало отличалась от мужской. Однако знатные черкешенки носили особую, очень высокую обувь – ходули «</a:t>
            </a:r>
            <a:r>
              <a:rPr lang="ru-RU" dirty="0" err="1"/>
              <a:t>пхъэ</a:t>
            </a:r>
            <a:r>
              <a:rPr lang="ru-RU" dirty="0"/>
              <a:t> </a:t>
            </a:r>
            <a:r>
              <a:rPr lang="ru-RU" dirty="0" err="1"/>
              <a:t>цуакъо</a:t>
            </a:r>
            <a:r>
              <a:rPr lang="ru-RU" dirty="0"/>
              <a:t>», что в переводе с адыгского значит «деревянные туфли». В книге «Одежда народов Северного Кавказа XVIII–XX веков» также рассказывается о «</a:t>
            </a:r>
            <a:r>
              <a:rPr lang="ru-RU" dirty="0" err="1"/>
              <a:t>пхъэ</a:t>
            </a:r>
            <a:r>
              <a:rPr lang="ru-RU" dirty="0"/>
              <a:t> </a:t>
            </a:r>
            <a:r>
              <a:rPr lang="ru-RU" dirty="0" err="1"/>
              <a:t>цуакъо</a:t>
            </a:r>
            <a:r>
              <a:rPr lang="ru-RU" dirty="0"/>
              <a:t>»: «</a:t>
            </a:r>
            <a:r>
              <a:rPr lang="ru-RU" i="1" dirty="0"/>
              <a:t>Вырезанные из дерева в форме ступни, но с острым носиком ходули укрепляли на двух подставках (под носком и пяткой) равной высоты. Подставки эти расширялись книзу в форме полукруга. Ходули удерживались на ноге при помощи прикрепленной к ним широкой петли из кожи или галуна… Высота </a:t>
            </a:r>
            <a:r>
              <a:rPr lang="ru-RU" i="1" dirty="0" err="1"/>
              <a:t>ходуль</a:t>
            </a:r>
            <a:r>
              <a:rPr lang="ru-RU" i="1" dirty="0"/>
              <a:t> … колебалась от 16 до 20,5 см. На таких ходулях женщина не только стояла, но и передвигалась, хотя и очень медленно… Ходули обтягивали бархатом или кожей, украшали накладками из металла, иногда серебра с гравировкой, чернью и позолотой</a:t>
            </a:r>
            <a:r>
              <a:rPr lang="ru-RU" dirty="0"/>
              <a:t>». </a:t>
            </a:r>
          </a:p>
        </p:txBody>
      </p:sp>
      <p:pic>
        <p:nvPicPr>
          <p:cNvPr id="5" name="Рисунок 4" descr="0_346a4_20cabd94_S.jpg"/>
          <p:cNvPicPr>
            <a:picLocks noChangeAspect="1"/>
          </p:cNvPicPr>
          <p:nvPr/>
        </p:nvPicPr>
        <p:blipFill>
          <a:blip r:embed="rId2" cstate="print"/>
          <a:srcRect r="33333"/>
          <a:stretch>
            <a:fillRect/>
          </a:stretch>
        </p:blipFill>
        <p:spPr>
          <a:xfrm>
            <a:off x="6857984" y="0"/>
            <a:ext cx="2286016" cy="857232"/>
          </a:xfrm>
          <a:prstGeom prst="rect">
            <a:avLst/>
          </a:prstGeom>
        </p:spPr>
      </p:pic>
      <p:pic>
        <p:nvPicPr>
          <p:cNvPr id="6" name="Рисунок 5" descr="0_346a4_20cabd94_S.jpg"/>
          <p:cNvPicPr>
            <a:picLocks noChangeAspect="1"/>
          </p:cNvPicPr>
          <p:nvPr/>
        </p:nvPicPr>
        <p:blipFill>
          <a:blip r:embed="rId2" cstate="print"/>
          <a:srcRect r="33333"/>
          <a:stretch>
            <a:fillRect/>
          </a:stretch>
        </p:blipFill>
        <p:spPr>
          <a:xfrm>
            <a:off x="4572000" y="0"/>
            <a:ext cx="2286016" cy="857232"/>
          </a:xfrm>
          <a:prstGeom prst="rect">
            <a:avLst/>
          </a:prstGeom>
        </p:spPr>
      </p:pic>
      <p:pic>
        <p:nvPicPr>
          <p:cNvPr id="7" name="Рисунок 6" descr="0_346a4_20cabd94_S.jpg"/>
          <p:cNvPicPr>
            <a:picLocks noChangeAspect="1"/>
          </p:cNvPicPr>
          <p:nvPr/>
        </p:nvPicPr>
        <p:blipFill>
          <a:blip r:embed="rId2" cstate="print"/>
          <a:srcRect r="33333"/>
          <a:stretch>
            <a:fillRect/>
          </a:stretch>
        </p:blipFill>
        <p:spPr>
          <a:xfrm>
            <a:off x="2285984" y="0"/>
            <a:ext cx="2286016" cy="857232"/>
          </a:xfrm>
          <a:prstGeom prst="rect">
            <a:avLst/>
          </a:prstGeom>
        </p:spPr>
      </p:pic>
      <p:pic>
        <p:nvPicPr>
          <p:cNvPr id="8" name="Рисунок 7" descr="0_346a4_20cabd94_S.jpg"/>
          <p:cNvPicPr>
            <a:picLocks noChangeAspect="1"/>
          </p:cNvPicPr>
          <p:nvPr/>
        </p:nvPicPr>
        <p:blipFill>
          <a:blip r:embed="rId2" cstate="print"/>
          <a:srcRect r="33333"/>
          <a:stretch>
            <a:fillRect/>
          </a:stretch>
        </p:blipFill>
        <p:spPr>
          <a:xfrm>
            <a:off x="0" y="0"/>
            <a:ext cx="2285984" cy="857232"/>
          </a:xfrm>
          <a:prstGeom prst="rect">
            <a:avLst/>
          </a:prstGeom>
        </p:spPr>
      </p:pic>
      <p:pic>
        <p:nvPicPr>
          <p:cNvPr id="9" name="Рисунок 8" descr="0_346a4_20cabd94_S.jpg"/>
          <p:cNvPicPr>
            <a:picLocks noChangeAspect="1"/>
          </p:cNvPicPr>
          <p:nvPr/>
        </p:nvPicPr>
        <p:blipFill>
          <a:blip r:embed="rId2" cstate="print"/>
          <a:srcRect r="33333"/>
          <a:stretch>
            <a:fillRect/>
          </a:stretch>
        </p:blipFill>
        <p:spPr>
          <a:xfrm>
            <a:off x="6857984" y="6072206"/>
            <a:ext cx="2286016" cy="785794"/>
          </a:xfrm>
          <a:prstGeom prst="rect">
            <a:avLst/>
          </a:prstGeom>
        </p:spPr>
      </p:pic>
      <p:pic>
        <p:nvPicPr>
          <p:cNvPr id="10" name="Рисунок 9" descr="0_346a4_20cabd94_S.jpg"/>
          <p:cNvPicPr>
            <a:picLocks noChangeAspect="1"/>
          </p:cNvPicPr>
          <p:nvPr/>
        </p:nvPicPr>
        <p:blipFill>
          <a:blip r:embed="rId2" cstate="print"/>
          <a:srcRect r="33333"/>
          <a:stretch>
            <a:fillRect/>
          </a:stretch>
        </p:blipFill>
        <p:spPr>
          <a:xfrm>
            <a:off x="4572000" y="6072206"/>
            <a:ext cx="2286016" cy="785794"/>
          </a:xfrm>
          <a:prstGeom prst="rect">
            <a:avLst/>
          </a:prstGeom>
        </p:spPr>
      </p:pic>
      <p:pic>
        <p:nvPicPr>
          <p:cNvPr id="11" name="Рисунок 10" descr="0_346a4_20cabd94_S.jpg"/>
          <p:cNvPicPr>
            <a:picLocks noChangeAspect="1"/>
          </p:cNvPicPr>
          <p:nvPr/>
        </p:nvPicPr>
        <p:blipFill>
          <a:blip r:embed="rId2" cstate="print"/>
          <a:srcRect r="33333"/>
          <a:stretch>
            <a:fillRect/>
          </a:stretch>
        </p:blipFill>
        <p:spPr>
          <a:xfrm>
            <a:off x="2285984" y="6072206"/>
            <a:ext cx="2286016" cy="785794"/>
          </a:xfrm>
          <a:prstGeom prst="rect">
            <a:avLst/>
          </a:prstGeom>
        </p:spPr>
      </p:pic>
      <p:pic>
        <p:nvPicPr>
          <p:cNvPr id="12" name="Рисунок 11" descr="0_346a4_20cabd94_S.jpg"/>
          <p:cNvPicPr>
            <a:picLocks noChangeAspect="1"/>
          </p:cNvPicPr>
          <p:nvPr/>
        </p:nvPicPr>
        <p:blipFill>
          <a:blip r:embed="rId2" cstate="print"/>
          <a:srcRect r="33333"/>
          <a:stretch>
            <a:fillRect/>
          </a:stretch>
        </p:blipFill>
        <p:spPr>
          <a:xfrm>
            <a:off x="0" y="6072206"/>
            <a:ext cx="2285984" cy="785794"/>
          </a:xfrm>
          <a:prstGeom prst="rect">
            <a:avLst/>
          </a:prstGeom>
        </p:spPr>
      </p:pic>
      <p:pic>
        <p:nvPicPr>
          <p:cNvPr id="13" name="Picture 2" descr="D:\школа\кружковая работа\кружковая работа\программа АПЭАС\Адыгейский народный орнамент\Адыгейский народный орнамент 033.jpg"/>
          <p:cNvPicPr>
            <a:picLocks noChangeAspect="1" noChangeArrowheads="1"/>
          </p:cNvPicPr>
          <p:nvPr/>
        </p:nvPicPr>
        <p:blipFill>
          <a:blip r:embed="rId3" cstate="print"/>
          <a:srcRect b="2867"/>
          <a:stretch>
            <a:fillRect/>
          </a:stretch>
        </p:blipFill>
        <p:spPr bwMode="auto">
          <a:xfrm>
            <a:off x="214283" y="3393222"/>
            <a:ext cx="1857388" cy="2483280"/>
          </a:xfrm>
          <a:prstGeom prst="rect">
            <a:avLst/>
          </a:prstGeom>
          <a:ln>
            <a:noFill/>
          </a:ln>
          <a:effectLst>
            <a:softEdge rad="112500"/>
          </a:effectLst>
        </p:spPr>
      </p:pic>
      <p:pic>
        <p:nvPicPr>
          <p:cNvPr id="14" name="Picture 3" descr="D:\школа\кружковая работа\Новая папка (2)\Коллекция Маджида\женские пояса, корсет, сумочка\(c) Milla Vagranova (96).JPG"/>
          <p:cNvPicPr>
            <a:picLocks noChangeAspect="1" noChangeArrowheads="1"/>
          </p:cNvPicPr>
          <p:nvPr/>
        </p:nvPicPr>
        <p:blipFill>
          <a:blip r:embed="rId4" cstate="print"/>
          <a:srcRect/>
          <a:stretch>
            <a:fillRect/>
          </a:stretch>
        </p:blipFill>
        <p:spPr bwMode="auto">
          <a:xfrm>
            <a:off x="1866591" y="1000109"/>
            <a:ext cx="1660812" cy="2500330"/>
          </a:xfrm>
          <a:prstGeom prst="rect">
            <a:avLst/>
          </a:prstGeom>
          <a:ln>
            <a:noFill/>
          </a:ln>
          <a:effectLst>
            <a:softEdge rad="112500"/>
          </a:effectLst>
        </p:spPr>
      </p:pic>
    </p:spTree>
  </p:cSld>
  <p:clrMapOvr>
    <a:masterClrMapping/>
  </p:clrMapOvr>
  <p:transition spd="med">
    <p:newsflash/>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143372" y="1500174"/>
            <a:ext cx="4572000" cy="4154984"/>
          </a:xfrm>
          <a:prstGeom prst="rect">
            <a:avLst/>
          </a:prstGeom>
        </p:spPr>
        <p:txBody>
          <a:bodyPr>
            <a:spAutoFit/>
          </a:bodyPr>
          <a:lstStyle/>
          <a:p>
            <a:r>
              <a:rPr lang="ru-RU" sz="2400" dirty="0"/>
              <a:t>Такая обувь существовала при феодальном обществе, была дорогой, ею девушки из знатных семей подчеркивали свою принадлежность к более высокому социальному уровню. Однако все черкешенки одевали «</a:t>
            </a:r>
            <a:r>
              <a:rPr lang="ru-RU" sz="2400" dirty="0" err="1"/>
              <a:t>пхъэ</a:t>
            </a:r>
            <a:r>
              <a:rPr lang="ru-RU" sz="2400" dirty="0"/>
              <a:t> </a:t>
            </a:r>
            <a:r>
              <a:rPr lang="ru-RU" sz="2400" dirty="0" err="1"/>
              <a:t>цуакъо</a:t>
            </a:r>
            <a:r>
              <a:rPr lang="ru-RU" sz="2400" dirty="0"/>
              <a:t>» на свадьбу – это был непременный атрибут наряда невесты.</a:t>
            </a:r>
          </a:p>
        </p:txBody>
      </p:sp>
      <p:pic>
        <p:nvPicPr>
          <p:cNvPr id="3" name="Рисунок 2" descr="0_346a4_20cabd94_S.jpg"/>
          <p:cNvPicPr>
            <a:picLocks noChangeAspect="1"/>
          </p:cNvPicPr>
          <p:nvPr/>
        </p:nvPicPr>
        <p:blipFill>
          <a:blip r:embed="rId2" cstate="print"/>
          <a:srcRect r="33333"/>
          <a:stretch>
            <a:fillRect/>
          </a:stretch>
        </p:blipFill>
        <p:spPr>
          <a:xfrm>
            <a:off x="6857984" y="0"/>
            <a:ext cx="2286016" cy="857232"/>
          </a:xfrm>
          <a:prstGeom prst="rect">
            <a:avLst/>
          </a:prstGeom>
        </p:spPr>
      </p:pic>
      <p:pic>
        <p:nvPicPr>
          <p:cNvPr id="4" name="Рисунок 3" descr="0_346a4_20cabd94_S.jpg"/>
          <p:cNvPicPr>
            <a:picLocks noChangeAspect="1"/>
          </p:cNvPicPr>
          <p:nvPr/>
        </p:nvPicPr>
        <p:blipFill>
          <a:blip r:embed="rId2" cstate="print"/>
          <a:srcRect r="33333"/>
          <a:stretch>
            <a:fillRect/>
          </a:stretch>
        </p:blipFill>
        <p:spPr>
          <a:xfrm>
            <a:off x="4572000" y="0"/>
            <a:ext cx="2286016" cy="857232"/>
          </a:xfrm>
          <a:prstGeom prst="rect">
            <a:avLst/>
          </a:prstGeom>
        </p:spPr>
      </p:pic>
      <p:pic>
        <p:nvPicPr>
          <p:cNvPr id="5" name="Рисунок 4" descr="0_346a4_20cabd94_S.jpg"/>
          <p:cNvPicPr>
            <a:picLocks noChangeAspect="1"/>
          </p:cNvPicPr>
          <p:nvPr/>
        </p:nvPicPr>
        <p:blipFill>
          <a:blip r:embed="rId2" cstate="print"/>
          <a:srcRect r="33333"/>
          <a:stretch>
            <a:fillRect/>
          </a:stretch>
        </p:blipFill>
        <p:spPr>
          <a:xfrm>
            <a:off x="2285984" y="0"/>
            <a:ext cx="2286016" cy="857232"/>
          </a:xfrm>
          <a:prstGeom prst="rect">
            <a:avLst/>
          </a:prstGeom>
        </p:spPr>
      </p:pic>
      <p:pic>
        <p:nvPicPr>
          <p:cNvPr id="6" name="Рисунок 5" descr="0_346a4_20cabd94_S.jpg"/>
          <p:cNvPicPr>
            <a:picLocks noChangeAspect="1"/>
          </p:cNvPicPr>
          <p:nvPr/>
        </p:nvPicPr>
        <p:blipFill>
          <a:blip r:embed="rId2" cstate="print"/>
          <a:srcRect r="33333"/>
          <a:stretch>
            <a:fillRect/>
          </a:stretch>
        </p:blipFill>
        <p:spPr>
          <a:xfrm>
            <a:off x="0" y="0"/>
            <a:ext cx="2285984" cy="857232"/>
          </a:xfrm>
          <a:prstGeom prst="rect">
            <a:avLst/>
          </a:prstGeom>
        </p:spPr>
      </p:pic>
      <p:pic>
        <p:nvPicPr>
          <p:cNvPr id="7" name="Рисунок 6" descr="0_346a4_20cabd94_S.jpg"/>
          <p:cNvPicPr>
            <a:picLocks noChangeAspect="1"/>
          </p:cNvPicPr>
          <p:nvPr/>
        </p:nvPicPr>
        <p:blipFill>
          <a:blip r:embed="rId2" cstate="print"/>
          <a:srcRect r="33333"/>
          <a:stretch>
            <a:fillRect/>
          </a:stretch>
        </p:blipFill>
        <p:spPr>
          <a:xfrm>
            <a:off x="6857984" y="6072206"/>
            <a:ext cx="2286016" cy="785794"/>
          </a:xfrm>
          <a:prstGeom prst="rect">
            <a:avLst/>
          </a:prstGeom>
        </p:spPr>
      </p:pic>
      <p:pic>
        <p:nvPicPr>
          <p:cNvPr id="8" name="Рисунок 7" descr="0_346a4_20cabd94_S.jpg"/>
          <p:cNvPicPr>
            <a:picLocks noChangeAspect="1"/>
          </p:cNvPicPr>
          <p:nvPr/>
        </p:nvPicPr>
        <p:blipFill>
          <a:blip r:embed="rId2" cstate="print"/>
          <a:srcRect r="33333"/>
          <a:stretch>
            <a:fillRect/>
          </a:stretch>
        </p:blipFill>
        <p:spPr>
          <a:xfrm>
            <a:off x="4572000" y="6072206"/>
            <a:ext cx="2286016" cy="785794"/>
          </a:xfrm>
          <a:prstGeom prst="rect">
            <a:avLst/>
          </a:prstGeom>
        </p:spPr>
      </p:pic>
      <p:pic>
        <p:nvPicPr>
          <p:cNvPr id="9" name="Рисунок 8" descr="0_346a4_20cabd94_S.jpg"/>
          <p:cNvPicPr>
            <a:picLocks noChangeAspect="1"/>
          </p:cNvPicPr>
          <p:nvPr/>
        </p:nvPicPr>
        <p:blipFill>
          <a:blip r:embed="rId2" cstate="print"/>
          <a:srcRect r="33333"/>
          <a:stretch>
            <a:fillRect/>
          </a:stretch>
        </p:blipFill>
        <p:spPr>
          <a:xfrm>
            <a:off x="2285984" y="6072206"/>
            <a:ext cx="2286016" cy="785794"/>
          </a:xfrm>
          <a:prstGeom prst="rect">
            <a:avLst/>
          </a:prstGeom>
        </p:spPr>
      </p:pic>
      <p:pic>
        <p:nvPicPr>
          <p:cNvPr id="10" name="Рисунок 9" descr="0_346a4_20cabd94_S.jpg"/>
          <p:cNvPicPr>
            <a:picLocks noChangeAspect="1"/>
          </p:cNvPicPr>
          <p:nvPr/>
        </p:nvPicPr>
        <p:blipFill>
          <a:blip r:embed="rId2" cstate="print"/>
          <a:srcRect r="33333"/>
          <a:stretch>
            <a:fillRect/>
          </a:stretch>
        </p:blipFill>
        <p:spPr>
          <a:xfrm>
            <a:off x="0" y="6072206"/>
            <a:ext cx="2285984" cy="785794"/>
          </a:xfrm>
          <a:prstGeom prst="rect">
            <a:avLst/>
          </a:prstGeom>
        </p:spPr>
      </p:pic>
      <p:pic>
        <p:nvPicPr>
          <p:cNvPr id="7171" name="Picture 3" descr="D:\школа\кружковая работа\кружковая работа\имрим\программа АПЭАС\орнамент\Фото Мастафова\Платье 1..bmp"/>
          <p:cNvPicPr>
            <a:picLocks noChangeAspect="1" noChangeArrowheads="1"/>
          </p:cNvPicPr>
          <p:nvPr/>
        </p:nvPicPr>
        <p:blipFill>
          <a:blip r:embed="rId3" cstate="print"/>
          <a:srcRect l="21825" t="13044" r="21431"/>
          <a:stretch>
            <a:fillRect/>
          </a:stretch>
        </p:blipFill>
        <p:spPr bwMode="auto">
          <a:xfrm>
            <a:off x="714348" y="1071546"/>
            <a:ext cx="2143140" cy="4945708"/>
          </a:xfrm>
          <a:prstGeom prst="rect">
            <a:avLst/>
          </a:prstGeom>
          <a:noFill/>
        </p:spPr>
      </p:pic>
    </p:spTree>
  </p:cSld>
  <p:clrMapOvr>
    <a:masterClrMapping/>
  </p:clrMapOvr>
  <p:transition spd="med">
    <p:newsflash/>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Содержимое 4"/>
          <p:cNvSpPr>
            <a:spLocks noGrp="1"/>
          </p:cNvSpPr>
          <p:nvPr>
            <p:ph sz="quarter" idx="1"/>
          </p:nvPr>
        </p:nvSpPr>
        <p:spPr>
          <a:xfrm>
            <a:off x="3714744" y="1285860"/>
            <a:ext cx="5186370" cy="4572000"/>
          </a:xfrm>
        </p:spPr>
        <p:txBody>
          <a:bodyPr>
            <a:normAutofit fontScale="77500" lnSpcReduction="20000"/>
          </a:bodyPr>
          <a:lstStyle/>
          <a:p>
            <a:r>
              <a:rPr lang="ru-RU" dirty="0"/>
              <a:t>В адыгском обществе существовала традиция, по которой девочка, достигшая 10–12 лет, начинала носить корсет. Этот обычай объясняется тем, что черкесы имели свои каноны красоты и стремились «сконструировать» идеальные пропорции тела посредством одежды. Эталонной </a:t>
            </a:r>
            <a:r>
              <a:rPr lang="ru-RU" dirty="0" err="1"/>
              <a:t>адыги</a:t>
            </a:r>
            <a:r>
              <a:rPr lang="ru-RU" dirty="0"/>
              <a:t> считали женскую фигуру с очень тонкой талией 50–55 см и плоской грудью. Для того чтобы достичь таких параметров для девочек шили корсеты из сафьяна или кожи. Корсет был довольно большим – начинался почти от </a:t>
            </a:r>
            <a:r>
              <a:rPr lang="ru-RU" dirty="0" err="1"/>
              <a:t>плечей</a:t>
            </a:r>
            <a:r>
              <a:rPr lang="ru-RU" dirty="0"/>
              <a:t> и спускался до бедер. </a:t>
            </a:r>
          </a:p>
        </p:txBody>
      </p:sp>
      <p:pic>
        <p:nvPicPr>
          <p:cNvPr id="4" name="Рисунок 3" descr="0_346a4_20cabd94_S.jpg"/>
          <p:cNvPicPr>
            <a:picLocks noChangeAspect="1"/>
          </p:cNvPicPr>
          <p:nvPr/>
        </p:nvPicPr>
        <p:blipFill>
          <a:blip r:embed="rId2" cstate="print"/>
          <a:srcRect r="33333"/>
          <a:stretch>
            <a:fillRect/>
          </a:stretch>
        </p:blipFill>
        <p:spPr>
          <a:xfrm>
            <a:off x="6857984" y="0"/>
            <a:ext cx="2286016" cy="1000108"/>
          </a:xfrm>
          <a:prstGeom prst="rect">
            <a:avLst/>
          </a:prstGeom>
        </p:spPr>
      </p:pic>
      <p:pic>
        <p:nvPicPr>
          <p:cNvPr id="6" name="Рисунок 5" descr="0_346a4_20cabd94_S.jpg"/>
          <p:cNvPicPr>
            <a:picLocks noChangeAspect="1"/>
          </p:cNvPicPr>
          <p:nvPr/>
        </p:nvPicPr>
        <p:blipFill>
          <a:blip r:embed="rId2" cstate="print"/>
          <a:srcRect r="33333"/>
          <a:stretch>
            <a:fillRect/>
          </a:stretch>
        </p:blipFill>
        <p:spPr>
          <a:xfrm>
            <a:off x="4572000" y="0"/>
            <a:ext cx="2286016" cy="1000108"/>
          </a:xfrm>
          <a:prstGeom prst="rect">
            <a:avLst/>
          </a:prstGeom>
        </p:spPr>
      </p:pic>
      <p:pic>
        <p:nvPicPr>
          <p:cNvPr id="7" name="Рисунок 6" descr="0_346a4_20cabd94_S.jpg"/>
          <p:cNvPicPr>
            <a:picLocks noChangeAspect="1"/>
          </p:cNvPicPr>
          <p:nvPr/>
        </p:nvPicPr>
        <p:blipFill>
          <a:blip r:embed="rId2" cstate="print"/>
          <a:srcRect r="33333"/>
          <a:stretch>
            <a:fillRect/>
          </a:stretch>
        </p:blipFill>
        <p:spPr>
          <a:xfrm>
            <a:off x="2285984" y="0"/>
            <a:ext cx="2286016" cy="1000108"/>
          </a:xfrm>
          <a:prstGeom prst="rect">
            <a:avLst/>
          </a:prstGeom>
        </p:spPr>
      </p:pic>
      <p:pic>
        <p:nvPicPr>
          <p:cNvPr id="8" name="Рисунок 7" descr="0_346a4_20cabd94_S.jpg"/>
          <p:cNvPicPr>
            <a:picLocks noChangeAspect="1"/>
          </p:cNvPicPr>
          <p:nvPr/>
        </p:nvPicPr>
        <p:blipFill>
          <a:blip r:embed="rId2" cstate="print"/>
          <a:srcRect r="33333"/>
          <a:stretch>
            <a:fillRect/>
          </a:stretch>
        </p:blipFill>
        <p:spPr>
          <a:xfrm>
            <a:off x="0" y="0"/>
            <a:ext cx="2285984" cy="1000108"/>
          </a:xfrm>
          <a:prstGeom prst="rect">
            <a:avLst/>
          </a:prstGeom>
        </p:spPr>
      </p:pic>
      <p:pic>
        <p:nvPicPr>
          <p:cNvPr id="9" name="Рисунок 8" descr="0_346a4_20cabd94_S.jpg"/>
          <p:cNvPicPr>
            <a:picLocks noChangeAspect="1"/>
          </p:cNvPicPr>
          <p:nvPr/>
        </p:nvPicPr>
        <p:blipFill>
          <a:blip r:embed="rId2" cstate="print"/>
          <a:srcRect r="33333"/>
          <a:stretch>
            <a:fillRect/>
          </a:stretch>
        </p:blipFill>
        <p:spPr>
          <a:xfrm>
            <a:off x="6857984" y="5929330"/>
            <a:ext cx="2286016" cy="928670"/>
          </a:xfrm>
          <a:prstGeom prst="rect">
            <a:avLst/>
          </a:prstGeom>
        </p:spPr>
      </p:pic>
      <p:pic>
        <p:nvPicPr>
          <p:cNvPr id="10" name="Рисунок 9" descr="0_346a4_20cabd94_S.jpg"/>
          <p:cNvPicPr>
            <a:picLocks noChangeAspect="1"/>
          </p:cNvPicPr>
          <p:nvPr/>
        </p:nvPicPr>
        <p:blipFill>
          <a:blip r:embed="rId2" cstate="print"/>
          <a:srcRect r="33333"/>
          <a:stretch>
            <a:fillRect/>
          </a:stretch>
        </p:blipFill>
        <p:spPr>
          <a:xfrm>
            <a:off x="4572000" y="5929330"/>
            <a:ext cx="2286016" cy="928670"/>
          </a:xfrm>
          <a:prstGeom prst="rect">
            <a:avLst/>
          </a:prstGeom>
        </p:spPr>
      </p:pic>
      <p:pic>
        <p:nvPicPr>
          <p:cNvPr id="11" name="Рисунок 10" descr="0_346a4_20cabd94_S.jpg"/>
          <p:cNvPicPr>
            <a:picLocks noChangeAspect="1"/>
          </p:cNvPicPr>
          <p:nvPr/>
        </p:nvPicPr>
        <p:blipFill>
          <a:blip r:embed="rId2" cstate="print"/>
          <a:srcRect r="33333"/>
          <a:stretch>
            <a:fillRect/>
          </a:stretch>
        </p:blipFill>
        <p:spPr>
          <a:xfrm>
            <a:off x="2285984" y="5929330"/>
            <a:ext cx="2286016" cy="928670"/>
          </a:xfrm>
          <a:prstGeom prst="rect">
            <a:avLst/>
          </a:prstGeom>
        </p:spPr>
      </p:pic>
      <p:pic>
        <p:nvPicPr>
          <p:cNvPr id="12" name="Рисунок 11" descr="0_346a4_20cabd94_S.jpg"/>
          <p:cNvPicPr>
            <a:picLocks noChangeAspect="1"/>
          </p:cNvPicPr>
          <p:nvPr/>
        </p:nvPicPr>
        <p:blipFill>
          <a:blip r:embed="rId2" cstate="print"/>
          <a:srcRect r="33333"/>
          <a:stretch>
            <a:fillRect/>
          </a:stretch>
        </p:blipFill>
        <p:spPr>
          <a:xfrm>
            <a:off x="0" y="5929330"/>
            <a:ext cx="2285984" cy="928670"/>
          </a:xfrm>
          <a:prstGeom prst="rect">
            <a:avLst/>
          </a:prstGeom>
        </p:spPr>
      </p:pic>
      <p:pic>
        <p:nvPicPr>
          <p:cNvPr id="9219" name="Picture 3" descr="D:\школа\кружковая работа\Новая папка (2)\Коллекция Маджида\женские пояса, корсет, сумочка\(c) Milla Vagranova (94).JPG"/>
          <p:cNvPicPr>
            <a:picLocks noChangeAspect="1" noChangeArrowheads="1"/>
          </p:cNvPicPr>
          <p:nvPr/>
        </p:nvPicPr>
        <p:blipFill>
          <a:blip r:embed="rId3" cstate="print"/>
          <a:srcRect/>
          <a:stretch>
            <a:fillRect/>
          </a:stretch>
        </p:blipFill>
        <p:spPr bwMode="auto">
          <a:xfrm>
            <a:off x="357158" y="1142984"/>
            <a:ext cx="3027369" cy="4557663"/>
          </a:xfrm>
          <a:prstGeom prst="rect">
            <a:avLst/>
          </a:prstGeom>
          <a:ln>
            <a:noFill/>
          </a:ln>
          <a:effectLst>
            <a:softEdge rad="112500"/>
          </a:effectLst>
        </p:spPr>
      </p:pic>
    </p:spTree>
  </p:cSld>
  <p:clrMapOvr>
    <a:masterClrMapping/>
  </p:clrMapOvr>
  <p:transition spd="med">
    <p:newsflash/>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857620" y="1142984"/>
            <a:ext cx="4857752" cy="4524315"/>
          </a:xfrm>
          <a:prstGeom prst="rect">
            <a:avLst/>
          </a:prstGeom>
        </p:spPr>
        <p:txBody>
          <a:bodyPr wrap="square">
            <a:spAutoFit/>
          </a:bodyPr>
          <a:lstStyle/>
          <a:p>
            <a:r>
              <a:rPr lang="ru-RU" dirty="0"/>
              <a:t>В его передней части находились две широкие деревянные пластины, еще одна пластина была сзади вдоль позвоночника. Шнуровали его спереди тонким шнуром. Корсет носился постоянно и снимался только при водных процедурах. Выйдя замуж, девушка уже не носила этот предмет одежды. Надо сказать, что параметры красоты современной индустрии моды вполне соответствовали и адыгским представлениям об идеале. Так, черкесские девушки, чтобы быть стройными, не только носили корсет, но и ограничивали себя в еде, и спали на жестких кроватях. Ношение корсета было прерогативой черкешенок из знатных семей</a:t>
            </a:r>
          </a:p>
        </p:txBody>
      </p:sp>
      <p:pic>
        <p:nvPicPr>
          <p:cNvPr id="3" name="Рисунок 2" descr="0_346a4_20cabd94_S.jpg"/>
          <p:cNvPicPr>
            <a:picLocks noChangeAspect="1"/>
          </p:cNvPicPr>
          <p:nvPr/>
        </p:nvPicPr>
        <p:blipFill>
          <a:blip r:embed="rId2" cstate="print"/>
          <a:srcRect r="33333"/>
          <a:stretch>
            <a:fillRect/>
          </a:stretch>
        </p:blipFill>
        <p:spPr>
          <a:xfrm>
            <a:off x="6857984" y="0"/>
            <a:ext cx="2286016" cy="1000108"/>
          </a:xfrm>
          <a:prstGeom prst="rect">
            <a:avLst/>
          </a:prstGeom>
        </p:spPr>
      </p:pic>
      <p:pic>
        <p:nvPicPr>
          <p:cNvPr id="4" name="Рисунок 3" descr="0_346a4_20cabd94_S.jpg"/>
          <p:cNvPicPr>
            <a:picLocks noChangeAspect="1"/>
          </p:cNvPicPr>
          <p:nvPr/>
        </p:nvPicPr>
        <p:blipFill>
          <a:blip r:embed="rId2" cstate="print"/>
          <a:srcRect r="33333"/>
          <a:stretch>
            <a:fillRect/>
          </a:stretch>
        </p:blipFill>
        <p:spPr>
          <a:xfrm>
            <a:off x="4572000" y="0"/>
            <a:ext cx="2286016" cy="1000108"/>
          </a:xfrm>
          <a:prstGeom prst="rect">
            <a:avLst/>
          </a:prstGeom>
        </p:spPr>
      </p:pic>
      <p:pic>
        <p:nvPicPr>
          <p:cNvPr id="5" name="Рисунок 4" descr="0_346a4_20cabd94_S.jpg"/>
          <p:cNvPicPr>
            <a:picLocks noChangeAspect="1"/>
          </p:cNvPicPr>
          <p:nvPr/>
        </p:nvPicPr>
        <p:blipFill>
          <a:blip r:embed="rId2" cstate="print"/>
          <a:srcRect r="33333"/>
          <a:stretch>
            <a:fillRect/>
          </a:stretch>
        </p:blipFill>
        <p:spPr>
          <a:xfrm>
            <a:off x="2285984" y="0"/>
            <a:ext cx="2286016" cy="1000108"/>
          </a:xfrm>
          <a:prstGeom prst="rect">
            <a:avLst/>
          </a:prstGeom>
        </p:spPr>
      </p:pic>
      <p:pic>
        <p:nvPicPr>
          <p:cNvPr id="6" name="Рисунок 5" descr="0_346a4_20cabd94_S.jpg"/>
          <p:cNvPicPr>
            <a:picLocks noChangeAspect="1"/>
          </p:cNvPicPr>
          <p:nvPr/>
        </p:nvPicPr>
        <p:blipFill>
          <a:blip r:embed="rId2" cstate="print"/>
          <a:srcRect r="33333"/>
          <a:stretch>
            <a:fillRect/>
          </a:stretch>
        </p:blipFill>
        <p:spPr>
          <a:xfrm>
            <a:off x="0" y="0"/>
            <a:ext cx="2285984" cy="1000108"/>
          </a:xfrm>
          <a:prstGeom prst="rect">
            <a:avLst/>
          </a:prstGeom>
        </p:spPr>
      </p:pic>
      <p:pic>
        <p:nvPicPr>
          <p:cNvPr id="7" name="Рисунок 6" descr="0_346a4_20cabd94_S.jpg"/>
          <p:cNvPicPr>
            <a:picLocks noChangeAspect="1"/>
          </p:cNvPicPr>
          <p:nvPr/>
        </p:nvPicPr>
        <p:blipFill>
          <a:blip r:embed="rId2" cstate="print"/>
          <a:srcRect r="33333"/>
          <a:stretch>
            <a:fillRect/>
          </a:stretch>
        </p:blipFill>
        <p:spPr>
          <a:xfrm>
            <a:off x="6857984" y="5857892"/>
            <a:ext cx="2286016" cy="1000108"/>
          </a:xfrm>
          <a:prstGeom prst="rect">
            <a:avLst/>
          </a:prstGeom>
        </p:spPr>
      </p:pic>
      <p:pic>
        <p:nvPicPr>
          <p:cNvPr id="8" name="Рисунок 7" descr="0_346a4_20cabd94_S.jpg"/>
          <p:cNvPicPr>
            <a:picLocks noChangeAspect="1"/>
          </p:cNvPicPr>
          <p:nvPr/>
        </p:nvPicPr>
        <p:blipFill>
          <a:blip r:embed="rId2" cstate="print"/>
          <a:srcRect r="33333"/>
          <a:stretch>
            <a:fillRect/>
          </a:stretch>
        </p:blipFill>
        <p:spPr>
          <a:xfrm>
            <a:off x="4572000" y="5857892"/>
            <a:ext cx="2286016" cy="1000108"/>
          </a:xfrm>
          <a:prstGeom prst="rect">
            <a:avLst/>
          </a:prstGeom>
        </p:spPr>
      </p:pic>
      <p:pic>
        <p:nvPicPr>
          <p:cNvPr id="9" name="Рисунок 8" descr="0_346a4_20cabd94_S.jpg"/>
          <p:cNvPicPr>
            <a:picLocks noChangeAspect="1"/>
          </p:cNvPicPr>
          <p:nvPr/>
        </p:nvPicPr>
        <p:blipFill>
          <a:blip r:embed="rId2" cstate="print"/>
          <a:srcRect r="33333"/>
          <a:stretch>
            <a:fillRect/>
          </a:stretch>
        </p:blipFill>
        <p:spPr>
          <a:xfrm>
            <a:off x="2285984" y="5857892"/>
            <a:ext cx="2286016" cy="1000108"/>
          </a:xfrm>
          <a:prstGeom prst="rect">
            <a:avLst/>
          </a:prstGeom>
        </p:spPr>
      </p:pic>
      <p:pic>
        <p:nvPicPr>
          <p:cNvPr id="10" name="Рисунок 9" descr="0_346a4_20cabd94_S.jpg"/>
          <p:cNvPicPr>
            <a:picLocks noChangeAspect="1"/>
          </p:cNvPicPr>
          <p:nvPr/>
        </p:nvPicPr>
        <p:blipFill>
          <a:blip r:embed="rId2" cstate="print"/>
          <a:srcRect r="33333"/>
          <a:stretch>
            <a:fillRect/>
          </a:stretch>
        </p:blipFill>
        <p:spPr>
          <a:xfrm>
            <a:off x="0" y="5857892"/>
            <a:ext cx="2285984" cy="1000108"/>
          </a:xfrm>
          <a:prstGeom prst="rect">
            <a:avLst/>
          </a:prstGeom>
        </p:spPr>
      </p:pic>
      <p:pic>
        <p:nvPicPr>
          <p:cNvPr id="11" name="Picture 2"/>
          <p:cNvPicPr>
            <a:picLocks noChangeAspect="1" noChangeArrowheads="1"/>
          </p:cNvPicPr>
          <p:nvPr/>
        </p:nvPicPr>
        <p:blipFill>
          <a:blip r:embed="rId3" cstate="print"/>
          <a:srcRect l="11864" t="37434" r="50170" b="30617"/>
          <a:stretch>
            <a:fillRect/>
          </a:stretch>
        </p:blipFill>
        <p:spPr bwMode="auto">
          <a:xfrm>
            <a:off x="1000100" y="3500438"/>
            <a:ext cx="2000264" cy="2143140"/>
          </a:xfrm>
          <a:prstGeom prst="rect">
            <a:avLst/>
          </a:prstGeom>
          <a:ln>
            <a:noFill/>
          </a:ln>
          <a:effectLst>
            <a:softEdge rad="112500"/>
          </a:effectLst>
        </p:spPr>
      </p:pic>
      <p:pic>
        <p:nvPicPr>
          <p:cNvPr id="12" name="Picture 2"/>
          <p:cNvPicPr>
            <a:picLocks noChangeAspect="1" noChangeArrowheads="1"/>
          </p:cNvPicPr>
          <p:nvPr/>
        </p:nvPicPr>
        <p:blipFill>
          <a:blip r:embed="rId3" cstate="print"/>
          <a:srcRect l="47118" t="37434" r="13560" b="30617"/>
          <a:stretch>
            <a:fillRect/>
          </a:stretch>
        </p:blipFill>
        <p:spPr bwMode="auto">
          <a:xfrm>
            <a:off x="1000100" y="1214422"/>
            <a:ext cx="2071702" cy="2143140"/>
          </a:xfrm>
          <a:prstGeom prst="rect">
            <a:avLst/>
          </a:prstGeom>
          <a:ln>
            <a:noFill/>
          </a:ln>
          <a:effectLst>
            <a:softEdge rad="112500"/>
          </a:effectLst>
        </p:spPr>
      </p:pic>
    </p:spTree>
  </p:cSld>
  <p:clrMapOvr>
    <a:masterClrMapping/>
  </p:clrMapOvr>
  <p:transition spd="med">
    <p:newsflash/>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4643438" y="1357298"/>
            <a:ext cx="3986186" cy="4572000"/>
          </a:xfrm>
        </p:spPr>
        <p:txBody>
          <a:bodyPr>
            <a:normAutofit fontScale="70000" lnSpcReduction="20000"/>
          </a:bodyPr>
          <a:lstStyle/>
          <a:p>
            <a:pPr>
              <a:buNone/>
            </a:pPr>
            <a:r>
              <a:rPr lang="ru-RU" dirty="0"/>
              <a:t>      Обязательным предметом женской одежды был кафтанчик. Его покрой был сходен с покроем мужского бешмета. Кафтанчик туго стягивал фигуру от </a:t>
            </a:r>
            <a:r>
              <a:rPr lang="ru-RU" dirty="0" err="1"/>
              <a:t>плечей</a:t>
            </a:r>
            <a:r>
              <a:rPr lang="ru-RU" dirty="0"/>
              <a:t> до талии так же, как и корсет, и застегивался на мелкие пуговки или металлические застежки. Этот предмет одежды надевали под </a:t>
            </a:r>
            <a:r>
              <a:rPr lang="ru-RU" dirty="0" err="1"/>
              <a:t>сае</a:t>
            </a:r>
            <a:r>
              <a:rPr lang="ru-RU" dirty="0"/>
              <a:t>, поверх рубахи. В полном ансамбле с другими элементами костюма кафтанчик был виден частями – нижняя часть рукавов, передние полы и металлические застежки на груди. </a:t>
            </a:r>
          </a:p>
          <a:p>
            <a:endParaRPr lang="ru-RU" dirty="0"/>
          </a:p>
        </p:txBody>
      </p:sp>
      <p:pic>
        <p:nvPicPr>
          <p:cNvPr id="4" name="Рисунок 3" descr="0_346a4_20cabd94_S.jpg"/>
          <p:cNvPicPr>
            <a:picLocks noChangeAspect="1"/>
          </p:cNvPicPr>
          <p:nvPr/>
        </p:nvPicPr>
        <p:blipFill>
          <a:blip r:embed="rId2" cstate="print"/>
          <a:srcRect r="33333"/>
          <a:stretch>
            <a:fillRect/>
          </a:stretch>
        </p:blipFill>
        <p:spPr>
          <a:xfrm>
            <a:off x="6857984" y="0"/>
            <a:ext cx="2286016" cy="1000108"/>
          </a:xfrm>
          <a:prstGeom prst="rect">
            <a:avLst/>
          </a:prstGeom>
        </p:spPr>
      </p:pic>
      <p:pic>
        <p:nvPicPr>
          <p:cNvPr id="5" name="Рисунок 4" descr="0_346a4_20cabd94_S.jpg"/>
          <p:cNvPicPr>
            <a:picLocks noChangeAspect="1"/>
          </p:cNvPicPr>
          <p:nvPr/>
        </p:nvPicPr>
        <p:blipFill>
          <a:blip r:embed="rId2" cstate="print"/>
          <a:srcRect r="33333"/>
          <a:stretch>
            <a:fillRect/>
          </a:stretch>
        </p:blipFill>
        <p:spPr>
          <a:xfrm>
            <a:off x="4572000" y="0"/>
            <a:ext cx="2286016" cy="1000108"/>
          </a:xfrm>
          <a:prstGeom prst="rect">
            <a:avLst/>
          </a:prstGeom>
        </p:spPr>
      </p:pic>
      <p:pic>
        <p:nvPicPr>
          <p:cNvPr id="6" name="Рисунок 5" descr="0_346a4_20cabd94_S.jpg"/>
          <p:cNvPicPr>
            <a:picLocks noChangeAspect="1"/>
          </p:cNvPicPr>
          <p:nvPr/>
        </p:nvPicPr>
        <p:blipFill>
          <a:blip r:embed="rId2" cstate="print"/>
          <a:srcRect r="33333"/>
          <a:stretch>
            <a:fillRect/>
          </a:stretch>
        </p:blipFill>
        <p:spPr>
          <a:xfrm>
            <a:off x="2285984" y="0"/>
            <a:ext cx="2286016" cy="1000108"/>
          </a:xfrm>
          <a:prstGeom prst="rect">
            <a:avLst/>
          </a:prstGeom>
        </p:spPr>
      </p:pic>
      <p:pic>
        <p:nvPicPr>
          <p:cNvPr id="7" name="Рисунок 6" descr="0_346a4_20cabd94_S.jpg"/>
          <p:cNvPicPr>
            <a:picLocks noChangeAspect="1"/>
          </p:cNvPicPr>
          <p:nvPr/>
        </p:nvPicPr>
        <p:blipFill>
          <a:blip r:embed="rId2" cstate="print"/>
          <a:srcRect r="33333"/>
          <a:stretch>
            <a:fillRect/>
          </a:stretch>
        </p:blipFill>
        <p:spPr>
          <a:xfrm>
            <a:off x="0" y="0"/>
            <a:ext cx="2285984" cy="1000108"/>
          </a:xfrm>
          <a:prstGeom prst="rect">
            <a:avLst/>
          </a:prstGeom>
        </p:spPr>
      </p:pic>
      <p:pic>
        <p:nvPicPr>
          <p:cNvPr id="8" name="Рисунок 7" descr="0_346a4_20cabd94_S.jpg"/>
          <p:cNvPicPr>
            <a:picLocks noChangeAspect="1"/>
          </p:cNvPicPr>
          <p:nvPr/>
        </p:nvPicPr>
        <p:blipFill>
          <a:blip r:embed="rId2" cstate="print"/>
          <a:srcRect r="33333"/>
          <a:stretch>
            <a:fillRect/>
          </a:stretch>
        </p:blipFill>
        <p:spPr>
          <a:xfrm>
            <a:off x="6857984" y="5857892"/>
            <a:ext cx="2286016" cy="1000108"/>
          </a:xfrm>
          <a:prstGeom prst="rect">
            <a:avLst/>
          </a:prstGeom>
        </p:spPr>
      </p:pic>
      <p:pic>
        <p:nvPicPr>
          <p:cNvPr id="9" name="Рисунок 8" descr="0_346a4_20cabd94_S.jpg"/>
          <p:cNvPicPr>
            <a:picLocks noChangeAspect="1"/>
          </p:cNvPicPr>
          <p:nvPr/>
        </p:nvPicPr>
        <p:blipFill>
          <a:blip r:embed="rId2" cstate="print"/>
          <a:srcRect r="33333"/>
          <a:stretch>
            <a:fillRect/>
          </a:stretch>
        </p:blipFill>
        <p:spPr>
          <a:xfrm>
            <a:off x="4572000" y="5857892"/>
            <a:ext cx="2286016" cy="1000108"/>
          </a:xfrm>
          <a:prstGeom prst="rect">
            <a:avLst/>
          </a:prstGeom>
        </p:spPr>
      </p:pic>
      <p:pic>
        <p:nvPicPr>
          <p:cNvPr id="10" name="Рисунок 9" descr="0_346a4_20cabd94_S.jpg"/>
          <p:cNvPicPr>
            <a:picLocks noChangeAspect="1"/>
          </p:cNvPicPr>
          <p:nvPr/>
        </p:nvPicPr>
        <p:blipFill>
          <a:blip r:embed="rId2" cstate="print"/>
          <a:srcRect r="33333"/>
          <a:stretch>
            <a:fillRect/>
          </a:stretch>
        </p:blipFill>
        <p:spPr>
          <a:xfrm>
            <a:off x="2285984" y="5857892"/>
            <a:ext cx="2286016" cy="1000108"/>
          </a:xfrm>
          <a:prstGeom prst="rect">
            <a:avLst/>
          </a:prstGeom>
        </p:spPr>
      </p:pic>
      <p:pic>
        <p:nvPicPr>
          <p:cNvPr id="11" name="Рисунок 10" descr="0_346a4_20cabd94_S.jpg"/>
          <p:cNvPicPr>
            <a:picLocks noChangeAspect="1"/>
          </p:cNvPicPr>
          <p:nvPr/>
        </p:nvPicPr>
        <p:blipFill>
          <a:blip r:embed="rId2" cstate="print"/>
          <a:srcRect r="33333"/>
          <a:stretch>
            <a:fillRect/>
          </a:stretch>
        </p:blipFill>
        <p:spPr>
          <a:xfrm>
            <a:off x="0" y="5857892"/>
            <a:ext cx="2285984" cy="1000108"/>
          </a:xfrm>
          <a:prstGeom prst="rect">
            <a:avLst/>
          </a:prstGeom>
        </p:spPr>
      </p:pic>
      <p:pic>
        <p:nvPicPr>
          <p:cNvPr id="10244" name="Picture 4" descr="D:\школа\кружковая работа\Новая папка (2)\Коллекция Маджида\жен.шапки\(с) Milla Vagranova (367).JPG"/>
          <p:cNvPicPr>
            <a:picLocks noChangeAspect="1" noChangeArrowheads="1"/>
          </p:cNvPicPr>
          <p:nvPr/>
        </p:nvPicPr>
        <p:blipFill>
          <a:blip r:embed="rId3" cstate="print"/>
          <a:srcRect/>
          <a:stretch>
            <a:fillRect/>
          </a:stretch>
        </p:blipFill>
        <p:spPr bwMode="auto">
          <a:xfrm>
            <a:off x="714348" y="3571876"/>
            <a:ext cx="3286148" cy="2182781"/>
          </a:xfrm>
          <a:prstGeom prst="rect">
            <a:avLst/>
          </a:prstGeom>
          <a:ln>
            <a:noFill/>
          </a:ln>
          <a:effectLst>
            <a:softEdge rad="112500"/>
          </a:effectLst>
        </p:spPr>
      </p:pic>
      <p:pic>
        <p:nvPicPr>
          <p:cNvPr id="10245" name="Picture 5" descr="D:\школа\кружковая работа\Новая папка (2)\Коллекция Маджида\жен.шапки\(с) Milla Vagranova (363).JPG"/>
          <p:cNvPicPr>
            <a:picLocks noChangeAspect="1" noChangeArrowheads="1"/>
          </p:cNvPicPr>
          <p:nvPr/>
        </p:nvPicPr>
        <p:blipFill>
          <a:blip r:embed="rId4" cstate="print"/>
          <a:srcRect/>
          <a:stretch>
            <a:fillRect/>
          </a:stretch>
        </p:blipFill>
        <p:spPr bwMode="auto">
          <a:xfrm>
            <a:off x="500034" y="1071546"/>
            <a:ext cx="3571900" cy="2372589"/>
          </a:xfrm>
          <a:prstGeom prst="rect">
            <a:avLst/>
          </a:prstGeom>
          <a:ln>
            <a:noFill/>
          </a:ln>
          <a:effectLst>
            <a:softEdge rad="112500"/>
          </a:effectLst>
        </p:spPr>
      </p:pic>
    </p:spTree>
  </p:cSld>
  <p:clrMapOvr>
    <a:masterClrMapping/>
  </p:clrMapOvr>
  <p:transition spd="med">
    <p:newsflash/>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357686" y="1285860"/>
            <a:ext cx="4572000" cy="2585323"/>
          </a:xfrm>
          <a:prstGeom prst="rect">
            <a:avLst/>
          </a:prstGeom>
        </p:spPr>
        <p:txBody>
          <a:bodyPr>
            <a:spAutoFit/>
          </a:bodyPr>
          <a:lstStyle/>
          <a:p>
            <a:r>
              <a:rPr lang="ru-RU" dirty="0"/>
              <a:t>Застежки представляли собой очень красивую деталь кафтанчика, да и всего костюма. Это были продолговатые, суженные к концам пластинки из металла. На конце одной пластинки была петля, другой – полушаровидный выступ. Четкие линии застежек придавали геометрическую завершенность всему наряду. </a:t>
            </a:r>
          </a:p>
        </p:txBody>
      </p:sp>
      <p:pic>
        <p:nvPicPr>
          <p:cNvPr id="3" name="Рисунок 2" descr="0_346a4_20cabd94_S.jpg"/>
          <p:cNvPicPr>
            <a:picLocks noChangeAspect="1"/>
          </p:cNvPicPr>
          <p:nvPr/>
        </p:nvPicPr>
        <p:blipFill>
          <a:blip r:embed="rId2" cstate="print"/>
          <a:srcRect r="33333"/>
          <a:stretch>
            <a:fillRect/>
          </a:stretch>
        </p:blipFill>
        <p:spPr>
          <a:xfrm>
            <a:off x="6857984" y="0"/>
            <a:ext cx="2286016" cy="1000108"/>
          </a:xfrm>
          <a:prstGeom prst="rect">
            <a:avLst/>
          </a:prstGeom>
        </p:spPr>
      </p:pic>
      <p:pic>
        <p:nvPicPr>
          <p:cNvPr id="4" name="Рисунок 3" descr="0_346a4_20cabd94_S.jpg"/>
          <p:cNvPicPr>
            <a:picLocks noChangeAspect="1"/>
          </p:cNvPicPr>
          <p:nvPr/>
        </p:nvPicPr>
        <p:blipFill>
          <a:blip r:embed="rId2" cstate="print"/>
          <a:srcRect r="33333"/>
          <a:stretch>
            <a:fillRect/>
          </a:stretch>
        </p:blipFill>
        <p:spPr>
          <a:xfrm>
            <a:off x="4572000" y="0"/>
            <a:ext cx="2286016" cy="1000108"/>
          </a:xfrm>
          <a:prstGeom prst="rect">
            <a:avLst/>
          </a:prstGeom>
        </p:spPr>
      </p:pic>
      <p:pic>
        <p:nvPicPr>
          <p:cNvPr id="5" name="Рисунок 4" descr="0_346a4_20cabd94_S.jpg"/>
          <p:cNvPicPr>
            <a:picLocks noChangeAspect="1"/>
          </p:cNvPicPr>
          <p:nvPr/>
        </p:nvPicPr>
        <p:blipFill>
          <a:blip r:embed="rId2" cstate="print"/>
          <a:srcRect r="33333"/>
          <a:stretch>
            <a:fillRect/>
          </a:stretch>
        </p:blipFill>
        <p:spPr>
          <a:xfrm>
            <a:off x="2285984" y="0"/>
            <a:ext cx="2286016" cy="1000108"/>
          </a:xfrm>
          <a:prstGeom prst="rect">
            <a:avLst/>
          </a:prstGeom>
        </p:spPr>
      </p:pic>
      <p:pic>
        <p:nvPicPr>
          <p:cNvPr id="6" name="Рисунок 5" descr="0_346a4_20cabd94_S.jpg"/>
          <p:cNvPicPr>
            <a:picLocks noChangeAspect="1"/>
          </p:cNvPicPr>
          <p:nvPr/>
        </p:nvPicPr>
        <p:blipFill>
          <a:blip r:embed="rId2" cstate="print"/>
          <a:srcRect r="33333"/>
          <a:stretch>
            <a:fillRect/>
          </a:stretch>
        </p:blipFill>
        <p:spPr>
          <a:xfrm>
            <a:off x="0" y="0"/>
            <a:ext cx="2285984" cy="1000108"/>
          </a:xfrm>
          <a:prstGeom prst="rect">
            <a:avLst/>
          </a:prstGeom>
        </p:spPr>
      </p:pic>
      <p:pic>
        <p:nvPicPr>
          <p:cNvPr id="7" name="Рисунок 6" descr="0_346a4_20cabd94_S.jpg"/>
          <p:cNvPicPr>
            <a:picLocks noChangeAspect="1"/>
          </p:cNvPicPr>
          <p:nvPr/>
        </p:nvPicPr>
        <p:blipFill>
          <a:blip r:embed="rId2" cstate="print"/>
          <a:srcRect r="33333"/>
          <a:stretch>
            <a:fillRect/>
          </a:stretch>
        </p:blipFill>
        <p:spPr>
          <a:xfrm>
            <a:off x="6857984" y="5857892"/>
            <a:ext cx="2286016" cy="1000108"/>
          </a:xfrm>
          <a:prstGeom prst="rect">
            <a:avLst/>
          </a:prstGeom>
        </p:spPr>
      </p:pic>
      <p:pic>
        <p:nvPicPr>
          <p:cNvPr id="8" name="Рисунок 7" descr="0_346a4_20cabd94_S.jpg"/>
          <p:cNvPicPr>
            <a:picLocks noChangeAspect="1"/>
          </p:cNvPicPr>
          <p:nvPr/>
        </p:nvPicPr>
        <p:blipFill>
          <a:blip r:embed="rId2" cstate="print"/>
          <a:srcRect r="33333"/>
          <a:stretch>
            <a:fillRect/>
          </a:stretch>
        </p:blipFill>
        <p:spPr>
          <a:xfrm>
            <a:off x="4572000" y="5857892"/>
            <a:ext cx="2286016" cy="1000108"/>
          </a:xfrm>
          <a:prstGeom prst="rect">
            <a:avLst/>
          </a:prstGeom>
        </p:spPr>
      </p:pic>
      <p:pic>
        <p:nvPicPr>
          <p:cNvPr id="9" name="Рисунок 8" descr="0_346a4_20cabd94_S.jpg"/>
          <p:cNvPicPr>
            <a:picLocks noChangeAspect="1"/>
          </p:cNvPicPr>
          <p:nvPr/>
        </p:nvPicPr>
        <p:blipFill>
          <a:blip r:embed="rId2" cstate="print"/>
          <a:srcRect r="33333"/>
          <a:stretch>
            <a:fillRect/>
          </a:stretch>
        </p:blipFill>
        <p:spPr>
          <a:xfrm>
            <a:off x="2285984" y="5857892"/>
            <a:ext cx="2286016" cy="1000108"/>
          </a:xfrm>
          <a:prstGeom prst="rect">
            <a:avLst/>
          </a:prstGeom>
        </p:spPr>
      </p:pic>
      <p:pic>
        <p:nvPicPr>
          <p:cNvPr id="10" name="Рисунок 9" descr="0_346a4_20cabd94_S.jpg"/>
          <p:cNvPicPr>
            <a:picLocks noChangeAspect="1"/>
          </p:cNvPicPr>
          <p:nvPr/>
        </p:nvPicPr>
        <p:blipFill>
          <a:blip r:embed="rId2" cstate="print"/>
          <a:srcRect r="33333"/>
          <a:stretch>
            <a:fillRect/>
          </a:stretch>
        </p:blipFill>
        <p:spPr>
          <a:xfrm>
            <a:off x="0" y="5857892"/>
            <a:ext cx="2285984" cy="1000108"/>
          </a:xfrm>
          <a:prstGeom prst="rect">
            <a:avLst/>
          </a:prstGeom>
        </p:spPr>
      </p:pic>
      <p:pic>
        <p:nvPicPr>
          <p:cNvPr id="11" name="Picture 2" descr="D:\школа\кружковая работа\Новая папка (2)\Коллекция Маджида\нагрудники\(c) Milla Vagranova (6).JPG"/>
          <p:cNvPicPr>
            <a:picLocks noChangeAspect="1" noChangeArrowheads="1"/>
          </p:cNvPicPr>
          <p:nvPr/>
        </p:nvPicPr>
        <p:blipFill>
          <a:blip r:embed="rId3" cstate="print"/>
          <a:srcRect/>
          <a:stretch>
            <a:fillRect/>
          </a:stretch>
        </p:blipFill>
        <p:spPr bwMode="auto">
          <a:xfrm rot="580000">
            <a:off x="2424000" y="2914699"/>
            <a:ext cx="1755715" cy="2643206"/>
          </a:xfrm>
          <a:prstGeom prst="rect">
            <a:avLst/>
          </a:prstGeom>
          <a:ln>
            <a:noFill/>
          </a:ln>
          <a:effectLst>
            <a:softEdge rad="112500"/>
          </a:effectLst>
        </p:spPr>
      </p:pic>
      <p:pic>
        <p:nvPicPr>
          <p:cNvPr id="12" name="Picture 3" descr="D:\школа\кружковая работа\Новая папка (2)\Коллекция Маджида\нагрудники\(с) Milla Vagranova (284).JPG"/>
          <p:cNvPicPr>
            <a:picLocks noChangeAspect="1" noChangeArrowheads="1"/>
          </p:cNvPicPr>
          <p:nvPr/>
        </p:nvPicPr>
        <p:blipFill>
          <a:blip r:embed="rId4" cstate="print"/>
          <a:srcRect/>
          <a:stretch>
            <a:fillRect/>
          </a:stretch>
        </p:blipFill>
        <p:spPr bwMode="auto">
          <a:xfrm rot="460232">
            <a:off x="5786446" y="3571876"/>
            <a:ext cx="1928826" cy="2261748"/>
          </a:xfrm>
          <a:prstGeom prst="rect">
            <a:avLst/>
          </a:prstGeom>
          <a:ln>
            <a:noFill/>
          </a:ln>
          <a:effectLst>
            <a:softEdge rad="112500"/>
          </a:effectLst>
        </p:spPr>
      </p:pic>
      <p:pic>
        <p:nvPicPr>
          <p:cNvPr id="11266" name="Picture 2" descr="D:\школа\кружковая работа\Новая папка (2)\Коллекция Маджида\нагрудники\(с) Milla Vagranova (351).JPG"/>
          <p:cNvPicPr>
            <a:picLocks noChangeAspect="1" noChangeArrowheads="1"/>
          </p:cNvPicPr>
          <p:nvPr/>
        </p:nvPicPr>
        <p:blipFill>
          <a:blip r:embed="rId5" cstate="print"/>
          <a:srcRect/>
          <a:stretch>
            <a:fillRect/>
          </a:stretch>
        </p:blipFill>
        <p:spPr bwMode="auto">
          <a:xfrm rot="623979">
            <a:off x="357158" y="1214422"/>
            <a:ext cx="1990726" cy="2988146"/>
          </a:xfrm>
          <a:prstGeom prst="rect">
            <a:avLst/>
          </a:prstGeom>
          <a:ln>
            <a:noFill/>
          </a:ln>
          <a:effectLst>
            <a:softEdge rad="112500"/>
          </a:effectLst>
        </p:spPr>
      </p:pic>
    </p:spTree>
  </p:cSld>
  <p:clrMapOvr>
    <a:masterClrMapping/>
  </p:clrMapOvr>
  <p:transition spd="med">
    <p:newsflash/>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286248" y="1214422"/>
            <a:ext cx="4572000" cy="3416320"/>
          </a:xfrm>
          <a:prstGeom prst="rect">
            <a:avLst/>
          </a:prstGeom>
        </p:spPr>
        <p:txBody>
          <a:bodyPr>
            <a:spAutoFit/>
          </a:bodyPr>
          <a:lstStyle/>
          <a:p>
            <a:r>
              <a:rPr lang="ru-RU" dirty="0"/>
              <a:t>Адыгский женский костюм был универсальным – словно конструктор, где по своему усмотрению можно было добавить один элемент и убрать другой, тем самым полностью поменяв настроение. В нем девушка прямо держала спину, каждое движение ее было неторопливым и пластичным. Сочетание высоких шапочки и обуви, платья и кафтанчика визуально вытягивало фигуру, придавало четкость силуэту, создавало совершенный образ.</a:t>
            </a:r>
          </a:p>
        </p:txBody>
      </p:sp>
      <p:pic>
        <p:nvPicPr>
          <p:cNvPr id="3" name="Рисунок 2" descr="0_346a4_20cabd94_S.jpg"/>
          <p:cNvPicPr>
            <a:picLocks noChangeAspect="1"/>
          </p:cNvPicPr>
          <p:nvPr/>
        </p:nvPicPr>
        <p:blipFill>
          <a:blip r:embed="rId2" cstate="print"/>
          <a:srcRect r="33333"/>
          <a:stretch>
            <a:fillRect/>
          </a:stretch>
        </p:blipFill>
        <p:spPr>
          <a:xfrm>
            <a:off x="6857984" y="0"/>
            <a:ext cx="2286016" cy="1000108"/>
          </a:xfrm>
          <a:prstGeom prst="rect">
            <a:avLst/>
          </a:prstGeom>
        </p:spPr>
      </p:pic>
      <p:pic>
        <p:nvPicPr>
          <p:cNvPr id="4" name="Рисунок 3" descr="0_346a4_20cabd94_S.jpg"/>
          <p:cNvPicPr>
            <a:picLocks noChangeAspect="1"/>
          </p:cNvPicPr>
          <p:nvPr/>
        </p:nvPicPr>
        <p:blipFill>
          <a:blip r:embed="rId2" cstate="print"/>
          <a:srcRect r="33333"/>
          <a:stretch>
            <a:fillRect/>
          </a:stretch>
        </p:blipFill>
        <p:spPr>
          <a:xfrm>
            <a:off x="4572000" y="0"/>
            <a:ext cx="2286016" cy="1000108"/>
          </a:xfrm>
          <a:prstGeom prst="rect">
            <a:avLst/>
          </a:prstGeom>
        </p:spPr>
      </p:pic>
      <p:pic>
        <p:nvPicPr>
          <p:cNvPr id="5" name="Рисунок 4" descr="0_346a4_20cabd94_S.jpg"/>
          <p:cNvPicPr>
            <a:picLocks noChangeAspect="1"/>
          </p:cNvPicPr>
          <p:nvPr/>
        </p:nvPicPr>
        <p:blipFill>
          <a:blip r:embed="rId2" cstate="print"/>
          <a:srcRect r="33333"/>
          <a:stretch>
            <a:fillRect/>
          </a:stretch>
        </p:blipFill>
        <p:spPr>
          <a:xfrm>
            <a:off x="2285984" y="0"/>
            <a:ext cx="2286016" cy="1000108"/>
          </a:xfrm>
          <a:prstGeom prst="rect">
            <a:avLst/>
          </a:prstGeom>
        </p:spPr>
      </p:pic>
      <p:pic>
        <p:nvPicPr>
          <p:cNvPr id="6" name="Рисунок 5" descr="0_346a4_20cabd94_S.jpg"/>
          <p:cNvPicPr>
            <a:picLocks noChangeAspect="1"/>
          </p:cNvPicPr>
          <p:nvPr/>
        </p:nvPicPr>
        <p:blipFill>
          <a:blip r:embed="rId2" cstate="print"/>
          <a:srcRect r="33333"/>
          <a:stretch>
            <a:fillRect/>
          </a:stretch>
        </p:blipFill>
        <p:spPr>
          <a:xfrm>
            <a:off x="0" y="0"/>
            <a:ext cx="2285984" cy="1000108"/>
          </a:xfrm>
          <a:prstGeom prst="rect">
            <a:avLst/>
          </a:prstGeom>
        </p:spPr>
      </p:pic>
      <p:pic>
        <p:nvPicPr>
          <p:cNvPr id="7" name="Рисунок 6" descr="0_346a4_20cabd94_S.jpg"/>
          <p:cNvPicPr>
            <a:picLocks noChangeAspect="1"/>
          </p:cNvPicPr>
          <p:nvPr/>
        </p:nvPicPr>
        <p:blipFill>
          <a:blip r:embed="rId2" cstate="print"/>
          <a:srcRect r="33333"/>
          <a:stretch>
            <a:fillRect/>
          </a:stretch>
        </p:blipFill>
        <p:spPr>
          <a:xfrm>
            <a:off x="6857984" y="5857892"/>
            <a:ext cx="2286016" cy="1000108"/>
          </a:xfrm>
          <a:prstGeom prst="rect">
            <a:avLst/>
          </a:prstGeom>
        </p:spPr>
      </p:pic>
      <p:pic>
        <p:nvPicPr>
          <p:cNvPr id="8" name="Рисунок 7" descr="0_346a4_20cabd94_S.jpg"/>
          <p:cNvPicPr>
            <a:picLocks noChangeAspect="1"/>
          </p:cNvPicPr>
          <p:nvPr/>
        </p:nvPicPr>
        <p:blipFill>
          <a:blip r:embed="rId2" cstate="print"/>
          <a:srcRect r="33333"/>
          <a:stretch>
            <a:fillRect/>
          </a:stretch>
        </p:blipFill>
        <p:spPr>
          <a:xfrm>
            <a:off x="4572000" y="5857892"/>
            <a:ext cx="2286016" cy="1000108"/>
          </a:xfrm>
          <a:prstGeom prst="rect">
            <a:avLst/>
          </a:prstGeom>
        </p:spPr>
      </p:pic>
      <p:pic>
        <p:nvPicPr>
          <p:cNvPr id="9" name="Рисунок 8" descr="0_346a4_20cabd94_S.jpg"/>
          <p:cNvPicPr>
            <a:picLocks noChangeAspect="1"/>
          </p:cNvPicPr>
          <p:nvPr/>
        </p:nvPicPr>
        <p:blipFill>
          <a:blip r:embed="rId2" cstate="print"/>
          <a:srcRect r="33333"/>
          <a:stretch>
            <a:fillRect/>
          </a:stretch>
        </p:blipFill>
        <p:spPr>
          <a:xfrm>
            <a:off x="2285984" y="5857892"/>
            <a:ext cx="2286016" cy="1000108"/>
          </a:xfrm>
          <a:prstGeom prst="rect">
            <a:avLst/>
          </a:prstGeom>
        </p:spPr>
      </p:pic>
      <p:pic>
        <p:nvPicPr>
          <p:cNvPr id="10" name="Рисунок 9" descr="0_346a4_20cabd94_S.jpg"/>
          <p:cNvPicPr>
            <a:picLocks noChangeAspect="1"/>
          </p:cNvPicPr>
          <p:nvPr/>
        </p:nvPicPr>
        <p:blipFill>
          <a:blip r:embed="rId2" cstate="print"/>
          <a:srcRect r="33333"/>
          <a:stretch>
            <a:fillRect/>
          </a:stretch>
        </p:blipFill>
        <p:spPr>
          <a:xfrm>
            <a:off x="0" y="5857892"/>
            <a:ext cx="2285984" cy="1000108"/>
          </a:xfrm>
          <a:prstGeom prst="rect">
            <a:avLst/>
          </a:prstGeom>
        </p:spPr>
      </p:pic>
      <p:pic>
        <p:nvPicPr>
          <p:cNvPr id="13314" name="Picture 2" descr="D:\школа\кружковая работа\кружковая работа\имрим\программа АПЭАС\орнамент\Фото Мастафова\mas004.jpg"/>
          <p:cNvPicPr>
            <a:picLocks noChangeAspect="1" noChangeArrowheads="1"/>
          </p:cNvPicPr>
          <p:nvPr/>
        </p:nvPicPr>
        <p:blipFill>
          <a:blip r:embed="rId3" cstate="print"/>
          <a:srcRect l="17327" t="1650" r="18316" b="2639"/>
          <a:stretch>
            <a:fillRect/>
          </a:stretch>
        </p:blipFill>
        <p:spPr bwMode="auto">
          <a:xfrm>
            <a:off x="928662" y="1071546"/>
            <a:ext cx="2143140" cy="4780851"/>
          </a:xfrm>
          <a:prstGeom prst="rect">
            <a:avLst/>
          </a:prstGeom>
          <a:ln>
            <a:noFill/>
          </a:ln>
          <a:effectLst>
            <a:softEdge rad="112500"/>
          </a:effectLst>
        </p:spPr>
      </p:pic>
    </p:spTree>
  </p:cSld>
  <p:clrMapOvr>
    <a:masterClrMapping/>
  </p:clrMapOvr>
  <p:transition spd="med">
    <p:newsflash/>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0_346a4_20cabd94_S.jpg"/>
          <p:cNvPicPr>
            <a:picLocks noChangeAspect="1"/>
          </p:cNvPicPr>
          <p:nvPr/>
        </p:nvPicPr>
        <p:blipFill>
          <a:blip r:embed="rId2" cstate="print"/>
          <a:srcRect r="33333"/>
          <a:stretch>
            <a:fillRect/>
          </a:stretch>
        </p:blipFill>
        <p:spPr>
          <a:xfrm>
            <a:off x="4572000" y="0"/>
            <a:ext cx="2286016" cy="785794"/>
          </a:xfrm>
          <a:prstGeom prst="rect">
            <a:avLst/>
          </a:prstGeom>
        </p:spPr>
      </p:pic>
      <p:pic>
        <p:nvPicPr>
          <p:cNvPr id="3" name="Рисунок 2" descr="0_346a4_20cabd94_S.jpg"/>
          <p:cNvPicPr>
            <a:picLocks noChangeAspect="1"/>
          </p:cNvPicPr>
          <p:nvPr/>
        </p:nvPicPr>
        <p:blipFill>
          <a:blip r:embed="rId2" cstate="print"/>
          <a:srcRect r="33333"/>
          <a:stretch>
            <a:fillRect/>
          </a:stretch>
        </p:blipFill>
        <p:spPr>
          <a:xfrm>
            <a:off x="2285984" y="0"/>
            <a:ext cx="2286016" cy="785794"/>
          </a:xfrm>
          <a:prstGeom prst="rect">
            <a:avLst/>
          </a:prstGeom>
        </p:spPr>
      </p:pic>
      <p:pic>
        <p:nvPicPr>
          <p:cNvPr id="4" name="Рисунок 3" descr="0_346a4_20cabd94_S.jpg"/>
          <p:cNvPicPr>
            <a:picLocks noChangeAspect="1"/>
          </p:cNvPicPr>
          <p:nvPr/>
        </p:nvPicPr>
        <p:blipFill>
          <a:blip r:embed="rId2" cstate="print"/>
          <a:srcRect r="33333"/>
          <a:stretch>
            <a:fillRect/>
          </a:stretch>
        </p:blipFill>
        <p:spPr>
          <a:xfrm>
            <a:off x="0" y="0"/>
            <a:ext cx="2285984" cy="785794"/>
          </a:xfrm>
          <a:prstGeom prst="rect">
            <a:avLst/>
          </a:prstGeom>
        </p:spPr>
      </p:pic>
      <p:pic>
        <p:nvPicPr>
          <p:cNvPr id="5" name="Рисунок 4" descr="0_346a4_20cabd94_S.jpg"/>
          <p:cNvPicPr>
            <a:picLocks noChangeAspect="1"/>
          </p:cNvPicPr>
          <p:nvPr/>
        </p:nvPicPr>
        <p:blipFill>
          <a:blip r:embed="rId2" cstate="print"/>
          <a:srcRect r="33333"/>
          <a:stretch>
            <a:fillRect/>
          </a:stretch>
        </p:blipFill>
        <p:spPr>
          <a:xfrm>
            <a:off x="4500562" y="6000768"/>
            <a:ext cx="2286016" cy="857232"/>
          </a:xfrm>
          <a:prstGeom prst="rect">
            <a:avLst/>
          </a:prstGeom>
        </p:spPr>
      </p:pic>
      <p:pic>
        <p:nvPicPr>
          <p:cNvPr id="6" name="Рисунок 5" descr="0_346a4_20cabd94_S.jpg"/>
          <p:cNvPicPr>
            <a:picLocks noChangeAspect="1"/>
          </p:cNvPicPr>
          <p:nvPr/>
        </p:nvPicPr>
        <p:blipFill>
          <a:blip r:embed="rId2" cstate="print"/>
          <a:srcRect r="33333"/>
          <a:stretch>
            <a:fillRect/>
          </a:stretch>
        </p:blipFill>
        <p:spPr>
          <a:xfrm>
            <a:off x="0" y="6000768"/>
            <a:ext cx="2286016" cy="857232"/>
          </a:xfrm>
          <a:prstGeom prst="rect">
            <a:avLst/>
          </a:prstGeom>
        </p:spPr>
      </p:pic>
      <p:pic>
        <p:nvPicPr>
          <p:cNvPr id="7" name="Рисунок 6" descr="0_346a4_20cabd94_S.jpg"/>
          <p:cNvPicPr>
            <a:picLocks noChangeAspect="1"/>
          </p:cNvPicPr>
          <p:nvPr/>
        </p:nvPicPr>
        <p:blipFill>
          <a:blip r:embed="rId2" cstate="print"/>
          <a:srcRect r="33333"/>
          <a:stretch>
            <a:fillRect/>
          </a:stretch>
        </p:blipFill>
        <p:spPr>
          <a:xfrm>
            <a:off x="2285984" y="6000768"/>
            <a:ext cx="2285984" cy="857232"/>
          </a:xfrm>
          <a:prstGeom prst="rect">
            <a:avLst/>
          </a:prstGeom>
        </p:spPr>
      </p:pic>
      <p:pic>
        <p:nvPicPr>
          <p:cNvPr id="8" name="Рисунок 7" descr="0_346a4_20cabd94_S.jpg"/>
          <p:cNvPicPr>
            <a:picLocks noChangeAspect="1"/>
          </p:cNvPicPr>
          <p:nvPr/>
        </p:nvPicPr>
        <p:blipFill>
          <a:blip r:embed="rId2" cstate="print"/>
          <a:srcRect r="33333"/>
          <a:stretch>
            <a:fillRect/>
          </a:stretch>
        </p:blipFill>
        <p:spPr>
          <a:xfrm>
            <a:off x="6857984" y="0"/>
            <a:ext cx="2286016" cy="785794"/>
          </a:xfrm>
          <a:prstGeom prst="rect">
            <a:avLst/>
          </a:prstGeom>
        </p:spPr>
      </p:pic>
      <p:pic>
        <p:nvPicPr>
          <p:cNvPr id="9" name="Рисунок 8" descr="0_346a4_20cabd94_S.jpg"/>
          <p:cNvPicPr>
            <a:picLocks noChangeAspect="1"/>
          </p:cNvPicPr>
          <p:nvPr/>
        </p:nvPicPr>
        <p:blipFill>
          <a:blip r:embed="rId2" cstate="print"/>
          <a:srcRect r="33333"/>
          <a:stretch>
            <a:fillRect/>
          </a:stretch>
        </p:blipFill>
        <p:spPr>
          <a:xfrm>
            <a:off x="6786578" y="6000768"/>
            <a:ext cx="2357422" cy="857232"/>
          </a:xfrm>
          <a:prstGeom prst="rect">
            <a:avLst/>
          </a:prstGeom>
        </p:spPr>
      </p:pic>
      <p:sp>
        <p:nvSpPr>
          <p:cNvPr id="10" name="Прямоугольник 9"/>
          <p:cNvSpPr/>
          <p:nvPr/>
        </p:nvSpPr>
        <p:spPr>
          <a:xfrm>
            <a:off x="3786182" y="857232"/>
            <a:ext cx="5143520" cy="5078313"/>
          </a:xfrm>
          <a:prstGeom prst="rect">
            <a:avLst/>
          </a:prstGeom>
        </p:spPr>
        <p:txBody>
          <a:bodyPr wrap="square">
            <a:spAutoFit/>
          </a:bodyPr>
          <a:lstStyle/>
          <a:p>
            <a:r>
              <a:rPr lang="ru-RU" dirty="0"/>
              <a:t>Головные уборы женщин были весьма разнообразны: </a:t>
            </a:r>
            <a:r>
              <a:rPr lang="ru-RU" dirty="0" err="1"/>
              <a:t>накосные</a:t>
            </a:r>
            <a:r>
              <a:rPr lang="ru-RU" dirty="0"/>
              <a:t> подвески (</a:t>
            </a:r>
            <a:r>
              <a:rPr lang="ru-RU" u="sng" dirty="0" err="1">
                <a:hlinkClick r:id="rId3" tooltip="Адыгейский язык"/>
              </a:rPr>
              <a:t>адыг</a:t>
            </a:r>
            <a:r>
              <a:rPr lang="ru-RU" u="sng" dirty="0">
                <a:hlinkClick r:id="rId3" tooltip="Адыгейский язык"/>
              </a:rPr>
              <a:t>.</a:t>
            </a:r>
            <a:r>
              <a:rPr lang="ru-RU" dirty="0"/>
              <a:t> </a:t>
            </a:r>
            <a:r>
              <a:rPr lang="ru-RU" i="1" dirty="0" err="1"/>
              <a:t>шъхьац</a:t>
            </a:r>
            <a:r>
              <a:rPr lang="ru-RU" i="1" dirty="0"/>
              <a:t> </a:t>
            </a:r>
            <a:r>
              <a:rPr lang="ru-RU" i="1" dirty="0" err="1"/>
              <a:t>пышӀэ</a:t>
            </a:r>
            <a:r>
              <a:rPr lang="ru-RU" dirty="0" err="1"/>
              <a:t> </a:t>
            </a:r>
            <a:r>
              <a:rPr lang="ru-RU" u="sng" dirty="0" err="1">
                <a:hlinkClick r:id="rId4" tooltip="Кабардино-черкесский язык"/>
              </a:rPr>
              <a:t>кабард.-черк</a:t>
            </a:r>
            <a:r>
              <a:rPr lang="ru-RU" u="sng" dirty="0">
                <a:hlinkClick r:id="rId4" tooltip="Кабардино-черкесский язык"/>
              </a:rPr>
              <a:t>.</a:t>
            </a:r>
            <a:r>
              <a:rPr lang="ru-RU" dirty="0"/>
              <a:t> </a:t>
            </a:r>
            <a:r>
              <a:rPr lang="ru-RU" i="1" dirty="0" err="1"/>
              <a:t>щхьэц</a:t>
            </a:r>
            <a:r>
              <a:rPr lang="ru-RU" i="1" dirty="0"/>
              <a:t> </a:t>
            </a:r>
            <a:r>
              <a:rPr lang="ru-RU" i="1" dirty="0" err="1"/>
              <a:t>пыщӀэ</a:t>
            </a:r>
            <a:r>
              <a:rPr lang="ru-RU" dirty="0"/>
              <a:t>), шапки, украшенные галуном и золотым шитьём </a:t>
            </a:r>
            <a:r>
              <a:rPr lang="ru-RU" dirty="0" err="1"/>
              <a:t>вприкреп</a:t>
            </a:r>
            <a:r>
              <a:rPr lang="ru-RU" dirty="0"/>
              <a:t> (</a:t>
            </a:r>
            <a:r>
              <a:rPr lang="ru-RU" u="sng" dirty="0" err="1">
                <a:hlinkClick r:id="rId3" tooltip="Адыгейский язык"/>
              </a:rPr>
              <a:t>адыг</a:t>
            </a:r>
            <a:r>
              <a:rPr lang="ru-RU" u="sng" dirty="0">
                <a:hlinkClick r:id="rId3" tooltip="Адыгейский язык"/>
              </a:rPr>
              <a:t>.</a:t>
            </a:r>
            <a:r>
              <a:rPr lang="ru-RU" dirty="0"/>
              <a:t> </a:t>
            </a:r>
            <a:r>
              <a:rPr lang="ru-RU" i="1" dirty="0" err="1"/>
              <a:t>дышъэ</a:t>
            </a:r>
            <a:r>
              <a:rPr lang="ru-RU" i="1" dirty="0"/>
              <a:t> </a:t>
            </a:r>
            <a:r>
              <a:rPr lang="ru-RU" i="1" dirty="0" err="1"/>
              <a:t>паӀо</a:t>
            </a:r>
            <a:r>
              <a:rPr lang="ru-RU" dirty="0" err="1"/>
              <a:t>, </a:t>
            </a:r>
            <a:r>
              <a:rPr lang="ru-RU" u="sng" dirty="0" err="1">
                <a:hlinkClick r:id="rId4" tooltip="Кабардино-черкесский язык"/>
              </a:rPr>
              <a:t>кабард.-черк</a:t>
            </a:r>
            <a:r>
              <a:rPr lang="ru-RU" u="sng" dirty="0">
                <a:hlinkClick r:id="rId4" tooltip="Кабардино-черкесский язык"/>
              </a:rPr>
              <a:t>.</a:t>
            </a:r>
            <a:r>
              <a:rPr lang="ru-RU" dirty="0"/>
              <a:t> </a:t>
            </a:r>
            <a:r>
              <a:rPr lang="ru-RU" i="1" dirty="0" err="1"/>
              <a:t>дыщэ</a:t>
            </a:r>
            <a:r>
              <a:rPr lang="ru-RU" i="1" dirty="0"/>
              <a:t> </a:t>
            </a:r>
            <a:r>
              <a:rPr lang="ru-RU" i="1" dirty="0" err="1"/>
              <a:t>пыӀэ</a:t>
            </a:r>
            <a:r>
              <a:rPr lang="ru-RU" dirty="0"/>
              <a:t>), платки (</a:t>
            </a:r>
            <a:r>
              <a:rPr lang="ru-RU" u="sng" dirty="0" err="1">
                <a:hlinkClick r:id="rId3" tooltip="Адыгейский язык"/>
              </a:rPr>
              <a:t>адыг</a:t>
            </a:r>
            <a:r>
              <a:rPr lang="ru-RU" u="sng" dirty="0">
                <a:hlinkClick r:id="rId3" tooltip="Адыгейский язык"/>
              </a:rPr>
              <a:t>.</a:t>
            </a:r>
            <a:r>
              <a:rPr lang="ru-RU" dirty="0"/>
              <a:t> </a:t>
            </a:r>
            <a:r>
              <a:rPr lang="ru-RU" i="1" dirty="0" err="1"/>
              <a:t>ӀалъэкӀ</a:t>
            </a:r>
            <a:r>
              <a:rPr lang="ru-RU" dirty="0" err="1"/>
              <a:t>, </a:t>
            </a:r>
            <a:r>
              <a:rPr lang="ru-RU" u="sng" dirty="0" err="1">
                <a:hlinkClick r:id="rId4" tooltip="Кабардино-черкесский язык"/>
              </a:rPr>
              <a:t>кабард.-черк</a:t>
            </a:r>
            <a:r>
              <a:rPr lang="ru-RU" u="sng" dirty="0">
                <a:hlinkClick r:id="rId4" tooltip="Кабардино-черкесский язык"/>
              </a:rPr>
              <a:t>.</a:t>
            </a:r>
            <a:r>
              <a:rPr lang="ru-RU" dirty="0"/>
              <a:t> </a:t>
            </a:r>
            <a:r>
              <a:rPr lang="ru-RU" i="1" dirty="0" err="1"/>
              <a:t>ӀэлъэщӀ</a:t>
            </a:r>
            <a:r>
              <a:rPr lang="ru-RU" dirty="0"/>
              <a:t>), шали (</a:t>
            </a:r>
            <a:r>
              <a:rPr lang="ru-RU" u="sng" dirty="0" err="1">
                <a:hlinkClick r:id="rId3" tooltip="Адыгейский язык"/>
              </a:rPr>
              <a:t>адыг</a:t>
            </a:r>
            <a:r>
              <a:rPr lang="ru-RU" u="sng" dirty="0">
                <a:hlinkClick r:id="rId3" tooltip="Адыгейский язык"/>
              </a:rPr>
              <a:t>.</a:t>
            </a:r>
            <a:r>
              <a:rPr lang="ru-RU" dirty="0"/>
              <a:t> </a:t>
            </a:r>
            <a:r>
              <a:rPr lang="ru-RU" i="1" dirty="0" err="1"/>
              <a:t>щылэхъар</a:t>
            </a:r>
            <a:r>
              <a:rPr lang="ru-RU" dirty="0"/>
              <a:t>, </a:t>
            </a:r>
            <a:r>
              <a:rPr lang="ru-RU" u="sng" dirty="0" err="1">
                <a:hlinkClick r:id="rId4" tooltip="Кабардино-черкесский язык"/>
              </a:rPr>
              <a:t>кабард.-черк</a:t>
            </a:r>
            <a:r>
              <a:rPr lang="ru-RU" u="sng" dirty="0">
                <a:hlinkClick r:id="rId4" tooltip="Кабардино-черкесский язык"/>
              </a:rPr>
              <a:t>.</a:t>
            </a:r>
            <a:r>
              <a:rPr lang="ru-RU" dirty="0"/>
              <a:t> </a:t>
            </a:r>
            <a:r>
              <a:rPr lang="ru-RU" i="1" dirty="0" err="1"/>
              <a:t>шылэхъар</a:t>
            </a:r>
            <a:r>
              <a:rPr lang="ru-RU" dirty="0"/>
              <a:t>).</a:t>
            </a:r>
          </a:p>
          <a:p>
            <a:r>
              <a:rPr lang="ru-RU" dirty="0"/>
              <a:t>Головной убор указывал на происхождение, возраст, положение женщины. Косынки, платки, лёгкие шарфы из простых материалов были в обиходе у крестьянских девушек и прислуги, у девушек и женщин из высокого сословия гардероб был весьма разнообразным и сложным. Здесь, так же как и в примере с платьем, головные уборы можно разделить на две условные группы: девичьи и головные уборы замужних женщин.</a:t>
            </a:r>
          </a:p>
        </p:txBody>
      </p:sp>
      <p:pic>
        <p:nvPicPr>
          <p:cNvPr id="11" name="Рисунок 10" descr="http://upload.wikimedia.org/wikipedia/commons/thumb/0/00/%D0%94%D1%8B%D1%88%D1%8A%D1%8D_%D0%BF%D1%8Bl%D1%8D.jpg/220px-%D0%94%D1%8B%D1%88%D1%8A%D1%8D_%D0%BF%D1%8Bl%D1%8D.jpg">
            <a:hlinkClick r:id="rId5"/>
          </p:cNvPr>
          <p:cNvPicPr/>
          <p:nvPr/>
        </p:nvPicPr>
        <p:blipFill>
          <a:blip r:embed="rId6" cstate="print"/>
          <a:srcRect/>
          <a:stretch>
            <a:fillRect/>
          </a:stretch>
        </p:blipFill>
        <p:spPr bwMode="auto">
          <a:xfrm>
            <a:off x="714348" y="1571612"/>
            <a:ext cx="2643206" cy="35719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med">
    <p:newsflash/>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0_346a4_20cabd94_S.jpg"/>
          <p:cNvPicPr>
            <a:picLocks noChangeAspect="1"/>
          </p:cNvPicPr>
          <p:nvPr/>
        </p:nvPicPr>
        <p:blipFill>
          <a:blip r:embed="rId2" cstate="print"/>
          <a:srcRect r="33333"/>
          <a:stretch>
            <a:fillRect/>
          </a:stretch>
        </p:blipFill>
        <p:spPr>
          <a:xfrm>
            <a:off x="2285984" y="0"/>
            <a:ext cx="2286016" cy="785794"/>
          </a:xfrm>
          <a:prstGeom prst="rect">
            <a:avLst/>
          </a:prstGeom>
        </p:spPr>
      </p:pic>
      <p:pic>
        <p:nvPicPr>
          <p:cNvPr id="3" name="Рисунок 2" descr="0_346a4_20cabd94_S.jpg"/>
          <p:cNvPicPr>
            <a:picLocks noChangeAspect="1"/>
          </p:cNvPicPr>
          <p:nvPr/>
        </p:nvPicPr>
        <p:blipFill>
          <a:blip r:embed="rId2" cstate="print"/>
          <a:srcRect r="33333"/>
          <a:stretch>
            <a:fillRect/>
          </a:stretch>
        </p:blipFill>
        <p:spPr>
          <a:xfrm>
            <a:off x="0" y="0"/>
            <a:ext cx="2285984" cy="785794"/>
          </a:xfrm>
          <a:prstGeom prst="rect">
            <a:avLst/>
          </a:prstGeom>
        </p:spPr>
      </p:pic>
      <p:pic>
        <p:nvPicPr>
          <p:cNvPr id="4" name="Рисунок 3" descr="0_346a4_20cabd94_S.jpg"/>
          <p:cNvPicPr>
            <a:picLocks noChangeAspect="1"/>
          </p:cNvPicPr>
          <p:nvPr/>
        </p:nvPicPr>
        <p:blipFill>
          <a:blip r:embed="rId2" cstate="print"/>
          <a:srcRect r="33333"/>
          <a:stretch>
            <a:fillRect/>
          </a:stretch>
        </p:blipFill>
        <p:spPr>
          <a:xfrm>
            <a:off x="6857984" y="0"/>
            <a:ext cx="2286016" cy="785794"/>
          </a:xfrm>
          <a:prstGeom prst="rect">
            <a:avLst/>
          </a:prstGeom>
        </p:spPr>
      </p:pic>
      <p:pic>
        <p:nvPicPr>
          <p:cNvPr id="5" name="Рисунок 4" descr="0_346a4_20cabd94_S.jpg"/>
          <p:cNvPicPr>
            <a:picLocks noChangeAspect="1"/>
          </p:cNvPicPr>
          <p:nvPr/>
        </p:nvPicPr>
        <p:blipFill>
          <a:blip r:embed="rId2" cstate="print"/>
          <a:srcRect r="33333"/>
          <a:stretch>
            <a:fillRect/>
          </a:stretch>
        </p:blipFill>
        <p:spPr>
          <a:xfrm>
            <a:off x="2285984" y="6072206"/>
            <a:ext cx="2286016" cy="785794"/>
          </a:xfrm>
          <a:prstGeom prst="rect">
            <a:avLst/>
          </a:prstGeom>
        </p:spPr>
      </p:pic>
      <p:pic>
        <p:nvPicPr>
          <p:cNvPr id="6" name="Рисунок 5" descr="0_346a4_20cabd94_S.jpg"/>
          <p:cNvPicPr>
            <a:picLocks noChangeAspect="1"/>
          </p:cNvPicPr>
          <p:nvPr/>
        </p:nvPicPr>
        <p:blipFill>
          <a:blip r:embed="rId2" cstate="print"/>
          <a:srcRect r="33333"/>
          <a:stretch>
            <a:fillRect/>
          </a:stretch>
        </p:blipFill>
        <p:spPr>
          <a:xfrm>
            <a:off x="0" y="6072206"/>
            <a:ext cx="2285984" cy="785794"/>
          </a:xfrm>
          <a:prstGeom prst="rect">
            <a:avLst/>
          </a:prstGeom>
        </p:spPr>
      </p:pic>
      <p:pic>
        <p:nvPicPr>
          <p:cNvPr id="7" name="Рисунок 6" descr="0_346a4_20cabd94_S.jpg"/>
          <p:cNvPicPr>
            <a:picLocks noChangeAspect="1"/>
          </p:cNvPicPr>
          <p:nvPr/>
        </p:nvPicPr>
        <p:blipFill>
          <a:blip r:embed="rId2" cstate="print"/>
          <a:srcRect r="33333"/>
          <a:stretch>
            <a:fillRect/>
          </a:stretch>
        </p:blipFill>
        <p:spPr>
          <a:xfrm>
            <a:off x="6857984" y="6072206"/>
            <a:ext cx="2286016" cy="785794"/>
          </a:xfrm>
          <a:prstGeom prst="rect">
            <a:avLst/>
          </a:prstGeom>
        </p:spPr>
      </p:pic>
      <p:pic>
        <p:nvPicPr>
          <p:cNvPr id="8" name="Рисунок 7" descr="0_346a4_20cabd94_S.jpg"/>
          <p:cNvPicPr>
            <a:picLocks noChangeAspect="1"/>
          </p:cNvPicPr>
          <p:nvPr/>
        </p:nvPicPr>
        <p:blipFill>
          <a:blip r:embed="rId2" cstate="print"/>
          <a:srcRect r="33333"/>
          <a:stretch>
            <a:fillRect/>
          </a:stretch>
        </p:blipFill>
        <p:spPr>
          <a:xfrm>
            <a:off x="4572000" y="0"/>
            <a:ext cx="2286016" cy="785794"/>
          </a:xfrm>
          <a:prstGeom prst="rect">
            <a:avLst/>
          </a:prstGeom>
        </p:spPr>
      </p:pic>
      <p:pic>
        <p:nvPicPr>
          <p:cNvPr id="9" name="Рисунок 8" descr="0_346a4_20cabd94_S.jpg"/>
          <p:cNvPicPr>
            <a:picLocks noChangeAspect="1"/>
          </p:cNvPicPr>
          <p:nvPr/>
        </p:nvPicPr>
        <p:blipFill>
          <a:blip r:embed="rId2" cstate="print"/>
          <a:srcRect r="33333"/>
          <a:stretch>
            <a:fillRect/>
          </a:stretch>
        </p:blipFill>
        <p:spPr>
          <a:xfrm>
            <a:off x="4572000" y="6072206"/>
            <a:ext cx="2286016" cy="785794"/>
          </a:xfrm>
          <a:prstGeom prst="rect">
            <a:avLst/>
          </a:prstGeom>
        </p:spPr>
      </p:pic>
      <p:sp>
        <p:nvSpPr>
          <p:cNvPr id="10" name="Прямоугольник 9"/>
          <p:cNvSpPr/>
          <p:nvPr/>
        </p:nvSpPr>
        <p:spPr>
          <a:xfrm>
            <a:off x="4214810" y="857232"/>
            <a:ext cx="4929190" cy="5078313"/>
          </a:xfrm>
          <a:prstGeom prst="rect">
            <a:avLst/>
          </a:prstGeom>
        </p:spPr>
        <p:txBody>
          <a:bodyPr wrap="square">
            <a:spAutoFit/>
          </a:bodyPr>
          <a:lstStyle/>
          <a:p>
            <a:r>
              <a:rPr lang="ru-RU" dirty="0"/>
              <a:t>До конца XIX века у </a:t>
            </a:r>
            <a:r>
              <a:rPr lang="ru-RU" u="sng" dirty="0">
                <a:hlinkClick r:id="rId3" tooltip="Абазины"/>
              </a:rPr>
              <a:t>абазин</a:t>
            </a:r>
            <a:r>
              <a:rPr lang="ru-RU" dirty="0"/>
              <a:t> и </a:t>
            </a:r>
            <a:r>
              <a:rPr lang="ru-RU" u="sng" dirty="0">
                <a:hlinkClick r:id="rId4" tooltip="Адыги"/>
              </a:rPr>
              <a:t>черкесов</a:t>
            </a:r>
            <a:r>
              <a:rPr lang="ru-RU" dirty="0"/>
              <a:t> женские шапки имели право носить только девушки из княжеских семей и из семей первостепенных дворян. У восточных абазин и кабардинцев шапки первого типа были довольно высоки (высота околыша доходила до 6-8 см а выдающаяся часть верхушки шапочки от 3 до 5 см). Верх шапки венчал серебряный или плетённый из золотой </a:t>
            </a:r>
            <a:r>
              <a:rPr lang="ru-RU" u="sng" dirty="0">
                <a:hlinkClick r:id="rId5" tooltip="Тесьма"/>
              </a:rPr>
              <a:t>тесьмы</a:t>
            </a:r>
            <a:r>
              <a:rPr lang="ru-RU" dirty="0"/>
              <a:t> шар небольшого размера, по верхнему краю околыша пришивались серебряные или плетённые из тесьмы нашивки в виде маленьких шариков, у височной части в редких случаях были подвески так же из серебра или в виде </a:t>
            </a:r>
            <a:r>
              <a:rPr lang="ru-RU" u="sng" dirty="0">
                <a:hlinkClick r:id="rId6" tooltip="Басон"/>
              </a:rPr>
              <a:t>басонных изделий</a:t>
            </a:r>
            <a:r>
              <a:rPr lang="ru-RU" dirty="0"/>
              <a:t>. Поверх таких шапок как правило накидывалась </a:t>
            </a:r>
            <a:r>
              <a:rPr lang="ru-RU" dirty="0" err="1"/>
              <a:t>лекгая</a:t>
            </a:r>
            <a:r>
              <a:rPr lang="ru-RU" dirty="0"/>
              <a:t> вязанная шёлковая шаль или </a:t>
            </a:r>
            <a:r>
              <a:rPr lang="ru-RU" u="sng" dirty="0">
                <a:hlinkClick r:id="rId7" tooltip="Газ (ткань)"/>
              </a:rPr>
              <a:t>газовый</a:t>
            </a:r>
            <a:r>
              <a:rPr lang="ru-RU" dirty="0"/>
              <a:t> шарф.</a:t>
            </a:r>
          </a:p>
        </p:txBody>
      </p:sp>
      <p:pic>
        <p:nvPicPr>
          <p:cNvPr id="11" name="Рисунок 10" descr="http://upload.wikimedia.org/wikipedia/commons/thumb/c/c1/%D0%94%D1%8B%D1%88%D1%8A%D1%8D%D0%BAl.jpg/180px-%D0%94%D1%8B%D1%88%D1%8A%D1%8D%D0%BAl.jpg">
            <a:hlinkClick r:id="rId8"/>
          </p:cNvPr>
          <p:cNvPicPr/>
          <p:nvPr/>
        </p:nvPicPr>
        <p:blipFill>
          <a:blip r:embed="rId9" cstate="print"/>
          <a:srcRect/>
          <a:stretch>
            <a:fillRect/>
          </a:stretch>
        </p:blipFill>
        <p:spPr bwMode="auto">
          <a:xfrm>
            <a:off x="714348" y="1571612"/>
            <a:ext cx="2786082" cy="3786214"/>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transition spd="med">
    <p:newsflash/>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357686" y="1000108"/>
            <a:ext cx="4572000" cy="4801314"/>
          </a:xfrm>
          <a:prstGeom prst="rect">
            <a:avLst/>
          </a:prstGeom>
        </p:spPr>
        <p:txBody>
          <a:bodyPr>
            <a:spAutoFit/>
          </a:bodyPr>
          <a:lstStyle/>
          <a:p>
            <a:r>
              <a:rPr lang="ru-RU" dirty="0"/>
              <a:t>Второй тип шапок отличается от первого размерными вариациями, формой верха и способом </a:t>
            </a:r>
            <a:r>
              <a:rPr lang="ru-RU" u="sng" dirty="0">
                <a:hlinkClick r:id="rId2" tooltip="Вышивание"/>
              </a:rPr>
              <a:t>вышивки</a:t>
            </a:r>
            <a:r>
              <a:rPr lang="ru-RU" dirty="0"/>
              <a:t>. Высота околыша этих шапок была весьма разнообразной от 3 до 6 см, верх шапки всегда был плоским в центре, как и в предыдущем типе имелась венчающая фигурка из серебра в виде маленькой птицы, полумесяца или шара. Околыш и верх украшался тесьмой и вышивкой, </a:t>
            </a:r>
            <a:r>
              <a:rPr lang="ru-RU" u="sng" dirty="0">
                <a:hlinkClick r:id="rId3" tooltip="Орнамент"/>
              </a:rPr>
              <a:t>орнамент</a:t>
            </a:r>
            <a:r>
              <a:rPr lang="ru-RU" dirty="0"/>
              <a:t> чаще был растительного характера в виде побега, на верхушке — в виде </a:t>
            </a:r>
            <a:r>
              <a:rPr lang="ru-RU" u="sng" dirty="0">
                <a:hlinkClick r:id="rId4" tooltip="Розетка (декор)"/>
              </a:rPr>
              <a:t>розетки</a:t>
            </a:r>
            <a:r>
              <a:rPr lang="ru-RU" dirty="0"/>
              <a:t>. От центральной части верхушки спускалась сложно плетённая тесьма, которую завершала довольно длинная кисть (10-20см), спадавшая на плечо.</a:t>
            </a:r>
          </a:p>
        </p:txBody>
      </p:sp>
      <p:pic>
        <p:nvPicPr>
          <p:cNvPr id="3" name="Рисунок 2" descr="0_346a4_20cabd94_S.jpg"/>
          <p:cNvPicPr>
            <a:picLocks noChangeAspect="1"/>
          </p:cNvPicPr>
          <p:nvPr/>
        </p:nvPicPr>
        <p:blipFill>
          <a:blip r:embed="rId5" cstate="print"/>
          <a:srcRect r="33333"/>
          <a:stretch>
            <a:fillRect/>
          </a:stretch>
        </p:blipFill>
        <p:spPr>
          <a:xfrm>
            <a:off x="4500562" y="0"/>
            <a:ext cx="2286016" cy="857232"/>
          </a:xfrm>
          <a:prstGeom prst="rect">
            <a:avLst/>
          </a:prstGeom>
        </p:spPr>
      </p:pic>
      <p:pic>
        <p:nvPicPr>
          <p:cNvPr id="4" name="Рисунок 3" descr="0_346a4_20cabd94_S.jpg"/>
          <p:cNvPicPr>
            <a:picLocks noChangeAspect="1"/>
          </p:cNvPicPr>
          <p:nvPr/>
        </p:nvPicPr>
        <p:blipFill>
          <a:blip r:embed="rId5" cstate="print"/>
          <a:srcRect r="33333"/>
          <a:stretch>
            <a:fillRect/>
          </a:stretch>
        </p:blipFill>
        <p:spPr>
          <a:xfrm>
            <a:off x="0" y="0"/>
            <a:ext cx="2286016" cy="857232"/>
          </a:xfrm>
          <a:prstGeom prst="rect">
            <a:avLst/>
          </a:prstGeom>
        </p:spPr>
      </p:pic>
      <p:pic>
        <p:nvPicPr>
          <p:cNvPr id="5" name="Рисунок 4" descr="0_346a4_20cabd94_S.jpg"/>
          <p:cNvPicPr>
            <a:picLocks noChangeAspect="1"/>
          </p:cNvPicPr>
          <p:nvPr/>
        </p:nvPicPr>
        <p:blipFill>
          <a:blip r:embed="rId5" cstate="print"/>
          <a:srcRect r="33333"/>
          <a:stretch>
            <a:fillRect/>
          </a:stretch>
        </p:blipFill>
        <p:spPr>
          <a:xfrm>
            <a:off x="2285984" y="0"/>
            <a:ext cx="2285984" cy="857232"/>
          </a:xfrm>
          <a:prstGeom prst="rect">
            <a:avLst/>
          </a:prstGeom>
        </p:spPr>
      </p:pic>
      <p:pic>
        <p:nvPicPr>
          <p:cNvPr id="6" name="Рисунок 5" descr="0_346a4_20cabd94_S.jpg"/>
          <p:cNvPicPr>
            <a:picLocks noChangeAspect="1"/>
          </p:cNvPicPr>
          <p:nvPr/>
        </p:nvPicPr>
        <p:blipFill>
          <a:blip r:embed="rId5" cstate="print"/>
          <a:srcRect r="33333"/>
          <a:stretch>
            <a:fillRect/>
          </a:stretch>
        </p:blipFill>
        <p:spPr>
          <a:xfrm>
            <a:off x="4500562" y="6000768"/>
            <a:ext cx="2286016" cy="857232"/>
          </a:xfrm>
          <a:prstGeom prst="rect">
            <a:avLst/>
          </a:prstGeom>
        </p:spPr>
      </p:pic>
      <p:pic>
        <p:nvPicPr>
          <p:cNvPr id="7" name="Рисунок 6" descr="0_346a4_20cabd94_S.jpg"/>
          <p:cNvPicPr>
            <a:picLocks noChangeAspect="1"/>
          </p:cNvPicPr>
          <p:nvPr/>
        </p:nvPicPr>
        <p:blipFill>
          <a:blip r:embed="rId5" cstate="print"/>
          <a:srcRect r="33333"/>
          <a:stretch>
            <a:fillRect/>
          </a:stretch>
        </p:blipFill>
        <p:spPr>
          <a:xfrm>
            <a:off x="0" y="6000768"/>
            <a:ext cx="2286016" cy="857232"/>
          </a:xfrm>
          <a:prstGeom prst="rect">
            <a:avLst/>
          </a:prstGeom>
        </p:spPr>
      </p:pic>
      <p:pic>
        <p:nvPicPr>
          <p:cNvPr id="8" name="Рисунок 7" descr="0_346a4_20cabd94_S.jpg"/>
          <p:cNvPicPr>
            <a:picLocks noChangeAspect="1"/>
          </p:cNvPicPr>
          <p:nvPr/>
        </p:nvPicPr>
        <p:blipFill>
          <a:blip r:embed="rId5" cstate="print"/>
          <a:srcRect r="33333"/>
          <a:stretch>
            <a:fillRect/>
          </a:stretch>
        </p:blipFill>
        <p:spPr>
          <a:xfrm>
            <a:off x="2285984" y="6000768"/>
            <a:ext cx="2285984" cy="857232"/>
          </a:xfrm>
          <a:prstGeom prst="rect">
            <a:avLst/>
          </a:prstGeom>
        </p:spPr>
      </p:pic>
      <p:pic>
        <p:nvPicPr>
          <p:cNvPr id="9" name="Рисунок 8" descr="0_346a4_20cabd94_S.jpg"/>
          <p:cNvPicPr>
            <a:picLocks noChangeAspect="1"/>
          </p:cNvPicPr>
          <p:nvPr/>
        </p:nvPicPr>
        <p:blipFill>
          <a:blip r:embed="rId5" cstate="print"/>
          <a:srcRect r="33333"/>
          <a:stretch>
            <a:fillRect/>
          </a:stretch>
        </p:blipFill>
        <p:spPr>
          <a:xfrm>
            <a:off x="6786578" y="0"/>
            <a:ext cx="2357422" cy="857232"/>
          </a:xfrm>
          <a:prstGeom prst="rect">
            <a:avLst/>
          </a:prstGeom>
        </p:spPr>
      </p:pic>
      <p:pic>
        <p:nvPicPr>
          <p:cNvPr id="10" name="Рисунок 9" descr="0_346a4_20cabd94_S.jpg"/>
          <p:cNvPicPr>
            <a:picLocks noChangeAspect="1"/>
          </p:cNvPicPr>
          <p:nvPr/>
        </p:nvPicPr>
        <p:blipFill>
          <a:blip r:embed="rId5" cstate="print"/>
          <a:srcRect r="33333"/>
          <a:stretch>
            <a:fillRect/>
          </a:stretch>
        </p:blipFill>
        <p:spPr>
          <a:xfrm>
            <a:off x="6786578" y="6000768"/>
            <a:ext cx="2357422" cy="857232"/>
          </a:xfrm>
          <a:prstGeom prst="rect">
            <a:avLst/>
          </a:prstGeom>
        </p:spPr>
      </p:pic>
      <p:pic>
        <p:nvPicPr>
          <p:cNvPr id="1028" name="Picture 4" descr="C:\Documents and Settings\Admin\Мои документы\Мои рисунки\1263838991_normal_hatti-asemez_25.jpg"/>
          <p:cNvPicPr>
            <a:picLocks noChangeAspect="1" noChangeArrowheads="1"/>
          </p:cNvPicPr>
          <p:nvPr/>
        </p:nvPicPr>
        <p:blipFill>
          <a:blip r:embed="rId6" cstate="print"/>
          <a:srcRect/>
          <a:stretch>
            <a:fillRect/>
          </a:stretch>
        </p:blipFill>
        <p:spPr bwMode="auto">
          <a:xfrm>
            <a:off x="500034" y="1285860"/>
            <a:ext cx="3724275" cy="42862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p:transition spd="med">
    <p:newsflash/>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F:\Фото\getImage012.jpeg"/>
          <p:cNvPicPr>
            <a:picLocks noChangeAspect="1" noChangeArrowheads="1"/>
          </p:cNvPicPr>
          <p:nvPr/>
        </p:nvPicPr>
        <p:blipFill>
          <a:blip r:embed="rId2" cstate="print"/>
          <a:srcRect/>
          <a:stretch>
            <a:fillRect/>
          </a:stretch>
        </p:blipFill>
        <p:spPr bwMode="auto">
          <a:xfrm>
            <a:off x="714348" y="928670"/>
            <a:ext cx="7643866" cy="507209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 name="Рисунок 2" descr="0_346a4_20cabd94_S.jpg"/>
          <p:cNvPicPr>
            <a:picLocks noChangeAspect="1"/>
          </p:cNvPicPr>
          <p:nvPr/>
        </p:nvPicPr>
        <p:blipFill>
          <a:blip r:embed="rId3" cstate="print"/>
          <a:srcRect r="33333"/>
          <a:stretch>
            <a:fillRect/>
          </a:stretch>
        </p:blipFill>
        <p:spPr>
          <a:xfrm>
            <a:off x="6857984" y="0"/>
            <a:ext cx="2286016" cy="785794"/>
          </a:xfrm>
          <a:prstGeom prst="rect">
            <a:avLst/>
          </a:prstGeom>
        </p:spPr>
      </p:pic>
      <p:pic>
        <p:nvPicPr>
          <p:cNvPr id="4" name="Рисунок 3" descr="0_346a4_20cabd94_S.jpg"/>
          <p:cNvPicPr>
            <a:picLocks noChangeAspect="1"/>
          </p:cNvPicPr>
          <p:nvPr/>
        </p:nvPicPr>
        <p:blipFill>
          <a:blip r:embed="rId3" cstate="print"/>
          <a:srcRect r="33333"/>
          <a:stretch>
            <a:fillRect/>
          </a:stretch>
        </p:blipFill>
        <p:spPr>
          <a:xfrm>
            <a:off x="4572000" y="0"/>
            <a:ext cx="2286016" cy="785794"/>
          </a:xfrm>
          <a:prstGeom prst="rect">
            <a:avLst/>
          </a:prstGeom>
        </p:spPr>
      </p:pic>
      <p:pic>
        <p:nvPicPr>
          <p:cNvPr id="5" name="Рисунок 4" descr="0_346a4_20cabd94_S.jpg"/>
          <p:cNvPicPr>
            <a:picLocks noChangeAspect="1"/>
          </p:cNvPicPr>
          <p:nvPr/>
        </p:nvPicPr>
        <p:blipFill>
          <a:blip r:embed="rId3" cstate="print"/>
          <a:srcRect r="33333"/>
          <a:stretch>
            <a:fillRect/>
          </a:stretch>
        </p:blipFill>
        <p:spPr>
          <a:xfrm>
            <a:off x="2285984" y="0"/>
            <a:ext cx="2286016" cy="785794"/>
          </a:xfrm>
          <a:prstGeom prst="rect">
            <a:avLst/>
          </a:prstGeom>
        </p:spPr>
      </p:pic>
      <p:pic>
        <p:nvPicPr>
          <p:cNvPr id="6" name="Рисунок 5" descr="0_346a4_20cabd94_S.jpg"/>
          <p:cNvPicPr>
            <a:picLocks noChangeAspect="1"/>
          </p:cNvPicPr>
          <p:nvPr/>
        </p:nvPicPr>
        <p:blipFill>
          <a:blip r:embed="rId3" cstate="print"/>
          <a:srcRect r="33333"/>
          <a:stretch>
            <a:fillRect/>
          </a:stretch>
        </p:blipFill>
        <p:spPr>
          <a:xfrm>
            <a:off x="0" y="0"/>
            <a:ext cx="2285984" cy="785794"/>
          </a:xfrm>
          <a:prstGeom prst="rect">
            <a:avLst/>
          </a:prstGeom>
        </p:spPr>
      </p:pic>
      <p:pic>
        <p:nvPicPr>
          <p:cNvPr id="7" name="Рисунок 6" descr="0_346a4_20cabd94_S.jpg"/>
          <p:cNvPicPr>
            <a:picLocks noChangeAspect="1"/>
          </p:cNvPicPr>
          <p:nvPr/>
        </p:nvPicPr>
        <p:blipFill>
          <a:blip r:embed="rId3" cstate="print"/>
          <a:srcRect r="33333"/>
          <a:stretch>
            <a:fillRect/>
          </a:stretch>
        </p:blipFill>
        <p:spPr>
          <a:xfrm>
            <a:off x="6857984" y="6072206"/>
            <a:ext cx="2286016" cy="785794"/>
          </a:xfrm>
          <a:prstGeom prst="rect">
            <a:avLst/>
          </a:prstGeom>
        </p:spPr>
      </p:pic>
      <p:pic>
        <p:nvPicPr>
          <p:cNvPr id="8" name="Рисунок 7" descr="0_346a4_20cabd94_S.jpg"/>
          <p:cNvPicPr>
            <a:picLocks noChangeAspect="1"/>
          </p:cNvPicPr>
          <p:nvPr/>
        </p:nvPicPr>
        <p:blipFill>
          <a:blip r:embed="rId3" cstate="print"/>
          <a:srcRect r="33333"/>
          <a:stretch>
            <a:fillRect/>
          </a:stretch>
        </p:blipFill>
        <p:spPr>
          <a:xfrm>
            <a:off x="4572000" y="6072206"/>
            <a:ext cx="2286016" cy="785794"/>
          </a:xfrm>
          <a:prstGeom prst="rect">
            <a:avLst/>
          </a:prstGeom>
        </p:spPr>
      </p:pic>
      <p:pic>
        <p:nvPicPr>
          <p:cNvPr id="9" name="Рисунок 8" descr="0_346a4_20cabd94_S.jpg"/>
          <p:cNvPicPr>
            <a:picLocks noChangeAspect="1"/>
          </p:cNvPicPr>
          <p:nvPr/>
        </p:nvPicPr>
        <p:blipFill>
          <a:blip r:embed="rId3" cstate="print"/>
          <a:srcRect r="33333"/>
          <a:stretch>
            <a:fillRect/>
          </a:stretch>
        </p:blipFill>
        <p:spPr>
          <a:xfrm>
            <a:off x="2285984" y="6072206"/>
            <a:ext cx="2286016" cy="785794"/>
          </a:xfrm>
          <a:prstGeom prst="rect">
            <a:avLst/>
          </a:prstGeom>
        </p:spPr>
      </p:pic>
      <p:pic>
        <p:nvPicPr>
          <p:cNvPr id="10" name="Рисунок 9" descr="0_346a4_20cabd94_S.jpg"/>
          <p:cNvPicPr>
            <a:picLocks noChangeAspect="1"/>
          </p:cNvPicPr>
          <p:nvPr/>
        </p:nvPicPr>
        <p:blipFill>
          <a:blip r:embed="rId3" cstate="print"/>
          <a:srcRect r="33333"/>
          <a:stretch>
            <a:fillRect/>
          </a:stretch>
        </p:blipFill>
        <p:spPr>
          <a:xfrm>
            <a:off x="0" y="6072206"/>
            <a:ext cx="2285984" cy="785794"/>
          </a:xfrm>
          <a:prstGeom prst="rect">
            <a:avLst/>
          </a:prstGeom>
        </p:spPr>
      </p:pic>
    </p:spTree>
  </p:cSld>
  <p:clrMapOvr>
    <a:masterClrMapping/>
  </p:clrMapOvr>
  <p:transition spd="med">
    <p:newsflash/>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p:txBody>
          <a:bodyPr>
            <a:normAutofit fontScale="77500" lnSpcReduction="20000"/>
          </a:bodyPr>
          <a:lstStyle/>
          <a:p>
            <a:r>
              <a:rPr lang="ru-RU" dirty="0"/>
              <a:t>Многие музеи и библиотеки хранят разнообразные иллюстративные материалы по  одежде   народов   Северного   Кавказа . Это гравюры, акварели, рисунки художников-профессионалов и любителей-путешественников. Такие материалы имеются в фондах Государственного исторического музея, Музея этнографии народов СССР. Русского музея, Литературного музея Академии наук СССР и др. Прекрасные альбомы иллюстрации хранятся в Государственной библиотеке СССР им. В. И. Ленина (Москва). Публичной библиотеке им. М.  Е . Салтыкова-Щедрина (Ленинград), библиотеке Института им. II. Е. Репина (Ленинград), библиотеке Института художественной промышленности (Москва) и др. К сожалению, этим материалам также в значительной мере присущи недостатки, отмеченные нами по отношению к </a:t>
            </a:r>
            <a:r>
              <a:rPr lang="ru-RU" dirty="0" err="1"/>
              <a:t>нарративным</a:t>
            </a:r>
            <a:r>
              <a:rPr lang="ru-RU" dirty="0"/>
              <a:t> источникам (неточность датировки, отсутствие указаний на место, где была сделана зарисовка. стилизация и т. п.).</a:t>
            </a:r>
          </a:p>
          <a:p>
            <a:endParaRPr lang="ru-RU" dirty="0"/>
          </a:p>
        </p:txBody>
      </p:sp>
      <p:pic>
        <p:nvPicPr>
          <p:cNvPr id="4" name="Рисунок 3" descr="0_346a4_20cabd94_S.jpg"/>
          <p:cNvPicPr>
            <a:picLocks noChangeAspect="1"/>
          </p:cNvPicPr>
          <p:nvPr/>
        </p:nvPicPr>
        <p:blipFill>
          <a:blip r:embed="rId2" cstate="print"/>
          <a:srcRect r="33333"/>
          <a:stretch>
            <a:fillRect/>
          </a:stretch>
        </p:blipFill>
        <p:spPr>
          <a:xfrm>
            <a:off x="6857984" y="0"/>
            <a:ext cx="2286016" cy="1000108"/>
          </a:xfrm>
          <a:prstGeom prst="rect">
            <a:avLst/>
          </a:prstGeom>
        </p:spPr>
      </p:pic>
      <p:pic>
        <p:nvPicPr>
          <p:cNvPr id="5" name="Рисунок 4" descr="0_346a4_20cabd94_S.jpg"/>
          <p:cNvPicPr>
            <a:picLocks noChangeAspect="1"/>
          </p:cNvPicPr>
          <p:nvPr/>
        </p:nvPicPr>
        <p:blipFill>
          <a:blip r:embed="rId2" cstate="print"/>
          <a:srcRect r="33333"/>
          <a:stretch>
            <a:fillRect/>
          </a:stretch>
        </p:blipFill>
        <p:spPr>
          <a:xfrm>
            <a:off x="4572000" y="0"/>
            <a:ext cx="2286016" cy="1000108"/>
          </a:xfrm>
          <a:prstGeom prst="rect">
            <a:avLst/>
          </a:prstGeom>
        </p:spPr>
      </p:pic>
      <p:pic>
        <p:nvPicPr>
          <p:cNvPr id="6" name="Рисунок 5" descr="0_346a4_20cabd94_S.jpg"/>
          <p:cNvPicPr>
            <a:picLocks noChangeAspect="1"/>
          </p:cNvPicPr>
          <p:nvPr/>
        </p:nvPicPr>
        <p:blipFill>
          <a:blip r:embed="rId2" cstate="print"/>
          <a:srcRect r="33333"/>
          <a:stretch>
            <a:fillRect/>
          </a:stretch>
        </p:blipFill>
        <p:spPr>
          <a:xfrm>
            <a:off x="2285984" y="0"/>
            <a:ext cx="2286016" cy="1000108"/>
          </a:xfrm>
          <a:prstGeom prst="rect">
            <a:avLst/>
          </a:prstGeom>
        </p:spPr>
      </p:pic>
      <p:pic>
        <p:nvPicPr>
          <p:cNvPr id="7" name="Рисунок 6" descr="0_346a4_20cabd94_S.jpg"/>
          <p:cNvPicPr>
            <a:picLocks noChangeAspect="1"/>
          </p:cNvPicPr>
          <p:nvPr/>
        </p:nvPicPr>
        <p:blipFill>
          <a:blip r:embed="rId2" cstate="print"/>
          <a:srcRect r="33333"/>
          <a:stretch>
            <a:fillRect/>
          </a:stretch>
        </p:blipFill>
        <p:spPr>
          <a:xfrm>
            <a:off x="0" y="0"/>
            <a:ext cx="2285984" cy="1000108"/>
          </a:xfrm>
          <a:prstGeom prst="rect">
            <a:avLst/>
          </a:prstGeom>
        </p:spPr>
      </p:pic>
      <p:pic>
        <p:nvPicPr>
          <p:cNvPr id="8" name="Рисунок 7" descr="0_346a4_20cabd94_S.jpg"/>
          <p:cNvPicPr>
            <a:picLocks noChangeAspect="1"/>
          </p:cNvPicPr>
          <p:nvPr/>
        </p:nvPicPr>
        <p:blipFill>
          <a:blip r:embed="rId2" cstate="print"/>
          <a:srcRect r="33333"/>
          <a:stretch>
            <a:fillRect/>
          </a:stretch>
        </p:blipFill>
        <p:spPr>
          <a:xfrm>
            <a:off x="6857984" y="5857892"/>
            <a:ext cx="2286016" cy="1000108"/>
          </a:xfrm>
          <a:prstGeom prst="rect">
            <a:avLst/>
          </a:prstGeom>
        </p:spPr>
      </p:pic>
      <p:pic>
        <p:nvPicPr>
          <p:cNvPr id="9" name="Рисунок 8" descr="0_346a4_20cabd94_S.jpg"/>
          <p:cNvPicPr>
            <a:picLocks noChangeAspect="1"/>
          </p:cNvPicPr>
          <p:nvPr/>
        </p:nvPicPr>
        <p:blipFill>
          <a:blip r:embed="rId2" cstate="print"/>
          <a:srcRect r="33333"/>
          <a:stretch>
            <a:fillRect/>
          </a:stretch>
        </p:blipFill>
        <p:spPr>
          <a:xfrm>
            <a:off x="4572000" y="5857892"/>
            <a:ext cx="2286016" cy="1000108"/>
          </a:xfrm>
          <a:prstGeom prst="rect">
            <a:avLst/>
          </a:prstGeom>
        </p:spPr>
      </p:pic>
      <p:pic>
        <p:nvPicPr>
          <p:cNvPr id="10" name="Рисунок 9" descr="0_346a4_20cabd94_S.jpg"/>
          <p:cNvPicPr>
            <a:picLocks noChangeAspect="1"/>
          </p:cNvPicPr>
          <p:nvPr/>
        </p:nvPicPr>
        <p:blipFill>
          <a:blip r:embed="rId2" cstate="print"/>
          <a:srcRect r="33333"/>
          <a:stretch>
            <a:fillRect/>
          </a:stretch>
        </p:blipFill>
        <p:spPr>
          <a:xfrm>
            <a:off x="2285984" y="5857892"/>
            <a:ext cx="2286016" cy="1000108"/>
          </a:xfrm>
          <a:prstGeom prst="rect">
            <a:avLst/>
          </a:prstGeom>
        </p:spPr>
      </p:pic>
      <p:pic>
        <p:nvPicPr>
          <p:cNvPr id="11" name="Рисунок 10" descr="0_346a4_20cabd94_S.jpg"/>
          <p:cNvPicPr>
            <a:picLocks noChangeAspect="1"/>
          </p:cNvPicPr>
          <p:nvPr/>
        </p:nvPicPr>
        <p:blipFill>
          <a:blip r:embed="rId2" cstate="print"/>
          <a:srcRect r="33333"/>
          <a:stretch>
            <a:fillRect/>
          </a:stretch>
        </p:blipFill>
        <p:spPr>
          <a:xfrm>
            <a:off x="0" y="5857892"/>
            <a:ext cx="2285984" cy="1000108"/>
          </a:xfrm>
          <a:prstGeom prst="rect">
            <a:avLst/>
          </a:prstGeom>
        </p:spPr>
      </p:pic>
    </p:spTree>
  </p:cSld>
  <p:clrMapOvr>
    <a:masterClrMapping/>
  </p:clrMapOvr>
  <p:transition spd="med">
    <p:newsflash/>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p:txBody>
          <a:bodyPr>
            <a:normAutofit fontScale="70000" lnSpcReduction="20000"/>
          </a:bodyPr>
          <a:lstStyle/>
          <a:p>
            <a:r>
              <a:rPr lang="ru-RU" dirty="0"/>
              <a:t>Большую ценность. представляют собой фотографии, хранящиеся в музеях и архивах</a:t>
            </a:r>
            <a:r>
              <a:rPr lang="ru-RU" b="1" dirty="0"/>
              <a:t> </a:t>
            </a:r>
            <a:r>
              <a:rPr lang="ru-RU" dirty="0"/>
              <a:t>. Мы должны быть благодарны фотографам, работавшим на Кавказе и создавшим </a:t>
            </a:r>
            <a:r>
              <a:rPr lang="ru-RU" dirty="0" err="1"/>
              <a:t>фотолетопись</a:t>
            </a:r>
            <a:r>
              <a:rPr lang="ru-RU" dirty="0"/>
              <a:t> края, в которой отражены пейзажи, люди, жилище, одежда, бытовые сцены, памятники культуры этого интереснейшего края. Это </a:t>
            </a:r>
            <a:r>
              <a:rPr lang="ru-RU" dirty="0" err="1"/>
              <a:t>Ройнов</a:t>
            </a:r>
            <a:r>
              <a:rPr lang="ru-RU" dirty="0"/>
              <a:t> (</a:t>
            </a:r>
            <a:r>
              <a:rPr lang="ru-RU" dirty="0" err="1"/>
              <a:t>Роинашвили</a:t>
            </a:r>
            <a:r>
              <a:rPr lang="ru-RU" dirty="0"/>
              <a:t>), </a:t>
            </a:r>
            <a:r>
              <a:rPr lang="ru-RU" dirty="0" err="1"/>
              <a:t>Энгель</a:t>
            </a:r>
            <a:r>
              <a:rPr lang="ru-RU" dirty="0"/>
              <a:t>, Раевский, Д. И. Ермаков. Особенно велика роль Д. И. Ермакова, работавшего на Кавказе с 1870 по 1916 г. и не только обеспечившего </a:t>
            </a:r>
            <a:r>
              <a:rPr lang="ru-RU" dirty="0" err="1"/>
              <a:t>фотофиксацию</a:t>
            </a:r>
            <a:r>
              <a:rPr lang="ru-RU" dirty="0"/>
              <a:t> важных событий и материалов, но и широкое тиражирование </a:t>
            </a:r>
            <a:r>
              <a:rPr lang="ru-RU" dirty="0" err="1"/>
              <a:t>фотодоку</a:t>
            </a:r>
            <a:r>
              <a:rPr lang="ru-RU" dirty="0"/>
              <a:t> мечтой. Им было создано нечто вроде фототеки, где можно было наказать фотографии не только по Кавказу, но частично и по Ирану и Турции. Большие коллекции фотографий Д. И. Ермакова хранятся в ГМЭ, </a:t>
            </a:r>
            <a:r>
              <a:rPr lang="ru-RU" dirty="0" err="1"/>
              <a:t>ГИМ'е</a:t>
            </a:r>
            <a:r>
              <a:rPr lang="ru-RU" dirty="0"/>
              <a:t>, Музее, искусства народов Востока (Москва), в </a:t>
            </a:r>
            <a:r>
              <a:rPr lang="ru-RU" dirty="0" err="1"/>
              <a:t>Гос</a:t>
            </a:r>
            <a:r>
              <a:rPr lang="ru-RU" dirty="0"/>
              <a:t>. Музее Грузии и многих других музеях Кавказа, в Архиве кино-фото документов Грузинской ССР, Институте этнографии АЛ СССР. Географическом обществе.</a:t>
            </a:r>
          </a:p>
          <a:p>
            <a:r>
              <a:rPr lang="ru-RU" dirty="0"/>
              <a:t>Значительный иллюстративный материал по одежде советского периода содержат фототеки и </a:t>
            </a:r>
            <a:r>
              <a:rPr lang="ru-RU" dirty="0" err="1"/>
              <a:t>фотоархивы</a:t>
            </a:r>
            <a:r>
              <a:rPr lang="ru-RU" dirty="0"/>
              <a:t> ГМЭ и Института этнографии АН СССР.</a:t>
            </a:r>
          </a:p>
          <a:p>
            <a:endParaRPr lang="ru-RU" dirty="0"/>
          </a:p>
        </p:txBody>
      </p:sp>
      <p:pic>
        <p:nvPicPr>
          <p:cNvPr id="4" name="Рисунок 3" descr="0_346a4_20cabd94_S.jpg"/>
          <p:cNvPicPr>
            <a:picLocks noChangeAspect="1"/>
          </p:cNvPicPr>
          <p:nvPr/>
        </p:nvPicPr>
        <p:blipFill>
          <a:blip r:embed="rId2" cstate="print"/>
          <a:srcRect r="33333"/>
          <a:stretch>
            <a:fillRect/>
          </a:stretch>
        </p:blipFill>
        <p:spPr>
          <a:xfrm>
            <a:off x="6857984" y="0"/>
            <a:ext cx="2286016" cy="1000108"/>
          </a:xfrm>
          <a:prstGeom prst="rect">
            <a:avLst/>
          </a:prstGeom>
        </p:spPr>
      </p:pic>
      <p:pic>
        <p:nvPicPr>
          <p:cNvPr id="5" name="Рисунок 4" descr="0_346a4_20cabd94_S.jpg"/>
          <p:cNvPicPr>
            <a:picLocks noChangeAspect="1"/>
          </p:cNvPicPr>
          <p:nvPr/>
        </p:nvPicPr>
        <p:blipFill>
          <a:blip r:embed="rId2" cstate="print"/>
          <a:srcRect r="33333"/>
          <a:stretch>
            <a:fillRect/>
          </a:stretch>
        </p:blipFill>
        <p:spPr>
          <a:xfrm>
            <a:off x="4572000" y="0"/>
            <a:ext cx="2286016" cy="1000108"/>
          </a:xfrm>
          <a:prstGeom prst="rect">
            <a:avLst/>
          </a:prstGeom>
        </p:spPr>
      </p:pic>
      <p:pic>
        <p:nvPicPr>
          <p:cNvPr id="6" name="Рисунок 5" descr="0_346a4_20cabd94_S.jpg"/>
          <p:cNvPicPr>
            <a:picLocks noChangeAspect="1"/>
          </p:cNvPicPr>
          <p:nvPr/>
        </p:nvPicPr>
        <p:blipFill>
          <a:blip r:embed="rId2" cstate="print"/>
          <a:srcRect r="33333"/>
          <a:stretch>
            <a:fillRect/>
          </a:stretch>
        </p:blipFill>
        <p:spPr>
          <a:xfrm>
            <a:off x="2285984" y="0"/>
            <a:ext cx="2286016" cy="1000108"/>
          </a:xfrm>
          <a:prstGeom prst="rect">
            <a:avLst/>
          </a:prstGeom>
        </p:spPr>
      </p:pic>
      <p:pic>
        <p:nvPicPr>
          <p:cNvPr id="7" name="Рисунок 6" descr="0_346a4_20cabd94_S.jpg"/>
          <p:cNvPicPr>
            <a:picLocks noChangeAspect="1"/>
          </p:cNvPicPr>
          <p:nvPr/>
        </p:nvPicPr>
        <p:blipFill>
          <a:blip r:embed="rId2" cstate="print"/>
          <a:srcRect r="33333"/>
          <a:stretch>
            <a:fillRect/>
          </a:stretch>
        </p:blipFill>
        <p:spPr>
          <a:xfrm>
            <a:off x="0" y="0"/>
            <a:ext cx="2285984" cy="1000108"/>
          </a:xfrm>
          <a:prstGeom prst="rect">
            <a:avLst/>
          </a:prstGeom>
        </p:spPr>
      </p:pic>
      <p:pic>
        <p:nvPicPr>
          <p:cNvPr id="8" name="Рисунок 7" descr="0_346a4_20cabd94_S.jpg"/>
          <p:cNvPicPr>
            <a:picLocks noChangeAspect="1"/>
          </p:cNvPicPr>
          <p:nvPr/>
        </p:nvPicPr>
        <p:blipFill>
          <a:blip r:embed="rId2" cstate="print"/>
          <a:srcRect r="33333"/>
          <a:stretch>
            <a:fillRect/>
          </a:stretch>
        </p:blipFill>
        <p:spPr>
          <a:xfrm>
            <a:off x="6857984" y="5857892"/>
            <a:ext cx="2286016" cy="1000108"/>
          </a:xfrm>
          <a:prstGeom prst="rect">
            <a:avLst/>
          </a:prstGeom>
        </p:spPr>
      </p:pic>
      <p:pic>
        <p:nvPicPr>
          <p:cNvPr id="9" name="Рисунок 8" descr="0_346a4_20cabd94_S.jpg"/>
          <p:cNvPicPr>
            <a:picLocks noChangeAspect="1"/>
          </p:cNvPicPr>
          <p:nvPr/>
        </p:nvPicPr>
        <p:blipFill>
          <a:blip r:embed="rId2" cstate="print"/>
          <a:srcRect r="33333"/>
          <a:stretch>
            <a:fillRect/>
          </a:stretch>
        </p:blipFill>
        <p:spPr>
          <a:xfrm>
            <a:off x="4572000" y="5857892"/>
            <a:ext cx="2286016" cy="1000108"/>
          </a:xfrm>
          <a:prstGeom prst="rect">
            <a:avLst/>
          </a:prstGeom>
        </p:spPr>
      </p:pic>
      <p:pic>
        <p:nvPicPr>
          <p:cNvPr id="10" name="Рисунок 9" descr="0_346a4_20cabd94_S.jpg"/>
          <p:cNvPicPr>
            <a:picLocks noChangeAspect="1"/>
          </p:cNvPicPr>
          <p:nvPr/>
        </p:nvPicPr>
        <p:blipFill>
          <a:blip r:embed="rId2" cstate="print"/>
          <a:srcRect r="33333"/>
          <a:stretch>
            <a:fillRect/>
          </a:stretch>
        </p:blipFill>
        <p:spPr>
          <a:xfrm>
            <a:off x="2285984" y="5857892"/>
            <a:ext cx="2286016" cy="1000108"/>
          </a:xfrm>
          <a:prstGeom prst="rect">
            <a:avLst/>
          </a:prstGeom>
        </p:spPr>
      </p:pic>
      <p:pic>
        <p:nvPicPr>
          <p:cNvPr id="11" name="Рисунок 10" descr="0_346a4_20cabd94_S.jpg"/>
          <p:cNvPicPr>
            <a:picLocks noChangeAspect="1"/>
          </p:cNvPicPr>
          <p:nvPr/>
        </p:nvPicPr>
        <p:blipFill>
          <a:blip r:embed="rId2" cstate="print"/>
          <a:srcRect r="33333"/>
          <a:stretch>
            <a:fillRect/>
          </a:stretch>
        </p:blipFill>
        <p:spPr>
          <a:xfrm>
            <a:off x="0" y="5857892"/>
            <a:ext cx="2285984" cy="1000108"/>
          </a:xfrm>
          <a:prstGeom prst="rect">
            <a:avLst/>
          </a:prstGeom>
        </p:spPr>
      </p:pic>
    </p:spTree>
  </p:cSld>
  <p:clrMapOvr>
    <a:masterClrMapping/>
  </p:clrMapOvr>
  <p:transition spd="med">
    <p:newsflash/>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Фото\getImage067.jpeg"/>
          <p:cNvPicPr>
            <a:picLocks noChangeAspect="1" noChangeArrowheads="1"/>
          </p:cNvPicPr>
          <p:nvPr/>
        </p:nvPicPr>
        <p:blipFill>
          <a:blip r:embed="rId2" cstate="print"/>
          <a:srcRect/>
          <a:stretch>
            <a:fillRect/>
          </a:stretch>
        </p:blipFill>
        <p:spPr bwMode="auto">
          <a:xfrm>
            <a:off x="1285852" y="928670"/>
            <a:ext cx="6357982" cy="504431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 name="Рисунок 2" descr="0_346a4_20cabd94_S.jpg"/>
          <p:cNvPicPr>
            <a:picLocks noChangeAspect="1"/>
          </p:cNvPicPr>
          <p:nvPr/>
        </p:nvPicPr>
        <p:blipFill>
          <a:blip r:embed="rId3" cstate="print"/>
          <a:srcRect r="33333"/>
          <a:stretch>
            <a:fillRect/>
          </a:stretch>
        </p:blipFill>
        <p:spPr>
          <a:xfrm>
            <a:off x="6857984" y="6072206"/>
            <a:ext cx="2286016" cy="785794"/>
          </a:xfrm>
          <a:prstGeom prst="rect">
            <a:avLst/>
          </a:prstGeom>
        </p:spPr>
      </p:pic>
      <p:pic>
        <p:nvPicPr>
          <p:cNvPr id="4" name="Рисунок 3" descr="0_346a4_20cabd94_S.jpg"/>
          <p:cNvPicPr>
            <a:picLocks noChangeAspect="1"/>
          </p:cNvPicPr>
          <p:nvPr/>
        </p:nvPicPr>
        <p:blipFill>
          <a:blip r:embed="rId3" cstate="print"/>
          <a:srcRect r="33333"/>
          <a:stretch>
            <a:fillRect/>
          </a:stretch>
        </p:blipFill>
        <p:spPr>
          <a:xfrm>
            <a:off x="4572000" y="6072206"/>
            <a:ext cx="2286016" cy="785794"/>
          </a:xfrm>
          <a:prstGeom prst="rect">
            <a:avLst/>
          </a:prstGeom>
        </p:spPr>
      </p:pic>
      <p:pic>
        <p:nvPicPr>
          <p:cNvPr id="5" name="Рисунок 4" descr="0_346a4_20cabd94_S.jpg"/>
          <p:cNvPicPr>
            <a:picLocks noChangeAspect="1"/>
          </p:cNvPicPr>
          <p:nvPr/>
        </p:nvPicPr>
        <p:blipFill>
          <a:blip r:embed="rId3" cstate="print"/>
          <a:srcRect r="33333"/>
          <a:stretch>
            <a:fillRect/>
          </a:stretch>
        </p:blipFill>
        <p:spPr>
          <a:xfrm>
            <a:off x="2285984" y="6072206"/>
            <a:ext cx="2286016" cy="785794"/>
          </a:xfrm>
          <a:prstGeom prst="rect">
            <a:avLst/>
          </a:prstGeom>
        </p:spPr>
      </p:pic>
      <p:pic>
        <p:nvPicPr>
          <p:cNvPr id="6" name="Рисунок 5" descr="0_346a4_20cabd94_S.jpg"/>
          <p:cNvPicPr>
            <a:picLocks noChangeAspect="1"/>
          </p:cNvPicPr>
          <p:nvPr/>
        </p:nvPicPr>
        <p:blipFill>
          <a:blip r:embed="rId3" cstate="print"/>
          <a:srcRect r="33333"/>
          <a:stretch>
            <a:fillRect/>
          </a:stretch>
        </p:blipFill>
        <p:spPr>
          <a:xfrm>
            <a:off x="0" y="6072206"/>
            <a:ext cx="2285984" cy="785794"/>
          </a:xfrm>
          <a:prstGeom prst="rect">
            <a:avLst/>
          </a:prstGeom>
        </p:spPr>
      </p:pic>
      <p:pic>
        <p:nvPicPr>
          <p:cNvPr id="7" name="Рисунок 6" descr="0_346a4_20cabd94_S.jpg"/>
          <p:cNvPicPr>
            <a:picLocks noChangeAspect="1"/>
          </p:cNvPicPr>
          <p:nvPr/>
        </p:nvPicPr>
        <p:blipFill>
          <a:blip r:embed="rId3" cstate="print"/>
          <a:srcRect r="33333"/>
          <a:stretch>
            <a:fillRect/>
          </a:stretch>
        </p:blipFill>
        <p:spPr>
          <a:xfrm>
            <a:off x="6857984" y="0"/>
            <a:ext cx="2286016" cy="785794"/>
          </a:xfrm>
          <a:prstGeom prst="rect">
            <a:avLst/>
          </a:prstGeom>
        </p:spPr>
      </p:pic>
      <p:pic>
        <p:nvPicPr>
          <p:cNvPr id="8" name="Рисунок 7" descr="0_346a4_20cabd94_S.jpg"/>
          <p:cNvPicPr>
            <a:picLocks noChangeAspect="1"/>
          </p:cNvPicPr>
          <p:nvPr/>
        </p:nvPicPr>
        <p:blipFill>
          <a:blip r:embed="rId3" cstate="print"/>
          <a:srcRect r="33333"/>
          <a:stretch>
            <a:fillRect/>
          </a:stretch>
        </p:blipFill>
        <p:spPr>
          <a:xfrm>
            <a:off x="4572000" y="0"/>
            <a:ext cx="2286016" cy="785794"/>
          </a:xfrm>
          <a:prstGeom prst="rect">
            <a:avLst/>
          </a:prstGeom>
        </p:spPr>
      </p:pic>
      <p:pic>
        <p:nvPicPr>
          <p:cNvPr id="9" name="Рисунок 8" descr="0_346a4_20cabd94_S.jpg"/>
          <p:cNvPicPr>
            <a:picLocks noChangeAspect="1"/>
          </p:cNvPicPr>
          <p:nvPr/>
        </p:nvPicPr>
        <p:blipFill>
          <a:blip r:embed="rId3" cstate="print"/>
          <a:srcRect r="33333"/>
          <a:stretch>
            <a:fillRect/>
          </a:stretch>
        </p:blipFill>
        <p:spPr>
          <a:xfrm>
            <a:off x="2285984" y="0"/>
            <a:ext cx="2286016" cy="785794"/>
          </a:xfrm>
          <a:prstGeom prst="rect">
            <a:avLst/>
          </a:prstGeom>
        </p:spPr>
      </p:pic>
      <p:pic>
        <p:nvPicPr>
          <p:cNvPr id="10" name="Рисунок 9" descr="0_346a4_20cabd94_S.jpg"/>
          <p:cNvPicPr>
            <a:picLocks noChangeAspect="1"/>
          </p:cNvPicPr>
          <p:nvPr/>
        </p:nvPicPr>
        <p:blipFill>
          <a:blip r:embed="rId3" cstate="print"/>
          <a:srcRect r="33333"/>
          <a:stretch>
            <a:fillRect/>
          </a:stretch>
        </p:blipFill>
        <p:spPr>
          <a:xfrm>
            <a:off x="0" y="0"/>
            <a:ext cx="2285984" cy="785794"/>
          </a:xfrm>
          <a:prstGeom prst="rect">
            <a:avLst/>
          </a:prstGeom>
        </p:spPr>
      </p:pic>
    </p:spTree>
  </p:cSld>
  <p:clrMapOvr>
    <a:masterClrMapping/>
  </p:clrMapOvr>
  <p:transition spd="med">
    <p:newsflash/>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928662" y="1000108"/>
            <a:ext cx="5929338" cy="3262432"/>
          </a:xfrm>
          <a:prstGeom prst="rect">
            <a:avLst/>
          </a:prstGeom>
        </p:spPr>
        <p:txBody>
          <a:bodyPr wrap="square">
            <a:spAutoFit/>
          </a:bodyPr>
          <a:lstStyle/>
          <a:p>
            <a:pPr lvl="0" fontAlgn="base">
              <a:spcBef>
                <a:spcPct val="0"/>
              </a:spcBef>
              <a:spcAft>
                <a:spcPct val="0"/>
              </a:spcAft>
            </a:pPr>
            <a:r>
              <a:rPr lang="ru-RU" sz="2800" b="1" dirty="0">
                <a:latin typeface="Calibri" pitchFamily="34" charset="0"/>
                <a:ea typeface="Times New Roman" pitchFamily="18" charset="0"/>
                <a:cs typeface="Times New Roman" pitchFamily="18" charset="0"/>
              </a:rPr>
              <a:t>Литература</a:t>
            </a:r>
            <a:endParaRPr lang="ru-RU" sz="1600" dirty="0">
              <a:latin typeface="Arial" pitchFamily="34" charset="0"/>
            </a:endParaRPr>
          </a:p>
          <a:p>
            <a:pPr lvl="0" eaLnBrk="0" fontAlgn="base" hangingPunct="0">
              <a:spcBef>
                <a:spcPct val="0"/>
              </a:spcBef>
              <a:spcAft>
                <a:spcPct val="0"/>
              </a:spcAft>
              <a:buFontTx/>
              <a:buChar char="•"/>
            </a:pPr>
            <a:r>
              <a:rPr lang="ru-RU" i="1" dirty="0" err="1">
                <a:latin typeface="Calibri" pitchFamily="34" charset="0"/>
                <a:ea typeface="Times New Roman" pitchFamily="18" charset="0"/>
                <a:cs typeface="Times New Roman" pitchFamily="18" charset="0"/>
              </a:rPr>
              <a:t>Азаматова</a:t>
            </a:r>
            <a:r>
              <a:rPr lang="ru-RU" i="1" dirty="0">
                <a:latin typeface="Calibri" pitchFamily="34" charset="0"/>
                <a:ea typeface="Times New Roman" pitchFamily="18" charset="0"/>
                <a:cs typeface="Times New Roman" pitchFamily="18" charset="0"/>
              </a:rPr>
              <a:t> М.-К</a:t>
            </a:r>
            <a:r>
              <a:rPr lang="ru-RU" dirty="0">
                <a:latin typeface="Calibri" pitchFamily="34" charset="0"/>
                <a:ea typeface="Times New Roman" pitchFamily="18" charset="0"/>
                <a:cs typeface="Times New Roman" pitchFamily="18" charset="0"/>
              </a:rPr>
              <a:t>. Адыгейский народный орнамент. Майкоп. 1960.</a:t>
            </a:r>
            <a:endParaRPr lang="ru-RU" sz="1600" dirty="0">
              <a:latin typeface="Calibri" pitchFamily="34" charset="0"/>
              <a:ea typeface="Calibri" pitchFamily="34" charset="0"/>
              <a:cs typeface="Times New Roman" pitchFamily="18" charset="0"/>
            </a:endParaRPr>
          </a:p>
          <a:p>
            <a:pPr lvl="0" eaLnBrk="0" fontAlgn="base" hangingPunct="0">
              <a:spcBef>
                <a:spcPct val="0"/>
              </a:spcBef>
              <a:spcAft>
                <a:spcPct val="0"/>
              </a:spcAft>
              <a:buFontTx/>
              <a:buChar char="•"/>
            </a:pPr>
            <a:r>
              <a:rPr lang="ru-RU" i="1" dirty="0" err="1">
                <a:latin typeface="Calibri" pitchFamily="34" charset="0"/>
                <a:ea typeface="Times New Roman" pitchFamily="18" charset="0"/>
                <a:cs typeface="Times New Roman" pitchFamily="18" charset="0"/>
              </a:rPr>
              <a:t>Студенецкая</a:t>
            </a:r>
            <a:r>
              <a:rPr lang="ru-RU" i="1" dirty="0">
                <a:latin typeface="Calibri" pitchFamily="34" charset="0"/>
                <a:ea typeface="Times New Roman" pitchFamily="18" charset="0"/>
                <a:cs typeface="Times New Roman" pitchFamily="18" charset="0"/>
              </a:rPr>
              <a:t> Е.Н</a:t>
            </a:r>
            <a:r>
              <a:rPr lang="ru-RU" dirty="0">
                <a:latin typeface="Calibri" pitchFamily="34" charset="0"/>
                <a:ea typeface="Times New Roman" pitchFamily="18" charset="0"/>
                <a:cs typeface="Times New Roman" pitchFamily="18" charset="0"/>
              </a:rPr>
              <a:t>. Культура и быт народов Северного Кавказа. — М., 1968.</a:t>
            </a:r>
            <a:endParaRPr lang="ru-RU" sz="1600" dirty="0">
              <a:latin typeface="Calibri" pitchFamily="34" charset="0"/>
              <a:ea typeface="Calibri" pitchFamily="34" charset="0"/>
              <a:cs typeface="Times New Roman" pitchFamily="18" charset="0"/>
            </a:endParaRPr>
          </a:p>
          <a:p>
            <a:pPr lvl="0" eaLnBrk="0" fontAlgn="base" hangingPunct="0">
              <a:spcBef>
                <a:spcPct val="0"/>
              </a:spcBef>
              <a:spcAft>
                <a:spcPct val="0"/>
              </a:spcAft>
              <a:buFontTx/>
              <a:buChar char="•"/>
            </a:pPr>
            <a:r>
              <a:rPr lang="ru-RU" i="1" dirty="0" err="1">
                <a:latin typeface="Calibri" pitchFamily="34" charset="0"/>
                <a:ea typeface="Times New Roman" pitchFamily="18" charset="0"/>
                <a:cs typeface="Times New Roman" pitchFamily="18" charset="0"/>
              </a:rPr>
              <a:t>Мамбетов</a:t>
            </a:r>
            <a:r>
              <a:rPr lang="ru-RU" i="1" dirty="0">
                <a:latin typeface="Calibri" pitchFamily="34" charset="0"/>
                <a:ea typeface="Times New Roman" pitchFamily="18" charset="0"/>
                <a:cs typeface="Times New Roman" pitchFamily="18" charset="0"/>
              </a:rPr>
              <a:t> Г.Х</a:t>
            </a:r>
            <a:r>
              <a:rPr lang="ru-RU" dirty="0">
                <a:latin typeface="Calibri" pitchFamily="34" charset="0"/>
                <a:ea typeface="Times New Roman" pitchFamily="18" charset="0"/>
                <a:cs typeface="Times New Roman" pitchFamily="18" charset="0"/>
              </a:rPr>
              <a:t>. Материальная культура сельского населения Кабардино-Балкарии. Нальчик. 1971.</a:t>
            </a:r>
            <a:endParaRPr lang="ru-RU" sz="1600" dirty="0">
              <a:latin typeface="Calibri" pitchFamily="34" charset="0"/>
              <a:ea typeface="Calibri" pitchFamily="34" charset="0"/>
              <a:cs typeface="Times New Roman" pitchFamily="18" charset="0"/>
            </a:endParaRPr>
          </a:p>
          <a:p>
            <a:pPr lvl="0" eaLnBrk="0" fontAlgn="base" hangingPunct="0">
              <a:spcBef>
                <a:spcPct val="0"/>
              </a:spcBef>
              <a:spcAft>
                <a:spcPct val="0"/>
              </a:spcAft>
              <a:buFontTx/>
              <a:buChar char="•"/>
            </a:pPr>
            <a:r>
              <a:rPr lang="ru-RU" i="1" dirty="0" err="1">
                <a:latin typeface="Calibri" pitchFamily="34" charset="0"/>
                <a:ea typeface="Times New Roman" pitchFamily="18" charset="0"/>
                <a:cs typeface="Times New Roman" pitchFamily="18" charset="0"/>
              </a:rPr>
              <a:t>Равдоникас</a:t>
            </a:r>
            <a:r>
              <a:rPr lang="ru-RU" i="1" dirty="0">
                <a:latin typeface="Calibri" pitchFamily="34" charset="0"/>
                <a:ea typeface="Times New Roman" pitchFamily="18" charset="0"/>
                <a:cs typeface="Times New Roman" pitchFamily="18" charset="0"/>
              </a:rPr>
              <a:t> Т.Д</a:t>
            </a:r>
            <a:r>
              <a:rPr lang="ru-RU" dirty="0">
                <a:latin typeface="Calibri" pitchFamily="34" charset="0"/>
                <a:ea typeface="Times New Roman" pitchFamily="18" charset="0"/>
                <a:cs typeface="Times New Roman" pitchFamily="18" charset="0"/>
              </a:rPr>
              <a:t>. Очерки по истории одежды населения Северо-Западного Кавказа (V в. до н. э. — конец XVII в.). Ленинград. 1990.</a:t>
            </a:r>
            <a:endParaRPr lang="en-US" dirty="0">
              <a:latin typeface="Calibri" pitchFamily="34" charset="0"/>
              <a:ea typeface="Times New Roman" pitchFamily="18" charset="0"/>
              <a:cs typeface="Times New Roman" pitchFamily="18" charset="0"/>
            </a:endParaRPr>
          </a:p>
          <a:p>
            <a:pPr lvl="0" eaLnBrk="0" fontAlgn="base" hangingPunct="0">
              <a:spcBef>
                <a:spcPct val="0"/>
              </a:spcBef>
              <a:spcAft>
                <a:spcPct val="0"/>
              </a:spcAft>
              <a:buFontTx/>
              <a:buChar char="•"/>
            </a:pPr>
            <a:r>
              <a:rPr lang="en-US" sz="1600" dirty="0">
                <a:latin typeface="Calibri" pitchFamily="34" charset="0"/>
                <a:cs typeface="Times New Roman" pitchFamily="18" charset="0"/>
              </a:rPr>
              <a:t>www.</a:t>
            </a:r>
            <a:r>
              <a:rPr lang="ru-RU" sz="1600" dirty="0"/>
              <a:t> </a:t>
            </a:r>
            <a:r>
              <a:rPr lang="ru-RU" sz="1600" dirty="0" err="1"/>
              <a:t>adygi.ru</a:t>
            </a:r>
            <a:r>
              <a:rPr lang="ru-RU" sz="1600" dirty="0">
                <a:latin typeface="Calibri" pitchFamily="34" charset="0"/>
                <a:cs typeface="Times New Roman" pitchFamily="18" charset="0"/>
              </a:rPr>
              <a:t>.</a:t>
            </a:r>
            <a:endParaRPr lang="ru-RU" sz="1600" dirty="0">
              <a:latin typeface="Arial" pitchFamily="34" charset="0"/>
            </a:endParaRPr>
          </a:p>
        </p:txBody>
      </p:sp>
      <p:pic>
        <p:nvPicPr>
          <p:cNvPr id="5" name="Рисунок 4" descr="0_346a4_20cabd94_S.jpg"/>
          <p:cNvPicPr>
            <a:picLocks noChangeAspect="1"/>
          </p:cNvPicPr>
          <p:nvPr/>
        </p:nvPicPr>
        <p:blipFill>
          <a:blip r:embed="rId2" cstate="print"/>
          <a:srcRect r="33333"/>
          <a:stretch>
            <a:fillRect/>
          </a:stretch>
        </p:blipFill>
        <p:spPr>
          <a:xfrm>
            <a:off x="6857984" y="6072206"/>
            <a:ext cx="2286016" cy="785794"/>
          </a:xfrm>
          <a:prstGeom prst="rect">
            <a:avLst/>
          </a:prstGeom>
        </p:spPr>
      </p:pic>
      <p:pic>
        <p:nvPicPr>
          <p:cNvPr id="6" name="Рисунок 5" descr="0_346a4_20cabd94_S.jpg"/>
          <p:cNvPicPr>
            <a:picLocks noChangeAspect="1"/>
          </p:cNvPicPr>
          <p:nvPr/>
        </p:nvPicPr>
        <p:blipFill>
          <a:blip r:embed="rId2" cstate="print"/>
          <a:srcRect r="33333"/>
          <a:stretch>
            <a:fillRect/>
          </a:stretch>
        </p:blipFill>
        <p:spPr>
          <a:xfrm>
            <a:off x="4572000" y="6072206"/>
            <a:ext cx="2286016" cy="785794"/>
          </a:xfrm>
          <a:prstGeom prst="rect">
            <a:avLst/>
          </a:prstGeom>
        </p:spPr>
      </p:pic>
      <p:pic>
        <p:nvPicPr>
          <p:cNvPr id="7" name="Рисунок 6" descr="0_346a4_20cabd94_S.jpg"/>
          <p:cNvPicPr>
            <a:picLocks noChangeAspect="1"/>
          </p:cNvPicPr>
          <p:nvPr/>
        </p:nvPicPr>
        <p:blipFill>
          <a:blip r:embed="rId2" cstate="print"/>
          <a:srcRect r="33333"/>
          <a:stretch>
            <a:fillRect/>
          </a:stretch>
        </p:blipFill>
        <p:spPr>
          <a:xfrm>
            <a:off x="2285984" y="6072206"/>
            <a:ext cx="2286016" cy="785794"/>
          </a:xfrm>
          <a:prstGeom prst="rect">
            <a:avLst/>
          </a:prstGeom>
        </p:spPr>
      </p:pic>
      <p:pic>
        <p:nvPicPr>
          <p:cNvPr id="8" name="Рисунок 7" descr="0_346a4_20cabd94_S.jpg"/>
          <p:cNvPicPr>
            <a:picLocks noChangeAspect="1"/>
          </p:cNvPicPr>
          <p:nvPr/>
        </p:nvPicPr>
        <p:blipFill>
          <a:blip r:embed="rId2" cstate="print"/>
          <a:srcRect r="33333"/>
          <a:stretch>
            <a:fillRect/>
          </a:stretch>
        </p:blipFill>
        <p:spPr>
          <a:xfrm>
            <a:off x="0" y="6072206"/>
            <a:ext cx="2285984" cy="785794"/>
          </a:xfrm>
          <a:prstGeom prst="rect">
            <a:avLst/>
          </a:prstGeom>
        </p:spPr>
      </p:pic>
      <p:pic>
        <p:nvPicPr>
          <p:cNvPr id="9" name="Рисунок 8" descr="0_346a4_20cabd94_S.jpg"/>
          <p:cNvPicPr>
            <a:picLocks noChangeAspect="1"/>
          </p:cNvPicPr>
          <p:nvPr/>
        </p:nvPicPr>
        <p:blipFill>
          <a:blip r:embed="rId2" cstate="print"/>
          <a:srcRect r="33333"/>
          <a:stretch>
            <a:fillRect/>
          </a:stretch>
        </p:blipFill>
        <p:spPr>
          <a:xfrm>
            <a:off x="6857984" y="0"/>
            <a:ext cx="2286016" cy="785794"/>
          </a:xfrm>
          <a:prstGeom prst="rect">
            <a:avLst/>
          </a:prstGeom>
        </p:spPr>
      </p:pic>
      <p:pic>
        <p:nvPicPr>
          <p:cNvPr id="10" name="Рисунок 9" descr="0_346a4_20cabd94_S.jpg"/>
          <p:cNvPicPr>
            <a:picLocks noChangeAspect="1"/>
          </p:cNvPicPr>
          <p:nvPr/>
        </p:nvPicPr>
        <p:blipFill>
          <a:blip r:embed="rId2" cstate="print"/>
          <a:srcRect r="33333"/>
          <a:stretch>
            <a:fillRect/>
          </a:stretch>
        </p:blipFill>
        <p:spPr>
          <a:xfrm>
            <a:off x="4572000" y="0"/>
            <a:ext cx="2286016" cy="785794"/>
          </a:xfrm>
          <a:prstGeom prst="rect">
            <a:avLst/>
          </a:prstGeom>
        </p:spPr>
      </p:pic>
      <p:pic>
        <p:nvPicPr>
          <p:cNvPr id="11" name="Рисунок 10" descr="0_346a4_20cabd94_S.jpg"/>
          <p:cNvPicPr>
            <a:picLocks noChangeAspect="1"/>
          </p:cNvPicPr>
          <p:nvPr/>
        </p:nvPicPr>
        <p:blipFill>
          <a:blip r:embed="rId2" cstate="print"/>
          <a:srcRect r="33333"/>
          <a:stretch>
            <a:fillRect/>
          </a:stretch>
        </p:blipFill>
        <p:spPr>
          <a:xfrm>
            <a:off x="2285984" y="0"/>
            <a:ext cx="2286016" cy="785794"/>
          </a:xfrm>
          <a:prstGeom prst="rect">
            <a:avLst/>
          </a:prstGeom>
        </p:spPr>
      </p:pic>
      <p:pic>
        <p:nvPicPr>
          <p:cNvPr id="12" name="Рисунок 11" descr="0_346a4_20cabd94_S.jpg"/>
          <p:cNvPicPr>
            <a:picLocks noChangeAspect="1"/>
          </p:cNvPicPr>
          <p:nvPr/>
        </p:nvPicPr>
        <p:blipFill>
          <a:blip r:embed="rId2" cstate="print"/>
          <a:srcRect r="33333"/>
          <a:stretch>
            <a:fillRect/>
          </a:stretch>
        </p:blipFill>
        <p:spPr>
          <a:xfrm>
            <a:off x="0" y="0"/>
            <a:ext cx="2285984" cy="785794"/>
          </a:xfrm>
          <a:prstGeom prst="rect">
            <a:avLst/>
          </a:prstGeom>
        </p:spPr>
      </p:pic>
    </p:spTree>
  </p:cSld>
  <p:clrMapOvr>
    <a:masterClrMapping/>
  </p:clrMapOvr>
  <p:transition spd="med">
    <p:newsflash/>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праведливость">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Equity</Template>
  <TotalTime>288</TotalTime>
  <Words>1942</Words>
  <Application>Microsoft Office PowerPoint</Application>
  <PresentationFormat>Экран (4:3)</PresentationFormat>
  <Paragraphs>42</Paragraphs>
  <Slides>25</Slides>
  <Notes>1</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25</vt:i4>
      </vt:variant>
    </vt:vector>
  </HeadingPairs>
  <TitlesOfParts>
    <vt:vector size="32" baseType="lpstr">
      <vt:lpstr>Arial</vt:lpstr>
      <vt:lpstr>Calibri</vt:lpstr>
      <vt:lpstr>Cambria</vt:lpstr>
      <vt:lpstr>Franklin Gothic Book</vt:lpstr>
      <vt:lpstr>Perpetua</vt:lpstr>
      <vt:lpstr>Wingdings 2</vt:lpstr>
      <vt:lpstr>Справедливость</vt:lpstr>
      <vt:lpstr> Адыгский женский костюм</vt:lpstr>
      <vt:lpstr>             Предисловие</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История адыгского женского костюма</dc:title>
  <dc:creator>Мира Тлиф</dc:creator>
  <cp:lastModifiedBy>Мира Тлиф</cp:lastModifiedBy>
  <cp:revision>37</cp:revision>
  <dcterms:modified xsi:type="dcterms:W3CDTF">2024-01-23T17:57:30Z</dcterms:modified>
</cp:coreProperties>
</file>