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74" r:id="rId9"/>
    <p:sldId id="275" r:id="rId10"/>
    <p:sldId id="270" r:id="rId11"/>
    <p:sldId id="271" r:id="rId12"/>
    <p:sldId id="272" r:id="rId13"/>
    <p:sldId id="273" r:id="rId14"/>
    <p:sldId id="263" r:id="rId15"/>
    <p:sldId id="264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121" autoAdjust="0"/>
    <p:restoredTop sz="94660"/>
  </p:normalViewPr>
  <p:slideViewPr>
    <p:cSldViewPr>
      <p:cViewPr varScale="1">
        <p:scale>
          <a:sx n="108" d="100"/>
          <a:sy n="108" d="100"/>
        </p:scale>
        <p:origin x="-187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F6047C36-B437-4E48-ACD9-069E96816E1B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5AC67E5D-E79F-4C9A-A6FD-F22FEACEA9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47C36-B437-4E48-ACD9-069E96816E1B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67E5D-E79F-4C9A-A6FD-F22FEACEA9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47C36-B437-4E48-ACD9-069E96816E1B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67E5D-E79F-4C9A-A6FD-F22FEACEA9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47C36-B437-4E48-ACD9-069E96816E1B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67E5D-E79F-4C9A-A6FD-F22FEACEA9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6047C36-B437-4E48-ACD9-069E96816E1B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AC67E5D-E79F-4C9A-A6FD-F22FEACEA95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F6047C36-B437-4E48-ACD9-069E96816E1B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5AC67E5D-E79F-4C9A-A6FD-F22FEACEA9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47C36-B437-4E48-ACD9-069E96816E1B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67E5D-E79F-4C9A-A6FD-F22FEACEA9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47C36-B437-4E48-ACD9-069E96816E1B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67E5D-E79F-4C9A-A6FD-F22FEACEA9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47C36-B437-4E48-ACD9-069E96816E1B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67E5D-E79F-4C9A-A6FD-F22FEACEA9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47C36-B437-4E48-ACD9-069E96816E1B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67E5D-E79F-4C9A-A6FD-F22FEACEA9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47C36-B437-4E48-ACD9-069E96816E1B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67E5D-E79F-4C9A-A6FD-F22FEACEA95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F6047C36-B437-4E48-ACD9-069E96816E1B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5AC67E5D-E79F-4C9A-A6FD-F22FEACEA95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vk.com/away.php?utf=1&amp;to=https://studopedia.ru/3_178415_naturniy-list-poezda-perevozochnie-dokumenti.html" TargetMode="Externa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2132856"/>
            <a:ext cx="8458200" cy="1470025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Министерство образования , науки и молодёжной политики Краснодарского края</a:t>
            </a:r>
            <a:r>
              <a:rPr lang="ru-RU" sz="60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Государственное бюджетное профессиональное образовательное учреждение </a:t>
            </a:r>
            <a:br>
              <a:rPr lang="ru-RU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Краснодарского края </a:t>
            </a:r>
            <a:br>
              <a:rPr lang="ru-RU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«Новороссийский профессиональный техникум»</a:t>
            </a:r>
            <a:br>
              <a:rPr lang="ru-RU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ГБПОУ КК НПТ</a:t>
            </a:r>
            <a:br>
              <a:rPr lang="ru-RU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Тема: Натурный лист поезда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4365104"/>
            <a:ext cx="5904656" cy="1752600"/>
          </a:xfrm>
        </p:spPr>
        <p:txBody>
          <a:bodyPr>
            <a:normAutofit/>
          </a:bodyPr>
          <a:lstStyle/>
          <a:p>
            <a:r>
              <a:rPr lang="ru-RU" sz="2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Выполняет  студентка 3 курса </a:t>
            </a:r>
            <a:br>
              <a:rPr lang="ru-RU" sz="2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Юдина Екатерина Александровна </a:t>
            </a:r>
            <a:br>
              <a:rPr lang="ru-RU" sz="2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 19-10 «Оператор по обработке документов на железнодорожном транспорте»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1069848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Натурный лист поезда - основной технологический документ, используемый для организации процесса обработки вагонопотоков на станциях железных дорог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dmin\Downloads\2021-12-17_17-56-0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204864"/>
            <a:ext cx="6982594" cy="42197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08920"/>
            <a:ext cx="8229600" cy="106984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Натурный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лист, составленный на станции формирования, должен следовать с поездом до станции его назначения или расформирования. На станциях формирования натурный лист должен быть подготовлен не менее чем в трёх экземплярах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Первый экземпляр вкладывается в пакет с грузовыми документами и следует до станции назначения (расформирования), второй – вручается машинисту поездного локомотива, а третий – остаётся в делах станции и используется для учёта и обработки информации.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755576" y="3933056"/>
            <a:ext cx="7704851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484784"/>
            <a:ext cx="8445624" cy="4536504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Состоит из 3-х разделов: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1-ый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раздел. Содержит сведения о поезде в целом: номер поезда, станция формирования (код), 2-хзначный номер состава, станция назначения, признак списывания, число, месяц, часы, минуты, условная длина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состава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 (за единицу условной длины принят вагон длиной 14 м), масса брутто, код прикрытия, индекс негабаритности (проставляется 4-хзначный номер, включающий коды наибольшей степени нижней, боковой, верхней, вертикальной сверхнегабаритности), сведения о живности, сведения о маршруте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2-ой раздел. Содержит информацию о каждом вагоне в отдельности: порядковый номер вагона в составе, 8-значный номер вагона, отметка о роликовых подшипниках, масса груза в тоннах, станция назначения вагона, код получателя, особые отметки (маршрут, нерабочий парк, код прикрытия, негабаритность, живность, количество пломб), сведения о контейнерах (числитель – количество груженых контейнеров, знаменатель – количество порожних контейнеров), код входной пограничной станции, примечание.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3-ий раздел. Содержит итоговые данные о поезде: количество осей, в том числе на роликах, количество груженых вагонов по дорогам назначения, разложение вагонов по роду подвижного состава, с подразделением на груженые и порожние вагоны, количество вагонов нерабочего парка, количество пассажирских вагонов, недействующих локомотивов и других механизмов. Указывается масса поезда в тоннах (тара, нетто, брутто), уловная длина (в условных единицах), количество контейнеров с подразделением на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среднетоннажные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 крупнотоннажные, груженые и порожние.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069848"/>
          </a:xfrm>
        </p:spPr>
        <p:txBody>
          <a:bodyPr>
            <a:no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Натурный лист включает сведения о поезде в целом и о каждом вагоне. После подготовки ТГНЛ передаётся в ИВЦ, где обеспечивается расчёт итоговой части натурного листа, справки для заполнения маршрута машиниста и других поездных документов. Кроме того, ЭВМ обеспечивает передачу натурного листа в адрес любой станции, предусмотренной технологией передачи информации.</a:t>
            </a:r>
          </a:p>
        </p:txBody>
      </p:sp>
      <p:pic>
        <p:nvPicPr>
          <p:cNvPr id="4" name="Рисунок 3" descr="image0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2996952"/>
            <a:ext cx="5904656" cy="32605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268760"/>
            <a:ext cx="4104456" cy="4248472"/>
          </a:xfrm>
        </p:spPr>
        <p:txBody>
          <a:bodyPr>
            <a:noAutofit/>
          </a:bodyPr>
          <a:lstStyle/>
          <a:p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 основании натурного листа составляется сортировочный листок,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который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является планом расформирования состава. В сортировочном листке указывается номер поезда, время его прибытия, путь и парк приёма; номер головного вагона состава, пути назначения вагонов в порядке их расположения в составе; число вагонов в каждом отцепе и их вес, номера последних вагонов крупных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отцепов;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особые условия сортировки, распределение вагонов по путям сортировочного парка.</a:t>
            </a:r>
          </a:p>
        </p:txBody>
      </p:sp>
      <p:pic>
        <p:nvPicPr>
          <p:cNvPr id="6" name="Рисунок 5" descr="C:\Users\Oxtrime\Desktop\image008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1052736"/>
            <a:ext cx="4392488" cy="5300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1069848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Сортировочный листок составляется оператором СТЦ для работников распорядительных и исполнительных горочных постов, старшего регулировщика скорости скатывания вагонов, горочного составителя.</a:t>
            </a:r>
          </a:p>
        </p:txBody>
      </p:sp>
      <p:pic>
        <p:nvPicPr>
          <p:cNvPr id="3" name="Рисунок 2" descr="_buzyi7kRx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3608" y="2564904"/>
            <a:ext cx="7056784" cy="41310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08912" cy="641995"/>
          </a:xfrm>
        </p:spPr>
        <p:txBody>
          <a:bodyPr/>
          <a:lstStyle/>
          <a:p>
            <a:r>
              <a:rPr lang="ru-RU" sz="3200" b="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Пересылка натурного листа по </a:t>
            </a:r>
            <a:r>
              <a:rPr lang="ru-RU" sz="3200" b="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пневмопочте.</a:t>
            </a:r>
            <a:endParaRPr lang="ru-RU" sz="3200" b="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9552" y="1556792"/>
            <a:ext cx="8208912" cy="3600400"/>
          </a:xfrm>
        </p:spPr>
        <p:txBody>
          <a:bodyPr>
            <a:noAutofit/>
          </a:bodyPr>
          <a:lstStyle/>
          <a:p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Если на станции формирования поезда нет телетайпной связи, натурные листы составляются в четырех экземплярах, два из которых выдаются машинисту поезда, который один экземпляр сдает на попутной станции подхода, где имеется телетайпная связь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начала роспуска состава старшему приемосдатчику посылают по пневмопочте натурный лист из технической конторы, с которым он заблаговременно знакомится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необходимых случаях он уточняет с работниками технической конторы отдельные данные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Документы на вагоны подбирают строго в соответствии с данными проверенного натурного листа, а затем они вместе с натурным листом запечатываются и по пневмопочте большого диаметра пересылаются в парк отправления. Перед отправлением поезда пакет с документами вручается машинисту локомотива, который доставляет их на станцию назначения или передает другому машинисту при смене локомотивной бригады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Документы на вагоны подбирают строго в соответствии с данными проверенного натурного листа, а затем их вместе с натурным листом запечатывают и по пневмопочте большого диаметра пересылают в парк отправления. Перед отправлением поезда пакет с документами вручают машинисту локомотива, который доставляет его на станцию назначения или передает другому машинисту 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или смене 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локомотивной </a:t>
            </a:r>
            <a:r>
              <a:rPr lang="ru-RU" sz="1600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бригады.</a:t>
            </a:r>
            <a:endParaRPr lang="ru-RU" sz="1600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069848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Оператор СТЦ вкладывает патрон с документами в ПО пункт пневмопочте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C:\Users\Oxtrime\Desktop\Пневмопочта_в_офисе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276872"/>
            <a:ext cx="7848872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08912" cy="1008112"/>
          </a:xfrm>
        </p:spPr>
        <p:txBody>
          <a:bodyPr/>
          <a:lstStyle/>
          <a:p>
            <a:r>
              <a:rPr lang="ru-RU" sz="2800" b="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Техника безопасности при работе </a:t>
            </a:r>
            <a:r>
              <a:rPr lang="ru-RU" sz="2800" b="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 натуральным листом поезда</a:t>
            </a:r>
            <a:r>
              <a:rPr lang="ru-RU" sz="2800" b="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b="0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1412776"/>
            <a:ext cx="8568952" cy="2304256"/>
          </a:xfrm>
        </p:spPr>
        <p:txBody>
          <a:bodyPr>
            <a:normAutofit/>
          </a:bodyPr>
          <a:lstStyle/>
          <a:p>
            <a:r>
              <a:rPr lang="ru-RU" sz="1800" dirty="0" smtClean="0"/>
              <a:t>Оператор </a:t>
            </a:r>
            <a:r>
              <a:rPr lang="ru-RU" sz="1800" dirty="0" smtClean="0"/>
              <a:t>СТЦ должен знать в объеме должностных обязанностей: трудовой кодекс Российской Федерации; правила внутреннего трудового распорядка; действие на человека опасных и вредных производственных факторов, возникающих во время работы и меры по защите от их воздействия; безопасные приемы выполнения работ; инструкции и другие документы, устанавливающие должностные обязанности оператора </a:t>
            </a:r>
            <a:r>
              <a:rPr lang="ru-RU" sz="1800" dirty="0" smtClean="0"/>
              <a:t>СТЦ.</a:t>
            </a:r>
            <a:endParaRPr lang="ru-RU" sz="1800" dirty="0"/>
          </a:p>
        </p:txBody>
      </p:sp>
      <p:pic>
        <p:nvPicPr>
          <p:cNvPr id="4" name="Рисунок 3" descr="6884284197_0a71c380f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3284984"/>
            <a:ext cx="6552728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body" idx="1"/>
          </p:nvPr>
        </p:nvSpPr>
        <p:spPr>
          <a:xfrm>
            <a:off x="467544" y="836712"/>
            <a:ext cx="8352928" cy="5616624"/>
          </a:xfrm>
        </p:spPr>
        <p:txBody>
          <a:bodyPr>
            <a:noAutofit/>
          </a:bodyPr>
          <a:lstStyle/>
          <a:p>
            <a:r>
              <a:rPr lang="ru-RU" sz="2000" dirty="0" smtClean="0"/>
              <a:t>Оператор СТЦ обязан: выполнять работу, входящую в его должностные обязанности и порученную руководителями железнодорожной станции и смены. Применять безопасные приемы при выполнении работ и технологических операций; содержать в исправном состоянии и чистоте оборудование, радиостанцию, инструмент, спецодежду, </a:t>
            </a:r>
            <a:r>
              <a:rPr lang="ru-RU" sz="2000" dirty="0" smtClean="0"/>
              <a:t>спец. обувь </a:t>
            </a:r>
            <a:r>
              <a:rPr lang="ru-RU" sz="2000" dirty="0" smtClean="0"/>
              <a:t>и другие средства индивидуальной защиты. </a:t>
            </a:r>
            <a:endParaRPr lang="ru-RU" sz="2000" dirty="0" smtClean="0"/>
          </a:p>
          <a:p>
            <a:r>
              <a:rPr lang="ru-RU" sz="2000" dirty="0" smtClean="0"/>
              <a:t>Выполнять </a:t>
            </a:r>
            <a:r>
              <a:rPr lang="ru-RU" sz="2000" dirty="0" smtClean="0"/>
              <a:t>требования запрещающих, предупреждающих, указывающих и предписывающих знаков, надписей, видимых и звуковых сигналов; быть предельно внимательным в местах движения железнодорожного подвижного состава и автотранспорта; проходить по территории железнодорожной станции по установленным маршрутам служебного прохода, тоннелям и переходам; соблюдать требования пожарной безопасности, обладать навыками использования противопожарного оборудования и инвентаря; знать и соблюдать меры безопасности и порядок, установленный технологической документацией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748464" cy="930027"/>
          </a:xfrm>
        </p:spPr>
        <p:txBody>
          <a:bodyPr/>
          <a:lstStyle/>
          <a:p>
            <a:r>
              <a:rPr lang="ru-RU" sz="2800" b="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Опасные </a:t>
            </a:r>
            <a:r>
              <a:rPr lang="ru-RU" sz="2800" b="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и вредные производственные </a:t>
            </a:r>
            <a:r>
              <a:rPr lang="ru-RU" sz="2800" b="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факторы.</a:t>
            </a:r>
            <a:endParaRPr lang="ru-RU" sz="2800" b="0" dirty="0">
              <a:solidFill>
                <a:schemeClr val="accent1">
                  <a:lumMod val="50000"/>
                </a:schemeClr>
              </a:solidFill>
              <a:effectLst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1484784"/>
            <a:ext cx="8496944" cy="5112568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В процессе работы на оператора СТЦ могут воздействовать следующие опасные и вредные производственные факторы: движущийся железнодорожный подвижной состав, транспортные средства; повышенный уровень шума; повышенная или пониженная температура воздуха; повышенная влажность и подвижность воздуха; повышенное значение напряжения электрической цепи, замыкание которой может произойти через тело человека. При работе на персональном компьютере  на оператора СТЦ может воздействовать повышенный уровень электромагнитного излучения</a:t>
            </a:r>
            <a:r>
              <a:rPr lang="ru-RU" dirty="0" smtClean="0"/>
              <a:t>.</a:t>
            </a:r>
          </a:p>
          <a:p>
            <a:r>
              <a:rPr lang="ru-RU" dirty="0" smtClean="0"/>
              <a:t>При возникновении аварийной ситуации оператор СТЦ может подвергаться воздействию опасных факторов взрыва, пожара, химических веществ. Для предотвращения или уменьшения воздействия вредных и (или) опасных производственных факторов, а также для защиты от загрязнения руководитель структурного подразделения обеспечивает приобретение и выдачу за счет собственных средств оператору СТЦ сертифицированных средств индивидуальной и коллективной защиты (специальной одежды, специальной обуви и других средств индивидуальной защиты) в соответствии с установленными нормами и организует контроль за их </a:t>
            </a:r>
            <a:r>
              <a:rPr lang="ru-RU" dirty="0" smtClean="0"/>
              <a:t>применением.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340768"/>
            <a:ext cx="8496944" cy="468052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Оператору СТЦ запрещается: пользоваться неисправными, самодельными, с незакрепленными и оголенными проводами, с поврежденной или потерявшей защитные свойства изоляцией электропроводки бытовыми электроприборами, выключателями, рубильниками, штепсельными розетками и другим электрооборудованием; пользоваться электроплитками, электрочайниками и другими электроприборами, не имеющими устройств тепловой защиты, без подставок из негорючих материалов; хранить взрывоопасные вещества, легковоспламеняющиеся и горючие жидкости в служебных помещениях; подходить с открытым огнем к подвижному составу, путевым машинам, легковоспламеняющимся материалам и емкостям с легковоспламеняющейся и горючей жидкостью</a:t>
            </a:r>
            <a:r>
              <a:rPr lang="ru-RU" dirty="0" smtClean="0"/>
              <a:t>.</a:t>
            </a:r>
          </a:p>
          <a:p>
            <a:r>
              <a:rPr lang="ru-RU" dirty="0" smtClean="0"/>
              <a:t>В процессе работы </a:t>
            </a:r>
            <a:r>
              <a:rPr lang="ru-RU" dirty="0" smtClean="0"/>
              <a:t>оператор СТЦ должен соблюдать правила личной гигиены, санитарные требования при хранении и приеме пищи. </a:t>
            </a:r>
            <a:r>
              <a:rPr lang="ru-RU" dirty="0" smtClean="0"/>
              <a:t>Принимать </a:t>
            </a:r>
            <a:r>
              <a:rPr lang="ru-RU" dirty="0" smtClean="0"/>
              <a:t>пищу следует в столовых, буфетах или в специально отведенных для этого комнатах (местах), имеющих соответствующее оборудование.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204864"/>
            <a:ext cx="8229600" cy="1069848"/>
          </a:xfrm>
        </p:spPr>
        <p:txBody>
          <a:bodyPr>
            <a:no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Источники: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https://studopedia.ru/3_178415_naturniy-list-poezda-p..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https://poisk-ru.ru/s55293t21.html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069848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261</TotalTime>
  <Words>707</Words>
  <Application>Microsoft Office PowerPoint</Application>
  <PresentationFormat>Экран (4:3)</PresentationFormat>
  <Paragraphs>25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Городская</vt:lpstr>
      <vt:lpstr>Министерство образования , науки и молодёжной политики Краснодарского края Государственное бюджетное профессиональное образовательное учреждение  Краснодарского края  «Новороссийский профессиональный техникум» ГБПОУ КК НПТ  Тема: Натурный лист поезда</vt:lpstr>
      <vt:lpstr>Натурный лист поезда - основной технологический документ, используемый для организации процесса обработки вагонопотоков на станциях железных дорог</vt:lpstr>
      <vt:lpstr>Натурный лист, составленный на станции формирования, должен следовать с поездом до станции его назначения или расформирования. На станциях формирования натурный лист должен быть подготовлен не менее чем в трёх экземплярах. Первый экземпляр вкладывается в пакет с грузовыми документами и следует до станции назначения (расформирования), второй – вручается машинисту поездного локомотива, а третий – остаётся в делах станции и используется для учёта и обработки информации.   </vt:lpstr>
      <vt:lpstr>Состоит из 3-х разделов:  1-ый раздел. Содержит сведения о поезде в целом: номер поезда, станция формирования (код), 2-хзначный номер состава, станция назначения, признак списывания, число, месяц, часы, минуты, условная длина состава (за единицу условной длины принят вагон длиной 14 м), масса брутто, код прикрытия, индекс негабаритности (проставляется 4-хзначный номер, включающий коды наибольшей степени нижней, боковой, верхней, вертикальной сверхнегабаритности), сведения о живности, сведения о маршруте.  2-ой раздел. Содержит информацию о каждом вагоне в отдельности: порядковый номер вагона в составе, 8-значный номер вагона, отметка о роликовых подшипниках, масса груза в тоннах, станция назначения вагона, код получателя, особые отметки (маршрут, нерабочий парк, код прикрытия, негабаритность, живность, количество пломб), сведения о контейнерах (числитель – количество груженых контейнеров, знаменатель – количество порожних контейнеров), код входной пограничной станции, примечание. 3-ий раздел. Содержит итоговые данные о поезде: количество осей, в том числе на роликах, количество груженых вагонов по дорогам назначения, разложение вагонов по роду подвижного состава, с подразделением на груженые и порожние вагоны, количество вагонов нерабочего парка, количество пассажирских вагонов, недействующих локомотивов и других механизмов. Указывается масса поезда в тоннах (тара, нетто, брутто), уловная длина (в условных единицах), количество контейнеров с подразделением на среднетоннажные и крупнотоннажные, груженые и порожние.  </vt:lpstr>
      <vt:lpstr>Натурный лист включает сведения о поезде в целом и о каждом вагоне. После подготовки ТГНЛ передаётся в ИВЦ, где обеспечивается расчёт итоговой части натурного листа, справки для заполнения маршрута машиниста и других поездных документов. Кроме того, ЭВМ обеспечивает передачу натурного листа в адрес любой станции, предусмотренной технологией передачи информации.</vt:lpstr>
      <vt:lpstr>На основании натурного листа составляется сортировочный листок, который является планом расформирования состава. В сортировочном листке указывается номер поезда, время его прибытия, путь и парк приёма; номер головного вагона состава, пути назначения вагонов в порядке их расположения в составе; число вагонов в каждом отцепе и их вес, номера последних вагонов крупных отцепов; особые условия сортировки, распределение вагонов по путям сортировочного парка.</vt:lpstr>
      <vt:lpstr>Сортировочный листок составляется оператором СТЦ для работников распорядительных и исполнительных горочных постов, старшего регулировщика скорости скатывания вагонов, горочного составителя.</vt:lpstr>
      <vt:lpstr>Пересылка натурного листа по пневмопочте.</vt:lpstr>
      <vt:lpstr>Оператор СТЦ вкладывает патрон с документами в ПО пункт пневмопочте </vt:lpstr>
      <vt:lpstr>Техника безопасности при работе с натуральным листом поезда.</vt:lpstr>
      <vt:lpstr>Слайд 11</vt:lpstr>
      <vt:lpstr>Опасные и вредные производственные факторы.</vt:lpstr>
      <vt:lpstr>Слайд 13</vt:lpstr>
      <vt:lpstr>Источники:https://studopedia.ru/3_178415_naturniy-list-poezda-p.. https://poisk-ru.ru/s55293t21.html 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Министерство образования , науки и молодёжной политики Краснодарского края Государственное бюджетное профессиональное образовательное учреждение  Краснодарского края  «Новороссийский профессиональный техникум» ГБПОУ КК НПТ  Тема: Натуральный лист поезда</dc:title>
  <dc:creator>admin</dc:creator>
  <cp:lastModifiedBy>Oxtrime</cp:lastModifiedBy>
  <cp:revision>27</cp:revision>
  <dcterms:created xsi:type="dcterms:W3CDTF">2021-12-17T14:50:33Z</dcterms:created>
  <dcterms:modified xsi:type="dcterms:W3CDTF">2022-04-08T14:42:05Z</dcterms:modified>
</cp:coreProperties>
</file>