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5" r:id="rId29"/>
    <p:sldId id="286" r:id="rId30"/>
    <p:sldId id="284" r:id="rId31"/>
    <p:sldId id="283"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070FDFB-323C-4085-8FD5-CBBA68124B19}" type="datetimeFigureOut">
              <a:rPr lang="ru-RU" smtClean="0"/>
              <a:t>25.05.2022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E99CC96-FCD0-494F-A438-D24EC85F75AA}" type="slidenum">
              <a:rPr lang="ru-RU" smtClean="0"/>
              <a:t>‹#›</a:t>
            </a:fld>
            <a:endParaRPr lang="ru-RU"/>
          </a:p>
        </p:txBody>
      </p:sp>
    </p:spTree>
    <p:extLst>
      <p:ext uri="{BB962C8B-B14F-4D97-AF65-F5344CB8AC3E}">
        <p14:creationId xmlns:p14="http://schemas.microsoft.com/office/powerpoint/2010/main" val="1572475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070FDFB-323C-4085-8FD5-CBBA68124B19}" type="datetimeFigureOut">
              <a:rPr lang="ru-RU" smtClean="0"/>
              <a:t>25.05.2022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E99CC96-FCD0-494F-A438-D24EC85F75AA}" type="slidenum">
              <a:rPr lang="ru-RU" smtClean="0"/>
              <a:t>‹#›</a:t>
            </a:fld>
            <a:endParaRPr lang="ru-RU"/>
          </a:p>
        </p:txBody>
      </p:sp>
    </p:spTree>
    <p:extLst>
      <p:ext uri="{BB962C8B-B14F-4D97-AF65-F5344CB8AC3E}">
        <p14:creationId xmlns:p14="http://schemas.microsoft.com/office/powerpoint/2010/main" val="1333060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070FDFB-323C-4085-8FD5-CBBA68124B19}" type="datetimeFigureOut">
              <a:rPr lang="ru-RU" smtClean="0"/>
              <a:t>25.05.2022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E99CC96-FCD0-494F-A438-D24EC85F75AA}" type="slidenum">
              <a:rPr lang="ru-RU" smtClean="0"/>
              <a:t>‹#›</a:t>
            </a:fld>
            <a:endParaRPr lang="ru-RU"/>
          </a:p>
        </p:txBody>
      </p:sp>
    </p:spTree>
    <p:extLst>
      <p:ext uri="{BB962C8B-B14F-4D97-AF65-F5344CB8AC3E}">
        <p14:creationId xmlns:p14="http://schemas.microsoft.com/office/powerpoint/2010/main" val="1760551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8" name="Date Placeholder 7"/>
          <p:cNvSpPr>
            <a:spLocks noGrp="1"/>
          </p:cNvSpPr>
          <p:nvPr>
            <p:ph type="dt" sz="half" idx="10"/>
          </p:nvPr>
        </p:nvSpPr>
        <p:spPr/>
        <p:txBody>
          <a:bodyPr/>
          <a:lstStyle/>
          <a:p>
            <a:fld id="{3070FDFB-323C-4085-8FD5-CBBA68124B19}" type="datetimeFigureOut">
              <a:rPr lang="ru-RU" smtClean="0"/>
              <a:t>25.05.2022</a:t>
            </a:fld>
            <a:endParaRPr lang="ru-RU"/>
          </a:p>
        </p:txBody>
      </p:sp>
      <p:sp>
        <p:nvSpPr>
          <p:cNvPr id="9" name="Footer Placeholder 8"/>
          <p:cNvSpPr>
            <a:spLocks noGrp="1"/>
          </p:cNvSpPr>
          <p:nvPr>
            <p:ph type="ftr" sz="quarter" idx="11"/>
          </p:nvPr>
        </p:nvSpPr>
        <p:spPr/>
        <p:txBody>
          <a:bodyPr/>
          <a:lstStyle/>
          <a:p>
            <a:endParaRPr lang="ru-RU"/>
          </a:p>
        </p:txBody>
      </p:sp>
      <p:sp>
        <p:nvSpPr>
          <p:cNvPr id="10" name="Slide Number Placeholder 9"/>
          <p:cNvSpPr>
            <a:spLocks noGrp="1"/>
          </p:cNvSpPr>
          <p:nvPr>
            <p:ph type="sldNum" sz="quarter" idx="12"/>
          </p:nvPr>
        </p:nvSpPr>
        <p:spPr/>
        <p:txBody>
          <a:bodyPr/>
          <a:lstStyle/>
          <a:p>
            <a:fld id="{1E99CC96-FCD0-494F-A438-D24EC85F75AA}" type="slidenum">
              <a:rPr lang="ru-RU" smtClean="0"/>
              <a:t>‹#›</a:t>
            </a:fld>
            <a:endParaRPr lang="ru-RU"/>
          </a:p>
        </p:txBody>
      </p:sp>
    </p:spTree>
    <p:extLst>
      <p:ext uri="{BB962C8B-B14F-4D97-AF65-F5344CB8AC3E}">
        <p14:creationId xmlns:p14="http://schemas.microsoft.com/office/powerpoint/2010/main" val="4205734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 name="Date Placeholder 1"/>
          <p:cNvSpPr>
            <a:spLocks noGrp="1"/>
          </p:cNvSpPr>
          <p:nvPr>
            <p:ph type="dt" sz="half" idx="10"/>
          </p:nvPr>
        </p:nvSpPr>
        <p:spPr/>
        <p:txBody>
          <a:bodyPr/>
          <a:lstStyle/>
          <a:p>
            <a:fld id="{3070FDFB-323C-4085-8FD5-CBBA68124B19}" type="datetimeFigureOut">
              <a:rPr lang="ru-RU" smtClean="0"/>
              <a:t>25.05.2022</a:t>
            </a:fld>
            <a:endParaRPr lang="ru-RU"/>
          </a:p>
        </p:txBody>
      </p:sp>
      <p:sp>
        <p:nvSpPr>
          <p:cNvPr id="11" name="Footer Placeholder 10"/>
          <p:cNvSpPr>
            <a:spLocks noGrp="1"/>
          </p:cNvSpPr>
          <p:nvPr>
            <p:ph type="ftr" sz="quarter" idx="11"/>
          </p:nvPr>
        </p:nvSpPr>
        <p:spPr/>
        <p:txBody>
          <a:bodyPr/>
          <a:lstStyle/>
          <a:p>
            <a:endParaRPr lang="ru-RU"/>
          </a:p>
        </p:txBody>
      </p:sp>
      <p:sp>
        <p:nvSpPr>
          <p:cNvPr id="12" name="Slide Number Placeholder 11"/>
          <p:cNvSpPr>
            <a:spLocks noGrp="1"/>
          </p:cNvSpPr>
          <p:nvPr>
            <p:ph type="sldNum" sz="quarter" idx="12"/>
          </p:nvPr>
        </p:nvSpPr>
        <p:spPr/>
        <p:txBody>
          <a:bodyPr/>
          <a:lstStyle/>
          <a:p>
            <a:fld id="{1E99CC96-FCD0-494F-A438-D24EC85F75AA}" type="slidenum">
              <a:rPr lang="ru-RU" smtClean="0"/>
              <a:t>‹#›</a:t>
            </a:fld>
            <a:endParaRPr lang="ru-RU"/>
          </a:p>
        </p:txBody>
      </p:sp>
    </p:spTree>
    <p:extLst>
      <p:ext uri="{BB962C8B-B14F-4D97-AF65-F5344CB8AC3E}">
        <p14:creationId xmlns:p14="http://schemas.microsoft.com/office/powerpoint/2010/main" val="1423915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2" name="Date Placeholder 1"/>
          <p:cNvSpPr>
            <a:spLocks noGrp="1"/>
          </p:cNvSpPr>
          <p:nvPr>
            <p:ph type="dt" sz="half" idx="10"/>
          </p:nvPr>
        </p:nvSpPr>
        <p:spPr/>
        <p:txBody>
          <a:bodyPr/>
          <a:lstStyle/>
          <a:p>
            <a:fld id="{3070FDFB-323C-4085-8FD5-CBBA68124B19}" type="datetimeFigureOut">
              <a:rPr lang="ru-RU" smtClean="0"/>
              <a:t>25.05.2022</a:t>
            </a:fld>
            <a:endParaRPr lang="ru-RU"/>
          </a:p>
        </p:txBody>
      </p:sp>
      <p:sp>
        <p:nvSpPr>
          <p:cNvPr id="7" name="Footer Placeholder 6"/>
          <p:cNvSpPr>
            <a:spLocks noGrp="1"/>
          </p:cNvSpPr>
          <p:nvPr>
            <p:ph type="ftr" sz="quarter" idx="11"/>
          </p:nvPr>
        </p:nvSpPr>
        <p:spPr/>
        <p:txBody>
          <a:bodyPr/>
          <a:lstStyle/>
          <a:p>
            <a:endParaRPr lang="ru-RU"/>
          </a:p>
        </p:txBody>
      </p:sp>
      <p:sp>
        <p:nvSpPr>
          <p:cNvPr id="8" name="Slide Number Placeholder 7"/>
          <p:cNvSpPr>
            <a:spLocks noGrp="1"/>
          </p:cNvSpPr>
          <p:nvPr>
            <p:ph type="sldNum" sz="quarter" idx="12"/>
          </p:nvPr>
        </p:nvSpPr>
        <p:spPr/>
        <p:txBody>
          <a:bodyPr/>
          <a:lstStyle/>
          <a:p>
            <a:fld id="{1E99CC96-FCD0-494F-A438-D24EC85F75AA}" type="slidenum">
              <a:rPr lang="ru-RU" smtClean="0"/>
              <a:t>‹#›</a:t>
            </a:fld>
            <a:endParaRPr lang="ru-RU"/>
          </a:p>
        </p:txBody>
      </p:sp>
    </p:spTree>
    <p:extLst>
      <p:ext uri="{BB962C8B-B14F-4D97-AF65-F5344CB8AC3E}">
        <p14:creationId xmlns:p14="http://schemas.microsoft.com/office/powerpoint/2010/main" val="640484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070FDFB-323C-4085-8FD5-CBBA68124B19}" type="datetimeFigureOut">
              <a:rPr lang="ru-RU" smtClean="0"/>
              <a:t>25.05.2022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E99CC96-FCD0-494F-A438-D24EC85F75AA}" type="slidenum">
              <a:rPr lang="ru-RU" smtClean="0"/>
              <a:t>‹#›</a:t>
            </a:fld>
            <a:endParaRPr lang="ru-RU"/>
          </a:p>
        </p:txBody>
      </p:sp>
    </p:spTree>
    <p:extLst>
      <p:ext uri="{BB962C8B-B14F-4D97-AF65-F5344CB8AC3E}">
        <p14:creationId xmlns:p14="http://schemas.microsoft.com/office/powerpoint/2010/main" val="482206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ru-RU" smtClean="0"/>
              <a:t>Образец заголовка</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8" name="Date Placeholder 7"/>
          <p:cNvSpPr>
            <a:spLocks noGrp="1"/>
          </p:cNvSpPr>
          <p:nvPr>
            <p:ph type="dt" sz="half" idx="10"/>
          </p:nvPr>
        </p:nvSpPr>
        <p:spPr/>
        <p:txBody>
          <a:bodyPr/>
          <a:lstStyle/>
          <a:p>
            <a:fld id="{3070FDFB-323C-4085-8FD5-CBBA68124B19}" type="datetimeFigureOut">
              <a:rPr lang="ru-RU" smtClean="0"/>
              <a:t>25.05.2022</a:t>
            </a:fld>
            <a:endParaRPr lang="ru-RU"/>
          </a:p>
        </p:txBody>
      </p:sp>
      <p:sp>
        <p:nvSpPr>
          <p:cNvPr id="9" name="Footer Placeholder 8"/>
          <p:cNvSpPr>
            <a:spLocks noGrp="1"/>
          </p:cNvSpPr>
          <p:nvPr>
            <p:ph type="ftr" sz="quarter" idx="11"/>
          </p:nvPr>
        </p:nvSpPr>
        <p:spPr/>
        <p:txBody>
          <a:bodyPr/>
          <a:lstStyle/>
          <a:p>
            <a:endParaRPr lang="ru-RU"/>
          </a:p>
        </p:txBody>
      </p:sp>
      <p:sp>
        <p:nvSpPr>
          <p:cNvPr id="10" name="Slide Number Placeholder 9"/>
          <p:cNvSpPr>
            <a:spLocks noGrp="1"/>
          </p:cNvSpPr>
          <p:nvPr>
            <p:ph type="sldNum" sz="quarter" idx="12"/>
          </p:nvPr>
        </p:nvSpPr>
        <p:spPr/>
        <p:txBody>
          <a:bodyPr/>
          <a:lstStyle/>
          <a:p>
            <a:fld id="{1E99CC96-FCD0-494F-A438-D24EC85F75AA}" type="slidenum">
              <a:rPr lang="ru-RU" smtClean="0"/>
              <a:t>‹#›</a:t>
            </a:fld>
            <a:endParaRPr lang="ru-RU"/>
          </a:p>
        </p:txBody>
      </p:sp>
    </p:spTree>
    <p:extLst>
      <p:ext uri="{BB962C8B-B14F-4D97-AF65-F5344CB8AC3E}">
        <p14:creationId xmlns:p14="http://schemas.microsoft.com/office/powerpoint/2010/main" val="453477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8" name="Date Placeholder 7"/>
          <p:cNvSpPr>
            <a:spLocks noGrp="1"/>
          </p:cNvSpPr>
          <p:nvPr>
            <p:ph type="dt" sz="half" idx="10"/>
          </p:nvPr>
        </p:nvSpPr>
        <p:spPr/>
        <p:txBody>
          <a:bodyPr/>
          <a:lstStyle/>
          <a:p>
            <a:fld id="{3070FDFB-323C-4085-8FD5-CBBA68124B19}" type="datetimeFigureOut">
              <a:rPr lang="ru-RU" smtClean="0"/>
              <a:t>25.05.2022</a:t>
            </a:fld>
            <a:endParaRPr lang="ru-RU"/>
          </a:p>
        </p:txBody>
      </p:sp>
      <p:sp>
        <p:nvSpPr>
          <p:cNvPr id="9" name="Footer Placeholder 8"/>
          <p:cNvSpPr>
            <a:spLocks noGrp="1"/>
          </p:cNvSpPr>
          <p:nvPr>
            <p:ph type="ftr" sz="quarter" idx="11"/>
          </p:nvPr>
        </p:nvSpPr>
        <p:spPr>
          <a:xfrm>
            <a:off x="3499101" y="6356350"/>
            <a:ext cx="5911517" cy="365125"/>
          </a:xfrm>
        </p:spPr>
        <p:txBody>
          <a:bodyPr/>
          <a:lstStyle/>
          <a:p>
            <a:endParaRPr lang="ru-RU"/>
          </a:p>
        </p:txBody>
      </p:sp>
      <p:sp>
        <p:nvSpPr>
          <p:cNvPr id="10" name="Slide Number Placeholder 9"/>
          <p:cNvSpPr>
            <a:spLocks noGrp="1"/>
          </p:cNvSpPr>
          <p:nvPr>
            <p:ph type="sldNum" sz="quarter" idx="12"/>
          </p:nvPr>
        </p:nvSpPr>
        <p:spPr/>
        <p:txBody>
          <a:bodyPr/>
          <a:lstStyle/>
          <a:p>
            <a:fld id="{1E99CC96-FCD0-494F-A438-D24EC85F75AA}" type="slidenum">
              <a:rPr lang="ru-RU" smtClean="0"/>
              <a:t>‹#›</a:t>
            </a:fld>
            <a:endParaRPr lang="ru-RU"/>
          </a:p>
        </p:txBody>
      </p:sp>
    </p:spTree>
    <p:extLst>
      <p:ext uri="{BB962C8B-B14F-4D97-AF65-F5344CB8AC3E}">
        <p14:creationId xmlns:p14="http://schemas.microsoft.com/office/powerpoint/2010/main" val="650550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070FDFB-323C-4085-8FD5-CBBA68124B19}" type="datetimeFigureOut">
              <a:rPr lang="ru-RU" smtClean="0"/>
              <a:t>25.05.2022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E99CC96-FCD0-494F-A438-D24EC85F75AA}" type="slidenum">
              <a:rPr lang="ru-RU" smtClean="0"/>
              <a:t>‹#›</a:t>
            </a:fld>
            <a:endParaRPr lang="ru-RU"/>
          </a:p>
        </p:txBody>
      </p:sp>
    </p:spTree>
    <p:extLst>
      <p:ext uri="{BB962C8B-B14F-4D97-AF65-F5344CB8AC3E}">
        <p14:creationId xmlns:p14="http://schemas.microsoft.com/office/powerpoint/2010/main" val="42171762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070FDFB-323C-4085-8FD5-CBBA68124B19}" type="datetimeFigureOut">
              <a:rPr lang="ru-RU" smtClean="0"/>
              <a:t>25.05.2022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E99CC96-FCD0-494F-A438-D24EC85F75AA}" type="slidenum">
              <a:rPr lang="ru-RU" smtClean="0"/>
              <a:t>‹#›</a:t>
            </a:fld>
            <a:endParaRPr lang="ru-RU"/>
          </a:p>
        </p:txBody>
      </p:sp>
    </p:spTree>
    <p:extLst>
      <p:ext uri="{BB962C8B-B14F-4D97-AF65-F5344CB8AC3E}">
        <p14:creationId xmlns:p14="http://schemas.microsoft.com/office/powerpoint/2010/main" val="2568817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3070FDFB-323C-4085-8FD5-CBBA68124B19}" type="datetimeFigureOut">
              <a:rPr lang="ru-RU" smtClean="0"/>
              <a:t>25.05.2022</a:t>
            </a:fld>
            <a:endParaRPr lang="ru-RU"/>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1E99CC96-FCD0-494F-A438-D24EC85F75AA}" type="slidenum">
              <a:rPr lang="ru-RU" smtClean="0"/>
              <a:t>‹#›</a:t>
            </a:fld>
            <a:endParaRPr lang="ru-RU"/>
          </a:p>
        </p:txBody>
      </p:sp>
    </p:spTree>
    <p:extLst>
      <p:ext uri="{BB962C8B-B14F-4D97-AF65-F5344CB8AC3E}">
        <p14:creationId xmlns:p14="http://schemas.microsoft.com/office/powerpoint/2010/main" val="350880146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9.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9.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9.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hyperlink" Target="https://stroy-podskazka.ru/tomaty/bolezni/fitoftora/" TargetMode="External"/><Relationship Id="rId2" Type="http://schemas.openxmlformats.org/officeDocument/2006/relationships/hyperlink" Target="http://ru.wikipedia.org/" TargetMode="External"/><Relationship Id="rId1" Type="http://schemas.openxmlformats.org/officeDocument/2006/relationships/slideLayout" Target="../slideLayouts/slideLayout6.xml"/><Relationship Id="rId4" Type="http://schemas.openxmlformats.org/officeDocument/2006/relationships/hyperlink" Target="https://pochva.net/rasteniya/podkormka-tomatov.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96291" y="443345"/>
            <a:ext cx="9144000" cy="1662546"/>
          </a:xfrm>
        </p:spPr>
        <p:txBody>
          <a:bodyPr>
            <a:noAutofit/>
          </a:bodyPr>
          <a:lstStyle/>
          <a:p>
            <a:pPr algn="ctr">
              <a:lnSpc>
                <a:spcPct val="150000"/>
              </a:lnSpc>
            </a:pPr>
            <a:r>
              <a:rPr lang="ru-RU" sz="16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Муниципальное общеобразовательное бюджетное учреждение</a:t>
            </a:r>
            <a:r>
              <a:rPr lang="ru-RU" sz="12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r>
            <a:br>
              <a:rPr lang="ru-RU" sz="12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ru-RU" sz="16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Средняя общеобразовательная школа с. </a:t>
            </a:r>
            <a:r>
              <a:rPr lang="ru-RU" sz="16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Алькино</a:t>
            </a:r>
            <a:r>
              <a:rPr lang="ru-RU" sz="12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r>
            <a:br>
              <a:rPr lang="ru-RU" sz="12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ru-RU" sz="16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муниципального района</a:t>
            </a:r>
            <a:r>
              <a:rPr lang="ru-RU" sz="12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r>
            <a:br>
              <a:rPr lang="ru-RU" sz="12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ru-RU" sz="16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Салаватский</a:t>
            </a:r>
            <a:r>
              <a:rPr lang="ru-RU" sz="16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район</a:t>
            </a:r>
            <a:r>
              <a:rPr lang="ru-RU" sz="12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r>
            <a:br>
              <a:rPr lang="ru-RU" sz="12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ru-RU" sz="16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Республики Башкортостан </a:t>
            </a:r>
            <a:endParaRPr lang="ru-RU" sz="4800" dirty="0">
              <a:solidFill>
                <a:schemeClr val="tx1"/>
              </a:solidFill>
            </a:endParaRPr>
          </a:p>
        </p:txBody>
      </p:sp>
      <p:sp>
        <p:nvSpPr>
          <p:cNvPr id="3" name="Подзаголовок 2"/>
          <p:cNvSpPr>
            <a:spLocks noGrp="1"/>
          </p:cNvSpPr>
          <p:nvPr>
            <p:ph type="subTitle" idx="1"/>
          </p:nvPr>
        </p:nvSpPr>
        <p:spPr>
          <a:xfrm>
            <a:off x="360218" y="2105891"/>
            <a:ext cx="11416146" cy="4585853"/>
          </a:xfrm>
        </p:spPr>
        <p:txBody>
          <a:bodyPr>
            <a:normAutofit fontScale="55000" lnSpcReduction="20000"/>
          </a:bodyPr>
          <a:lstStyle/>
          <a:p>
            <a:pPr algn="ctr"/>
            <a:endParaRPr lang="ru-RU" sz="4100" b="1" dirty="0" smtClean="0">
              <a:solidFill>
                <a:srgbClr val="FF0000"/>
              </a:solidFill>
              <a:latin typeface="Times New Roman" panose="02020603050405020304" pitchFamily="18" charset="0"/>
              <a:cs typeface="Times New Roman" panose="02020603050405020304" pitchFamily="18" charset="0"/>
            </a:endParaRPr>
          </a:p>
          <a:p>
            <a:pPr algn="ctr"/>
            <a:r>
              <a:rPr lang="ru-RU" sz="51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Проект </a:t>
            </a:r>
            <a:r>
              <a:rPr lang="ru-RU" sz="51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 тему:</a:t>
            </a:r>
            <a:endParaRPr lang="ru-RU" sz="51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ru-RU" sz="51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Биотехнологии в растениеводстве </a:t>
            </a:r>
            <a:endParaRPr lang="ru-RU" sz="51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ru-RU" sz="51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(защита и повышение урожайности томатов</a:t>
            </a:r>
            <a:r>
              <a:rPr lang="ru-RU" sz="51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endParaRPr lang="ru-RU" sz="41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r"/>
            <a:r>
              <a:rPr lang="ru-RU"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Выполнил:</a:t>
            </a:r>
            <a:endParaRPr lang="ru-RU"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r"/>
            <a:r>
              <a:rPr lang="ru-RU"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ученик 10 класса </a:t>
            </a:r>
          </a:p>
          <a:p>
            <a:pPr algn="r"/>
            <a:r>
              <a:rPr lang="ru-RU"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Камалетдинов </a:t>
            </a:r>
            <a:r>
              <a:rPr lang="ru-RU"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Нурислам </a:t>
            </a:r>
            <a:r>
              <a:rPr lang="ru-RU"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Динарович</a:t>
            </a:r>
            <a:endParaRPr lang="ru-RU"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r"/>
            <a:r>
              <a:rPr lang="ru-RU"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Руководитель:</a:t>
            </a:r>
            <a:endParaRPr lang="ru-RU"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r"/>
            <a:r>
              <a:rPr lang="ru-RU"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учитель биологии и химии </a:t>
            </a:r>
          </a:p>
          <a:p>
            <a:pPr algn="r"/>
            <a:r>
              <a:rPr lang="ru-RU"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Садретдинов </a:t>
            </a:r>
            <a:r>
              <a:rPr lang="ru-RU" dirty="0" err="1">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Айвар</a:t>
            </a:r>
            <a:r>
              <a:rPr lang="ru-RU"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Радикович</a:t>
            </a:r>
            <a:endParaRPr lang="ru-RU"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ru-RU"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Алькино</a:t>
            </a:r>
            <a:r>
              <a:rPr lang="ru-RU"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2022</a:t>
            </a:r>
          </a:p>
          <a:p>
            <a:pPr algn="r"/>
            <a:endPar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7301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3345" y="365125"/>
            <a:ext cx="11249891" cy="6091094"/>
          </a:xfrm>
        </p:spPr>
        <p:txBody>
          <a:bodyPr>
            <a:normAutofit fontScale="90000"/>
          </a:bodyPr>
          <a:lstStyle/>
          <a:p>
            <a:r>
              <a:rPr lang="ru-RU" sz="3100" b="1" dirty="0" smtClean="0">
                <a:latin typeface="Times New Roman" panose="02020603050405020304" pitchFamily="18" charset="0"/>
                <a:cs typeface="Times New Roman" panose="02020603050405020304" pitchFamily="18" charset="0"/>
              </a:rPr>
              <a:t>                              </a:t>
            </a:r>
            <a:r>
              <a:rPr lang="ru-RU" sz="2700" b="1" dirty="0" smtClean="0">
                <a:latin typeface="Times New Roman" panose="02020603050405020304" pitchFamily="18" charset="0"/>
                <a:cs typeface="Times New Roman" panose="02020603050405020304" pitchFamily="18" charset="0"/>
              </a:rPr>
              <a:t>                </a:t>
            </a:r>
            <a:r>
              <a:rPr lang="ru-RU" sz="2700" b="1" dirty="0" smtClean="0">
                <a:solidFill>
                  <a:srgbClr val="FF0000"/>
                </a:solidFill>
                <a:latin typeface="Times New Roman" panose="02020603050405020304" pitchFamily="18" charset="0"/>
                <a:cs typeface="Times New Roman" panose="02020603050405020304" pitchFamily="18" charset="0"/>
              </a:rPr>
              <a:t>ВВЕДЕНИЕ</a:t>
            </a:r>
            <a:r>
              <a:rPr lang="ru-RU" sz="2700" b="1" dirty="0" smtClean="0">
                <a:latin typeface="Times New Roman" panose="02020603050405020304" pitchFamily="18" charset="0"/>
                <a:cs typeface="Times New Roman" panose="02020603050405020304" pitchFamily="18" charset="0"/>
              </a:rPr>
              <a:t/>
            </a:r>
            <a:br>
              <a:rPr lang="ru-RU" sz="2700" b="1" dirty="0" smtClean="0">
                <a:latin typeface="Times New Roman" panose="02020603050405020304" pitchFamily="18" charset="0"/>
                <a:cs typeface="Times New Roman" panose="02020603050405020304" pitchFamily="18" charset="0"/>
              </a:rPr>
            </a:br>
            <a:r>
              <a:rPr lang="ru-RU" sz="2700" dirty="0">
                <a:latin typeface="Times New Roman" panose="02020603050405020304" pitchFamily="18" charset="0"/>
                <a:cs typeface="Times New Roman" panose="02020603050405020304" pitchFamily="18" charset="0"/>
              </a:rPr>
              <a:t/>
            </a:r>
            <a:br>
              <a:rPr lang="ru-RU" sz="2700" dirty="0">
                <a:latin typeface="Times New Roman" panose="02020603050405020304" pitchFamily="18" charset="0"/>
                <a:cs typeface="Times New Roman" panose="02020603050405020304" pitchFamily="18" charset="0"/>
              </a:rPr>
            </a:br>
            <a:r>
              <a:rPr lang="ru-RU" sz="2700" b="1" dirty="0">
                <a:solidFill>
                  <a:srgbClr val="FF0000"/>
                </a:solidFill>
                <a:latin typeface="Times New Roman" panose="02020603050405020304" pitchFamily="18" charset="0"/>
                <a:cs typeface="Times New Roman" panose="02020603050405020304" pitchFamily="18" charset="0"/>
              </a:rPr>
              <a:t>Тема проекта</a:t>
            </a:r>
            <a:r>
              <a:rPr lang="ru-RU" sz="2700" b="1" dirty="0">
                <a:solidFill>
                  <a:schemeClr val="tx1"/>
                </a:solidFill>
                <a:latin typeface="Times New Roman" panose="02020603050405020304" pitchFamily="18" charset="0"/>
                <a:cs typeface="Times New Roman" panose="02020603050405020304" pitchFamily="18" charset="0"/>
              </a:rPr>
              <a:t>:</a:t>
            </a:r>
            <a:r>
              <a:rPr lang="ru-RU" sz="2700" dirty="0">
                <a:solidFill>
                  <a:schemeClr val="tx1"/>
                </a:solidFill>
                <a:latin typeface="Times New Roman" panose="02020603050405020304" pitchFamily="18" charset="0"/>
                <a:cs typeface="Times New Roman" panose="02020603050405020304" pitchFamily="18" charset="0"/>
              </a:rPr>
              <a:t> Биотехнологии в растениеводстве </a:t>
            </a:r>
            <a:r>
              <a:rPr lang="ru-RU" sz="2700" dirty="0" smtClean="0">
                <a:solidFill>
                  <a:schemeClr val="tx1"/>
                </a:solidFill>
                <a:latin typeface="Times New Roman" panose="02020603050405020304" pitchFamily="18" charset="0"/>
                <a:cs typeface="Times New Roman" panose="02020603050405020304" pitchFamily="18" charset="0"/>
              </a:rPr>
              <a:t>(</a:t>
            </a:r>
            <a:r>
              <a:rPr lang="ru-RU" sz="2700" dirty="0">
                <a:solidFill>
                  <a:schemeClr val="tx1"/>
                </a:solidFill>
                <a:latin typeface="Times New Roman" panose="02020603050405020304" pitchFamily="18" charset="0"/>
                <a:cs typeface="Times New Roman" panose="02020603050405020304" pitchFamily="18" charset="0"/>
              </a:rPr>
              <a:t>защита и повышение урожайности томатов</a:t>
            </a:r>
            <a:r>
              <a:rPr lang="ru-RU" sz="2700" dirty="0" smtClean="0">
                <a:solidFill>
                  <a:schemeClr val="tx1"/>
                </a:solidFill>
                <a:latin typeface="Times New Roman" panose="02020603050405020304" pitchFamily="18" charset="0"/>
                <a:cs typeface="Times New Roman" panose="02020603050405020304" pitchFamily="18" charset="0"/>
              </a:rPr>
              <a:t>).</a:t>
            </a:r>
            <a:br>
              <a:rPr lang="ru-RU" sz="2700" dirty="0" smtClean="0">
                <a:solidFill>
                  <a:schemeClr val="tx1"/>
                </a:solidFill>
                <a:latin typeface="Times New Roman" panose="02020603050405020304" pitchFamily="18" charset="0"/>
                <a:cs typeface="Times New Roman" panose="02020603050405020304" pitchFamily="18" charset="0"/>
              </a:rPr>
            </a:br>
            <a:r>
              <a:rPr lang="ru-RU" sz="2700" dirty="0">
                <a:latin typeface="Times New Roman" panose="02020603050405020304" pitchFamily="18" charset="0"/>
                <a:cs typeface="Times New Roman" panose="02020603050405020304" pitchFamily="18" charset="0"/>
              </a:rPr>
              <a:t/>
            </a:r>
            <a:br>
              <a:rPr lang="ru-RU" sz="2700" dirty="0">
                <a:latin typeface="Times New Roman" panose="02020603050405020304" pitchFamily="18" charset="0"/>
                <a:cs typeface="Times New Roman" panose="02020603050405020304" pitchFamily="18" charset="0"/>
              </a:rPr>
            </a:br>
            <a:r>
              <a:rPr lang="ru-RU" sz="2700" b="1" dirty="0">
                <a:solidFill>
                  <a:srgbClr val="FF0000"/>
                </a:solidFill>
                <a:latin typeface="Times New Roman" panose="02020603050405020304" pitchFamily="18" charset="0"/>
                <a:cs typeface="Times New Roman" panose="02020603050405020304" pitchFamily="18" charset="0"/>
              </a:rPr>
              <a:t>Цель проекта:</a:t>
            </a:r>
            <a:r>
              <a:rPr lang="ru-RU" sz="2700" dirty="0">
                <a:latin typeface="Times New Roman" panose="02020603050405020304" pitchFamily="18" charset="0"/>
                <a:cs typeface="Times New Roman" panose="02020603050405020304" pitchFamily="18" charset="0"/>
              </a:rPr>
              <a:t> </a:t>
            </a:r>
            <a:r>
              <a:rPr lang="ru-RU" sz="2700" dirty="0">
                <a:solidFill>
                  <a:schemeClr val="tx1"/>
                </a:solidFill>
                <a:latin typeface="Times New Roman" panose="02020603050405020304" pitchFamily="18" charset="0"/>
                <a:cs typeface="Times New Roman" panose="02020603050405020304" pitchFamily="18" charset="0"/>
              </a:rPr>
              <a:t>доказать, что биотехнологии в сельском хозяйстве - это важная отрасль развития современной промышленной индустрии. </a:t>
            </a:r>
            <a:r>
              <a:rPr lang="ru-RU" sz="2700" dirty="0" smtClean="0">
                <a:solidFill>
                  <a:schemeClr val="tx1"/>
                </a:solidFill>
                <a:latin typeface="Times New Roman" panose="02020603050405020304" pitchFamily="18" charset="0"/>
                <a:cs typeface="Times New Roman" panose="02020603050405020304" pitchFamily="18" charset="0"/>
              </a:rPr>
              <a:t/>
            </a:r>
            <a:br>
              <a:rPr lang="ru-RU" sz="2700" dirty="0" smtClean="0">
                <a:solidFill>
                  <a:schemeClr val="tx1"/>
                </a:solidFill>
                <a:latin typeface="Times New Roman" panose="02020603050405020304" pitchFamily="18" charset="0"/>
                <a:cs typeface="Times New Roman" panose="02020603050405020304" pitchFamily="18" charset="0"/>
              </a:rPr>
            </a:br>
            <a:r>
              <a:rPr lang="ru-RU" sz="2700" dirty="0">
                <a:solidFill>
                  <a:schemeClr val="tx1"/>
                </a:solidFill>
                <a:latin typeface="Times New Roman" panose="02020603050405020304" pitchFamily="18" charset="0"/>
                <a:cs typeface="Times New Roman" panose="02020603050405020304" pitchFamily="18" charset="0"/>
              </a:rPr>
              <a:t/>
            </a:r>
            <a:br>
              <a:rPr lang="ru-RU" sz="2700" dirty="0">
                <a:solidFill>
                  <a:schemeClr val="tx1"/>
                </a:solidFill>
                <a:latin typeface="Times New Roman" panose="02020603050405020304" pitchFamily="18" charset="0"/>
                <a:cs typeface="Times New Roman" panose="02020603050405020304" pitchFamily="18" charset="0"/>
              </a:rPr>
            </a:br>
            <a:r>
              <a:rPr lang="ru-RU" sz="2700" b="1" dirty="0">
                <a:solidFill>
                  <a:srgbClr val="FF0000"/>
                </a:solidFill>
                <a:latin typeface="Times New Roman" panose="02020603050405020304" pitchFamily="18" charset="0"/>
                <a:cs typeface="Times New Roman" panose="02020603050405020304" pitchFamily="18" charset="0"/>
              </a:rPr>
              <a:t>Задачи проекта: </a:t>
            </a:r>
            <a:r>
              <a:rPr lang="ru-RU" sz="2700" dirty="0">
                <a:latin typeface="Times New Roman" panose="02020603050405020304" pitchFamily="18" charset="0"/>
                <a:cs typeface="Times New Roman" panose="02020603050405020304" pitchFamily="18" charset="0"/>
              </a:rPr>
              <a:t/>
            </a:r>
            <a:br>
              <a:rPr lang="ru-RU" sz="2700" dirty="0">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1. Определить</a:t>
            </a:r>
            <a:r>
              <a:rPr lang="ru-RU" sz="2700" dirty="0">
                <a:solidFill>
                  <a:schemeClr val="tx1"/>
                </a:solidFill>
                <a:latin typeface="Times New Roman" panose="02020603050405020304" pitchFamily="18" charset="0"/>
                <a:cs typeface="Times New Roman" panose="02020603050405020304" pitchFamily="18" charset="0"/>
              </a:rPr>
              <a:t>, что такое биотехнологии в растениеводстве.</a:t>
            </a:r>
            <a:br>
              <a:rPr lang="ru-RU" sz="2700" dirty="0">
                <a:solidFill>
                  <a:schemeClr val="tx1"/>
                </a:solidFill>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2. Обозначить </a:t>
            </a:r>
            <a:r>
              <a:rPr lang="ru-RU" sz="2700" dirty="0">
                <a:solidFill>
                  <a:schemeClr val="tx1"/>
                </a:solidFill>
                <a:latin typeface="Times New Roman" panose="02020603050405020304" pitchFamily="18" charset="0"/>
                <a:cs typeface="Times New Roman" panose="02020603050405020304" pitchFamily="18" charset="0"/>
              </a:rPr>
              <a:t>направления. </a:t>
            </a:r>
            <a:br>
              <a:rPr lang="ru-RU" sz="2700" dirty="0">
                <a:solidFill>
                  <a:schemeClr val="tx1"/>
                </a:solidFill>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3. Выявить </a:t>
            </a:r>
            <a:r>
              <a:rPr lang="ru-RU" sz="2700" dirty="0">
                <a:solidFill>
                  <a:schemeClr val="tx1"/>
                </a:solidFill>
                <a:latin typeface="Times New Roman" panose="02020603050405020304" pitchFamily="18" charset="0"/>
                <a:cs typeface="Times New Roman" panose="02020603050405020304" pitchFamily="18" charset="0"/>
              </a:rPr>
              <a:t>актуальность проекта.</a:t>
            </a:r>
            <a:br>
              <a:rPr lang="ru-RU" sz="2700" dirty="0">
                <a:solidFill>
                  <a:schemeClr val="tx1"/>
                </a:solidFill>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4. Узнать </a:t>
            </a:r>
            <a:r>
              <a:rPr lang="ru-RU" sz="2700" dirty="0">
                <a:solidFill>
                  <a:schemeClr val="tx1"/>
                </a:solidFill>
                <a:latin typeface="Times New Roman" panose="02020603050405020304" pitchFamily="18" charset="0"/>
                <a:cs typeface="Times New Roman" panose="02020603050405020304" pitchFamily="18" charset="0"/>
              </a:rPr>
              <a:t>о тенденциях развития биотехнологий в растениеводстве.</a:t>
            </a:r>
            <a:br>
              <a:rPr lang="ru-RU" sz="2700" dirty="0">
                <a:solidFill>
                  <a:schemeClr val="tx1"/>
                </a:solidFill>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5. Изучить  </a:t>
            </a:r>
            <a:r>
              <a:rPr lang="ru-RU" sz="2700" dirty="0">
                <a:solidFill>
                  <a:schemeClr val="tx1"/>
                </a:solidFill>
                <a:latin typeface="Times New Roman" panose="02020603050405020304" pitchFamily="18" charset="0"/>
                <a:cs typeface="Times New Roman" panose="02020603050405020304" pitchFamily="18" charset="0"/>
              </a:rPr>
              <a:t>морфологические особенности томатов</a:t>
            </a:r>
            <a:br>
              <a:rPr lang="ru-RU" sz="2700" dirty="0">
                <a:solidFill>
                  <a:schemeClr val="tx1"/>
                </a:solidFill>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6. Выяснить </a:t>
            </a:r>
            <a:r>
              <a:rPr lang="ru-RU" sz="2700" dirty="0">
                <a:solidFill>
                  <a:schemeClr val="tx1"/>
                </a:solidFill>
                <a:latin typeface="Times New Roman" panose="02020603050405020304" pitchFamily="18" charset="0"/>
                <a:cs typeface="Times New Roman" panose="02020603050405020304" pitchFamily="18" charset="0"/>
              </a:rPr>
              <a:t>причины заболеваний томата фитофторозом</a:t>
            </a:r>
            <a:br>
              <a:rPr lang="ru-RU" sz="2700" dirty="0">
                <a:solidFill>
                  <a:schemeClr val="tx1"/>
                </a:solidFill>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7. Выяснить </a:t>
            </a:r>
            <a:r>
              <a:rPr lang="ru-RU" sz="2700" dirty="0">
                <a:solidFill>
                  <a:schemeClr val="tx1"/>
                </a:solidFill>
                <a:latin typeface="Times New Roman" panose="02020603050405020304" pitchFamily="18" charset="0"/>
                <a:cs typeface="Times New Roman" panose="02020603050405020304" pitchFamily="18" charset="0"/>
              </a:rPr>
              <a:t>препараты и удобрения, которые стимулируют рост и развитие томатов</a:t>
            </a:r>
            <a:r>
              <a:rPr lang="ru-RU" dirty="0">
                <a:solidFill>
                  <a:schemeClr val="tx1"/>
                </a:solidFill>
              </a:rPr>
              <a:t/>
            </a:r>
            <a:br>
              <a:rPr lang="ru-RU" dirty="0">
                <a:solidFill>
                  <a:schemeClr val="tx1"/>
                </a:solidFill>
              </a:rPr>
            </a:br>
            <a:endParaRPr lang="ru-RU" dirty="0">
              <a:solidFill>
                <a:schemeClr val="tx1"/>
              </a:solidFill>
            </a:endParaRPr>
          </a:p>
        </p:txBody>
      </p:sp>
    </p:spTree>
    <p:extLst>
      <p:ext uri="{BB962C8B-B14F-4D97-AF65-F5344CB8AC3E}">
        <p14:creationId xmlns:p14="http://schemas.microsoft.com/office/powerpoint/2010/main" val="4154213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1055" y="429491"/>
            <a:ext cx="10958945" cy="6248400"/>
          </a:xfrm>
        </p:spPr>
        <p:txBody>
          <a:bodyPr>
            <a:normAutofit fontScale="90000"/>
          </a:bodyPr>
          <a:lstStyle/>
          <a:p>
            <a:pPr>
              <a:lnSpc>
                <a:spcPct val="150000"/>
              </a:lnSpc>
              <a:spcAft>
                <a:spcPts val="800"/>
              </a:spcAft>
            </a:pPr>
            <a:r>
              <a:rPr lang="ru-RU" sz="27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Срок реализации проекта: </a:t>
            </a:r>
            <a:r>
              <a:rPr lang="ru-RU" sz="27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2021-2022 уч. год</a:t>
            </a:r>
            <a:r>
              <a:rPr lang="ru-RU" sz="27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r>
            <a:br>
              <a:rPr lang="ru-RU" sz="27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ru-RU" sz="27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Актуальность </a:t>
            </a:r>
            <a:r>
              <a:rPr lang="ru-RU" sz="27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исследования:</a:t>
            </a:r>
            <a:r>
              <a:rPr lang="ru-RU" sz="270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ru-RU" sz="27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В последние годы не так-то просто стало вырастить хороший урожай томатов. Это связано с очень распространившимся заболеванием фитофторозом, способным уничтожить весь урожай томатов в кратчайший срок. Эта проблема особенно характерна для нашего района. В конце июля и августе, когда начинают созревать томаты, создаются условия для фитофтороза. Поэтому, изучив научную и научно-популярную литературу по данному вопросу, мы решили заняться исследовательской работой.</a:t>
            </a:r>
            <a:r>
              <a:rPr lang="ru-RU" sz="27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r>
            <a:br>
              <a:rPr lang="ru-RU" sz="27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ru-RU" sz="27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Гипотеза:</a:t>
            </a:r>
            <a:r>
              <a:rPr lang="ru-RU" sz="27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ru-RU" sz="27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нас заинтересовал вопрос о выращивании экологически чистой продукции томатов. В связи с этим мы решили использовать нехимические способы борьбы с фитофторозом.</a:t>
            </a:r>
            <a:r>
              <a:rPr lang="ru-RU" sz="27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r>
            <a:br>
              <a:rPr lang="ru-RU" sz="27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ru-RU" sz="27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Объект  исследования:</a:t>
            </a:r>
            <a:r>
              <a:rPr lang="ru-RU" sz="27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ru-RU" sz="27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томаты</a:t>
            </a:r>
            <a:r>
              <a:rPr lang="ru-RU" sz="27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ru-RU" dirty="0">
              <a:solidFill>
                <a:schemeClr val="tx1"/>
              </a:solidFill>
            </a:endParaRPr>
          </a:p>
        </p:txBody>
      </p:sp>
    </p:spTree>
    <p:extLst>
      <p:ext uri="{BB962C8B-B14F-4D97-AF65-F5344CB8AC3E}">
        <p14:creationId xmlns:p14="http://schemas.microsoft.com/office/powerpoint/2010/main" val="20977540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199" y="152401"/>
            <a:ext cx="11513127" cy="6816436"/>
          </a:xfrm>
        </p:spPr>
        <p:txBody>
          <a:bodyPr>
            <a:noAutofit/>
          </a:bodyPr>
          <a:lstStyle/>
          <a:p>
            <a:pPr>
              <a:lnSpc>
                <a:spcPct val="150000"/>
              </a:lnSpc>
              <a:spcAft>
                <a:spcPts val="0"/>
              </a:spcAft>
            </a:pPr>
            <a:r>
              <a:rPr lang="ru-RU" sz="2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Биотехнология является новой областью биологической науки. Она использует методы генетики, молекулярной биологии, микробиологии, биохимии, селекции, экологии.</a:t>
            </a:r>
            <a:r>
              <a:rPr lang="ru-RU" sz="26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r>
            <a:br>
              <a:rPr lang="ru-RU" sz="26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6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Биотехнология – </a:t>
            </a:r>
            <a:r>
              <a:rPr lang="ru-RU" sz="2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это наука о клеточных и генно-инженерных методах и технологиях при создании и использовании биологических объектов для интенсификации производства или получения новых видов продуктов различного назначения.</a:t>
            </a:r>
            <a:r>
              <a:rPr lang="ru-RU" sz="26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r>
            <a:br>
              <a:rPr lang="ru-RU" sz="26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Основными задачами учебной дисциплины являются: изучение принципов и методов генетической и клеточной инженерии для использования в селекции и семеноводстве; разработка интенсивных биотехнологий в растениеводстве, защите растений, утилизации сельскохозяйственных отходов, защите окружающей среды</a:t>
            </a:r>
            <a:r>
              <a:rPr lang="ru-RU" sz="2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ru-RU" sz="26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r>
            <a:br>
              <a:rPr lang="ru-RU" sz="26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ru-RU" sz="2600" dirty="0">
              <a:solidFill>
                <a:schemeClr val="tx1"/>
              </a:solidFill>
            </a:endParaRPr>
          </a:p>
        </p:txBody>
      </p:sp>
    </p:spTree>
    <p:extLst>
      <p:ext uri="{BB962C8B-B14F-4D97-AF65-F5344CB8AC3E}">
        <p14:creationId xmlns:p14="http://schemas.microsoft.com/office/powerpoint/2010/main" val="26259599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277093"/>
            <a:ext cx="10515600" cy="900544"/>
          </a:xfrm>
        </p:spPr>
        <p:txBody>
          <a:bodyPr>
            <a:normAutofit fontScale="90000"/>
          </a:bodyPr>
          <a:lstStyle/>
          <a:p>
            <a:pPr algn="ctr"/>
            <a:r>
              <a:rPr lang="ru-RU" sz="3100" b="1" dirty="0">
                <a:solidFill>
                  <a:srgbClr val="FF0000"/>
                </a:solidFill>
                <a:latin typeface="Times New Roman" panose="02020603050405020304" pitchFamily="18" charset="0"/>
                <a:cs typeface="Times New Roman" panose="02020603050405020304" pitchFamily="18" charset="0"/>
              </a:rPr>
              <a:t>1. Применение методов биотехнологии в сельском хозяйстве.</a:t>
            </a:r>
            <a:r>
              <a:rPr lang="ru-RU" sz="3100" dirty="0">
                <a:solidFill>
                  <a:srgbClr val="FF0000"/>
                </a:solidFill>
                <a:latin typeface="Times New Roman" panose="02020603050405020304" pitchFamily="18" charset="0"/>
                <a:cs typeface="Times New Roman" panose="02020603050405020304" pitchFamily="18" charset="0"/>
              </a:rPr>
              <a:t/>
            </a:r>
            <a:br>
              <a:rPr lang="ru-RU" sz="3100" dirty="0">
                <a:solidFill>
                  <a:srgbClr val="FF0000"/>
                </a:solidFill>
                <a:latin typeface="Times New Roman" panose="02020603050405020304" pitchFamily="18" charset="0"/>
                <a:cs typeface="Times New Roman" panose="02020603050405020304" pitchFamily="18" charset="0"/>
              </a:rPr>
            </a:br>
            <a:r>
              <a:rPr lang="ru-RU" sz="3100" b="1" dirty="0">
                <a:solidFill>
                  <a:srgbClr val="FF0000"/>
                </a:solidFill>
                <a:latin typeface="Times New Roman" panose="02020603050405020304" pitchFamily="18" charset="0"/>
                <a:cs typeface="Times New Roman" panose="02020603050405020304" pitchFamily="18" charset="0"/>
              </a:rPr>
              <a:t>Применение методов биотехнологии в селекции, семеноводстве</a:t>
            </a:r>
            <a:r>
              <a:rPr lang="ru-RU" sz="2400" b="1" dirty="0" smtClean="0"/>
              <a:t>.</a:t>
            </a:r>
            <a:endParaRPr lang="ru-RU" sz="2400" dirty="0"/>
          </a:p>
        </p:txBody>
      </p:sp>
      <p:sp>
        <p:nvSpPr>
          <p:cNvPr id="3" name="Текст 2"/>
          <p:cNvSpPr>
            <a:spLocks noGrp="1"/>
          </p:cNvSpPr>
          <p:nvPr>
            <p:ph type="body" idx="1"/>
          </p:nvPr>
        </p:nvSpPr>
        <p:spPr>
          <a:xfrm>
            <a:off x="692727" y="1593273"/>
            <a:ext cx="10654723" cy="4496377"/>
          </a:xfrm>
        </p:spPr>
        <p:txBody>
          <a:bodyPr>
            <a:normAutofit lnSpcReduction="10000"/>
          </a:bodyPr>
          <a:lstStyle/>
          <a:p>
            <a:r>
              <a:rPr lang="ru-RU" sz="2600" dirty="0">
                <a:solidFill>
                  <a:schemeClr val="tx1"/>
                </a:solidFill>
                <a:latin typeface="Times New Roman" panose="02020603050405020304" pitchFamily="18" charset="0"/>
                <a:cs typeface="Times New Roman" panose="02020603050405020304" pitchFamily="18" charset="0"/>
              </a:rPr>
              <a:t>Исследования последних лет убедительно показывают, что методы культуры тканей клеток и протопластов растений играют значительную роль при создании новых образцов растений. Отбором новых форм растений на уровне клетки занимается клеточная селекция, благодаря которой возможно ускорять селекционный процесс, исключать сезонность в работе, увеличивать объем экспериментального материала, так как при переходе на клеточный уровень можно в одном опыте использовать до десятков миллионов клеток. </a:t>
            </a:r>
          </a:p>
          <a:p>
            <a:r>
              <a:rPr lang="ru-RU" sz="2600" dirty="0">
                <a:solidFill>
                  <a:schemeClr val="tx1"/>
                </a:solidFill>
                <a:latin typeface="Times New Roman" panose="02020603050405020304" pitchFamily="18" charset="0"/>
                <a:cs typeface="Times New Roman" panose="02020603050405020304" pitchFamily="18" charset="0"/>
              </a:rPr>
              <a:t>Гибридизация соматических клеток позволяет скрещивать формы и виды растений, для которых скрещивание половым путем невозможно. Методами соматической гибридизации были получены межродовые (томат х картофель) гибрид.</a:t>
            </a:r>
          </a:p>
          <a:p>
            <a:endParaRPr lang="ru-RU" dirty="0"/>
          </a:p>
        </p:txBody>
      </p:sp>
    </p:spTree>
    <p:extLst>
      <p:ext uri="{BB962C8B-B14F-4D97-AF65-F5344CB8AC3E}">
        <p14:creationId xmlns:p14="http://schemas.microsoft.com/office/powerpoint/2010/main" val="42083924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9491" y="365125"/>
            <a:ext cx="11429999" cy="6312766"/>
          </a:xfrm>
        </p:spPr>
        <p:txBody>
          <a:bodyPr>
            <a:noAutofit/>
          </a:bodyPr>
          <a:lstStyle/>
          <a:p>
            <a:pPr>
              <a:lnSpc>
                <a:spcPct val="150000"/>
              </a:lnSpc>
              <a:spcAft>
                <a:spcPts val="0"/>
              </a:spcAf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Используя методы биотехнологии имеются возможности получать в условиях </a:t>
            </a:r>
            <a:r>
              <a:rPr lang="ru-RU" sz="24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in</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vitro</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гаплоиды</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 растения с уменьшенным вдвое набором хромосом. Использование </a:t>
            </a:r>
            <a:r>
              <a:rPr lang="ru-RU" sz="24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гаплоидов</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в селекции позволяет на 3–4 года сократить процесс получения гетерозисных гибридов. </a:t>
            </a:r>
            <a:r>
              <a:rPr lang="ru-RU" sz="24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r>
            <a:br>
              <a:rPr lang="ru-RU" sz="24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4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Эмбриокультура</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 выращивание зародыша извлеченного из семени на искусственной питательной среде. Метод позволяет преодолевать </a:t>
            </a:r>
            <a:r>
              <a:rPr lang="ru-RU" sz="24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постгамную</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(после оплодотворения) несовместимости при отдаленной гибридизации</a:t>
            </a:r>
            <a:r>
              <a:rPr lang="ru-RU" sz="24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br>
              <a:rPr lang="ru-RU" sz="24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ru-RU" sz="2400" dirty="0" smtClean="0">
                <a:solidFill>
                  <a:schemeClr val="tx1"/>
                </a:solidFill>
                <a:effectLst/>
                <a:latin typeface="Times New Roman" panose="02020603050405020304" pitchFamily="18" charset="0"/>
                <a:ea typeface="Calibri" panose="020F0502020204030204" pitchFamily="34" charset="0"/>
              </a:rPr>
              <a:t>Использование методов генетической инженерии способствует получению </a:t>
            </a:r>
            <a:r>
              <a:rPr lang="ru-RU" sz="2400" dirty="0" err="1" smtClean="0">
                <a:solidFill>
                  <a:schemeClr val="tx1"/>
                </a:solidFill>
                <a:effectLst/>
                <a:latin typeface="Times New Roman" panose="02020603050405020304" pitchFamily="18" charset="0"/>
                <a:ea typeface="Calibri" panose="020F0502020204030204" pitchFamily="34" charset="0"/>
              </a:rPr>
              <a:t>трансгенных</a:t>
            </a:r>
            <a:r>
              <a:rPr lang="ru-RU" sz="2400" dirty="0" smtClean="0">
                <a:solidFill>
                  <a:schemeClr val="tx1"/>
                </a:solidFill>
                <a:effectLst/>
                <a:latin typeface="Times New Roman" panose="02020603050405020304" pitchFamily="18" charset="0"/>
                <a:ea typeface="Calibri" panose="020F0502020204030204" pitchFamily="34" charset="0"/>
              </a:rPr>
              <a:t> растений, растений, в геном которых встроены гены других видов, Применение методов биотехнологии в семеноводстве. Используя методы культуры изолированных органов и тканей растений, можно получать в большом количестве оздоровленный (безвирусной) посадочный материал. </a:t>
            </a:r>
            <a:r>
              <a:rPr lang="ru-RU" sz="24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r>
            <a:br>
              <a:rPr lang="ru-RU" sz="24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ru-RU" sz="2400" dirty="0">
              <a:solidFill>
                <a:schemeClr val="tx1"/>
              </a:solidFill>
            </a:endParaRPr>
          </a:p>
        </p:txBody>
      </p:sp>
    </p:spTree>
    <p:extLst>
      <p:ext uri="{BB962C8B-B14F-4D97-AF65-F5344CB8AC3E}">
        <p14:creationId xmlns:p14="http://schemas.microsoft.com/office/powerpoint/2010/main" val="17792470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7927" y="1399309"/>
            <a:ext cx="11443855" cy="5777346"/>
          </a:xfrm>
        </p:spPr>
        <p:txBody>
          <a:bodyPr>
            <a:normAutofit fontScale="90000"/>
          </a:bodyPr>
          <a:lstStyle/>
          <a:p>
            <a:pPr>
              <a:lnSpc>
                <a:spcPct val="150000"/>
              </a:lnSpc>
              <a:spcAft>
                <a:spcPts val="0"/>
              </a:spcAft>
            </a:pPr>
            <a:r>
              <a:rPr lang="ru-RU" sz="27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Многие насекомые, а также болезни, вызываемые грибной, бактериальной и вирусной инфекцией, наносят большой ущерб сельскохозяйственному производству. Хозяйства вынуждены тратить большие средства на закупку различных химических средств для борьбы с вредителями и патогенами. При этом вносимые химикаты загрязняют окружающую среду, оказывают вредное влияние на млекопитающих и полезных насекомых. Поэтому поиск и создание с помощью генно-инженерных методов устойчивых к вредителям и болезням форм растений сейчас одна из актуальнейших </a:t>
            </a:r>
            <a:r>
              <a:rPr lang="ru-RU" sz="2700" dirty="0">
                <a:latin typeface="Times New Roman" panose="02020603050405020304" pitchFamily="18" charset="0"/>
                <a:ea typeface="Calibri" panose="020F0502020204030204" pitchFamily="34" charset="0"/>
                <a:cs typeface="Times New Roman" panose="02020603050405020304" pitchFamily="18" charset="0"/>
              </a:rPr>
              <a:t>задач</a:t>
            </a:r>
            <a:r>
              <a:rPr lang="ru-RU" sz="2700" dirty="0" smtClean="0">
                <a:latin typeface="Times New Roman" panose="02020603050405020304" pitchFamily="18" charset="0"/>
                <a:ea typeface="Calibri" panose="020F0502020204030204" pitchFamily="34" charset="0"/>
                <a:cs typeface="Times New Roman" panose="02020603050405020304" pitchFamily="18" charset="0"/>
              </a:rPr>
              <a:t>.</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r>
            <a:br>
              <a:rPr lang="ru-RU" sz="2400" dirty="0" smtClean="0">
                <a:latin typeface="Times New Roman" panose="02020603050405020304" pitchFamily="18" charset="0"/>
                <a:ea typeface="Calibri" panose="020F0502020204030204" pitchFamily="34" charset="0"/>
                <a:cs typeface="Times New Roman" panose="02020603050405020304" pitchFamily="18" charset="0"/>
              </a:rPr>
            </a:br>
            <a:r>
              <a:rPr lang="ru-RU" sz="2800" dirty="0" smtClean="0">
                <a:effectLst/>
                <a:latin typeface="Calibri" panose="020F0502020204030204" pitchFamily="34" charset="0"/>
                <a:ea typeface="Calibri" panose="020F0502020204030204" pitchFamily="34" charset="0"/>
                <a:cs typeface="Times New Roman" panose="02020603050405020304" pitchFamily="18" charset="0"/>
              </a:rPr>
              <a:t/>
            </a:r>
            <a:br>
              <a:rPr lang="ru-RU" sz="2800" dirty="0" smtClean="0">
                <a:effectLst/>
                <a:latin typeface="Calibri" panose="020F0502020204030204" pitchFamily="34" charset="0"/>
                <a:ea typeface="Calibri" panose="020F0502020204030204" pitchFamily="34" charset="0"/>
                <a:cs typeface="Times New Roman" panose="02020603050405020304" pitchFamily="18" charset="0"/>
              </a:rPr>
            </a:br>
            <a:r>
              <a:rPr lang="ru-RU"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ru-RU" sz="3600" dirty="0" smtClean="0">
                <a:effectLst/>
                <a:latin typeface="Calibri" panose="020F0502020204030204" pitchFamily="34" charset="0"/>
                <a:ea typeface="Calibri" panose="020F0502020204030204" pitchFamily="34" charset="0"/>
                <a:cs typeface="Times New Roman" panose="02020603050405020304" pitchFamily="18" charset="0"/>
              </a:rPr>
            </a:br>
            <a:endParaRPr lang="ru-RU" dirty="0"/>
          </a:p>
        </p:txBody>
      </p:sp>
    </p:spTree>
    <p:extLst>
      <p:ext uri="{BB962C8B-B14F-4D97-AF65-F5344CB8AC3E}">
        <p14:creationId xmlns:p14="http://schemas.microsoft.com/office/powerpoint/2010/main" val="28380047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8655" y="365125"/>
            <a:ext cx="11471563" cy="6354330"/>
          </a:xfrm>
        </p:spPr>
        <p:txBody>
          <a:bodyPr>
            <a:noAutofit/>
          </a:bodyPr>
          <a:lstStyle/>
          <a:p>
            <a:r>
              <a:rPr lang="ru-RU"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Применение методов биотехнологии для повышения </a:t>
            </a:r>
            <a:r>
              <a:rPr lang="ru-RU"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плодордия</a:t>
            </a:r>
            <a:r>
              <a:rPr lang="ru-RU"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почв и продуктивности растений. Быстрый рост народонаселения в мире, сокращение пахотных земель делают все более острыми вопросы производства продуктов питания. Генно-инженерные биотехнологии в сочетании с другими </a:t>
            </a:r>
            <a:r>
              <a:rPr lang="ru-RU"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агроприемами</a:t>
            </a:r>
            <a:r>
              <a:rPr lang="ru-RU"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способны помочь решить проблемы обеспечения людей продуктами питания в 21 веке. В последние годы большое значение приобретают работы по созданию растений, устойчивых к таким факторам среды, как холод, засуха, засоление почвы, повышенное содержание азота, тяжелых металлов и др</a:t>
            </a:r>
            <a:r>
              <a:rPr lang="ru-RU"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br>
              <a:rPr lang="ru-RU"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ru-RU"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r>
            <a:br>
              <a:rPr lang="ru-RU"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ru-RU" sz="2800" dirty="0">
                <a:solidFill>
                  <a:schemeClr val="tx1"/>
                </a:solidFill>
                <a:latin typeface="Times New Roman" panose="02020603050405020304" pitchFamily="18" charset="0"/>
                <a:cs typeface="Times New Roman" panose="02020603050405020304" pitchFamily="18" charset="0"/>
              </a:rPr>
              <a:t>Перспективным в плане улучшения фотосинтетических способностей может быть обмен различными компонентами фотосистем между различными растениями. Возможен обмен или модификация генов, кодирующих карбоксилазу, с целью более интенсивной фиксации СО2 из воздуха.</a:t>
            </a:r>
            <a:r>
              <a:rPr lang="ru-RU" sz="4000" dirty="0">
                <a:solidFill>
                  <a:schemeClr val="tx1"/>
                </a:solidFill>
              </a:rPr>
              <a:t/>
            </a:r>
            <a:br>
              <a:rPr lang="ru-RU" sz="4000" dirty="0">
                <a:solidFill>
                  <a:schemeClr val="tx1"/>
                </a:solidFill>
              </a:rPr>
            </a:br>
            <a:endParaRPr lang="ru-RU" sz="2800" dirty="0">
              <a:solidFill>
                <a:schemeClr val="tx1"/>
              </a:solidFill>
            </a:endParaRPr>
          </a:p>
        </p:txBody>
      </p:sp>
    </p:spTree>
    <p:extLst>
      <p:ext uri="{BB962C8B-B14F-4D97-AF65-F5344CB8AC3E}">
        <p14:creationId xmlns:p14="http://schemas.microsoft.com/office/powerpoint/2010/main" val="12057644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346364"/>
            <a:ext cx="10515600" cy="886691"/>
          </a:xfrm>
        </p:spPr>
        <p:txBody>
          <a:bodyPr>
            <a:noAutofit/>
          </a:bodyPr>
          <a:lstStyle/>
          <a:p>
            <a:pPr algn="ctr">
              <a:lnSpc>
                <a:spcPct val="150000"/>
              </a:lnSpc>
              <a:spcAft>
                <a:spcPts val="0"/>
              </a:spcAft>
            </a:pPr>
            <a:r>
              <a:rPr lang="ru-RU" sz="36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 История томатов</a:t>
            </a:r>
            <a:r>
              <a:rPr lang="ru-RU" sz="3600" b="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ru-RU" sz="3600" dirty="0">
              <a:solidFill>
                <a:schemeClr val="tx1"/>
              </a:solidFill>
            </a:endParaRPr>
          </a:p>
        </p:txBody>
      </p:sp>
      <p:sp>
        <p:nvSpPr>
          <p:cNvPr id="3" name="Текст 2"/>
          <p:cNvSpPr>
            <a:spLocks noGrp="1"/>
          </p:cNvSpPr>
          <p:nvPr>
            <p:ph type="body" idx="1"/>
          </p:nvPr>
        </p:nvSpPr>
        <p:spPr>
          <a:xfrm>
            <a:off x="831850" y="1385455"/>
            <a:ext cx="10515600" cy="4704195"/>
          </a:xfrm>
        </p:spPr>
        <p:txBody>
          <a:bodyPr>
            <a:noAutofit/>
          </a:bodyPr>
          <a:lstStyle/>
          <a:p>
            <a:r>
              <a:rPr lang="ru-RU" sz="2400" dirty="0">
                <a:solidFill>
                  <a:schemeClr val="tx1"/>
                </a:solidFill>
                <a:latin typeface="Times New Roman" panose="02020603050405020304" pitchFamily="18" charset="0"/>
                <a:cs typeface="Times New Roman" panose="02020603050405020304" pitchFamily="18" charset="0"/>
              </a:rPr>
              <a:t>Родиной томатов считают Южную Америку (Перу и Эквадор), где они были введены в культуру в III в. до н. э.</a:t>
            </a:r>
          </a:p>
          <a:p>
            <a:r>
              <a:rPr lang="ru-RU" sz="2400" dirty="0" smtClean="0">
                <a:solidFill>
                  <a:schemeClr val="tx1"/>
                </a:solidFill>
                <a:latin typeface="Times New Roman" panose="02020603050405020304" pitchFamily="18" charset="0"/>
                <a:cs typeface="Times New Roman" panose="02020603050405020304" pitchFamily="18" charset="0"/>
              </a:rPr>
              <a:t>После </a:t>
            </a:r>
            <a:r>
              <a:rPr lang="ru-RU" sz="2400" dirty="0">
                <a:solidFill>
                  <a:schemeClr val="tx1"/>
                </a:solidFill>
                <a:latin typeface="Times New Roman" panose="02020603050405020304" pitchFamily="18" charset="0"/>
                <a:cs typeface="Times New Roman" panose="02020603050405020304" pitchFamily="18" charset="0"/>
              </a:rPr>
              <a:t>открытия Америки томаты были завезены в Испанию и Португалию, откуда они распространились по Европе, сначала в качестве декоративного растения. В Россию томаты проникли в XVIII в., по-видимому, с Балканского полуострова.</a:t>
            </a:r>
          </a:p>
          <a:p>
            <a:r>
              <a:rPr lang="ru-RU" sz="2400" dirty="0">
                <a:solidFill>
                  <a:schemeClr val="tx1"/>
                </a:solidFill>
                <a:latin typeface="Times New Roman" panose="02020603050405020304" pitchFamily="18" charset="0"/>
                <a:cs typeface="Times New Roman" panose="02020603050405020304" pitchFamily="18" charset="0"/>
              </a:rPr>
              <a:t>К концу XIX в. выращивание томатов принимает товарный характер и распространяется не только в южных губерниях, но и в средней полосе, включая Новгородскую, Московскую, Вятскую и другие северные губернии.</a:t>
            </a:r>
          </a:p>
          <a:p>
            <a:r>
              <a:rPr lang="ru-RU" sz="2400" dirty="0">
                <a:solidFill>
                  <a:schemeClr val="tx1"/>
                </a:solidFill>
                <a:latin typeface="Times New Roman" panose="02020603050405020304" pitchFamily="18" charset="0"/>
                <a:cs typeface="Times New Roman" panose="02020603050405020304" pitchFamily="18" charset="0"/>
              </a:rPr>
              <a:t>Ныне же помидоры – одна из наиболее распространенных культур. Известно более 500 сортов, разнообразных по размеру, форме и окраске плодов.</a:t>
            </a:r>
          </a:p>
        </p:txBody>
      </p:sp>
    </p:spTree>
    <p:extLst>
      <p:ext uri="{BB962C8B-B14F-4D97-AF65-F5344CB8AC3E}">
        <p14:creationId xmlns:p14="http://schemas.microsoft.com/office/powerpoint/2010/main" val="33636823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462107"/>
            <a:ext cx="11277600" cy="5814002"/>
          </a:xfrm>
        </p:spPr>
        <p:txBody>
          <a:bodyPr>
            <a:noAutofit/>
          </a:bodyPr>
          <a:lstStyle/>
          <a:p>
            <a:r>
              <a:rPr lang="ru-RU" sz="2800" dirty="0">
                <a:solidFill>
                  <a:schemeClr val="tx1"/>
                </a:solidFill>
                <a:latin typeface="Times New Roman" panose="02020603050405020304" pitchFamily="18" charset="0"/>
                <a:ea typeface="Calibri" panose="020F0502020204030204" pitchFamily="34" charset="0"/>
              </a:rPr>
              <a:t>В Российской Федерации основные площади, занятые овощными культурами, в </a:t>
            </a:r>
            <a:r>
              <a:rPr lang="ru-RU" sz="2800" dirty="0" err="1">
                <a:solidFill>
                  <a:schemeClr val="tx1"/>
                </a:solidFill>
                <a:latin typeface="Times New Roman" panose="02020603050405020304" pitchFamily="18" charset="0"/>
                <a:ea typeface="Calibri" panose="020F0502020204030204" pitchFamily="34" charset="0"/>
              </a:rPr>
              <a:t>т.ч</a:t>
            </a:r>
            <a:r>
              <a:rPr lang="ru-RU" sz="2800" dirty="0">
                <a:solidFill>
                  <a:schemeClr val="tx1"/>
                </a:solidFill>
                <a:latin typeface="Times New Roman" panose="02020603050405020304" pitchFamily="18" charset="0"/>
                <a:ea typeface="Calibri" panose="020F0502020204030204" pitchFamily="34" charset="0"/>
              </a:rPr>
              <a:t>. томатами, находятся в южных регионах. Нижнее Поволжье принято считать «всероссийским огородом». Регион располагает благоприятными природно-климатическими условиями для развития овощеводства и в результате занимает лидирующее место в стране по производству овощей</a:t>
            </a:r>
            <a:r>
              <a:rPr lang="ru-RU" sz="2800" dirty="0" smtClean="0">
                <a:solidFill>
                  <a:schemeClr val="tx1"/>
                </a:solidFill>
                <a:latin typeface="Times New Roman" panose="02020603050405020304" pitchFamily="18" charset="0"/>
                <a:ea typeface="Calibri" panose="020F0502020204030204" pitchFamily="34" charset="0"/>
              </a:rPr>
              <a:t>.</a:t>
            </a:r>
            <a:br>
              <a:rPr lang="ru-RU" sz="2800" dirty="0" smtClean="0">
                <a:solidFill>
                  <a:schemeClr val="tx1"/>
                </a:solidFill>
                <a:latin typeface="Times New Roman" panose="02020603050405020304" pitchFamily="18" charset="0"/>
                <a:ea typeface="Calibri" panose="020F0502020204030204" pitchFamily="34" charset="0"/>
              </a:rPr>
            </a:br>
            <a:r>
              <a:rPr lang="ru-RU" sz="2800" dirty="0" smtClean="0">
                <a:solidFill>
                  <a:schemeClr val="tx1"/>
                </a:solidFill>
                <a:latin typeface="Times New Roman" panose="02020603050405020304" pitchFamily="18" charset="0"/>
                <a:ea typeface="Calibri" panose="020F0502020204030204" pitchFamily="34" charset="0"/>
              </a:rPr>
              <a:t/>
            </a:r>
            <a:br>
              <a:rPr lang="ru-RU" sz="2800" dirty="0" smtClean="0">
                <a:solidFill>
                  <a:schemeClr val="tx1"/>
                </a:solidFill>
                <a:latin typeface="Times New Roman" panose="02020603050405020304" pitchFamily="18" charset="0"/>
                <a:ea typeface="Calibri" panose="020F0502020204030204" pitchFamily="34" charset="0"/>
              </a:rPr>
            </a:br>
            <a:r>
              <a:rPr lang="ru-RU" sz="2800" dirty="0" smtClean="0">
                <a:solidFill>
                  <a:schemeClr val="tx1"/>
                </a:solidFill>
                <a:effectLst/>
                <a:latin typeface="Times New Roman" panose="02020603050405020304" pitchFamily="18" charset="0"/>
                <a:ea typeface="Calibri" panose="020F0502020204030204" pitchFamily="34" charset="0"/>
              </a:rPr>
              <a:t>Производство овощей в данном регионе находится на стабильно высоких отметках — сборы овощей открытого грунта в промышленном секторе овощеводства составили в 2016 г. 531,3 тыс. т — 11,6% от общих сборов по РФ, это второе место среди регионов России. Второе место принадлежит овощным культурам и по посевным площадям — 15,6 тыс. га, что составляет 8,3% от всех площадей.</a:t>
            </a:r>
            <a:endParaRPr lang="ru-RU" sz="2800" dirty="0">
              <a:solidFill>
                <a:schemeClr val="tx1"/>
              </a:solidFill>
            </a:endParaRPr>
          </a:p>
        </p:txBody>
      </p:sp>
    </p:spTree>
    <p:extLst>
      <p:ext uri="{BB962C8B-B14F-4D97-AF65-F5344CB8AC3E}">
        <p14:creationId xmlns:p14="http://schemas.microsoft.com/office/powerpoint/2010/main" val="22646896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3345" y="365125"/>
            <a:ext cx="11305310" cy="5924839"/>
          </a:xfrm>
        </p:spPr>
        <p:txBody>
          <a:bodyPr>
            <a:noAutofit/>
          </a:bodyPr>
          <a:lstStyle/>
          <a:p>
            <a:r>
              <a:rPr lang="ru-RU"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Томаты являются одним из наиболее ценных в питательном отношении овощем. Плоды томатов содержат сахара, кислоты, ароматические вещества, а также большое количество витаминов. Высокие вкусовые, питательные и диетические качества, а также разнообразные способы приготовления сделали томаты популярным овощем . В настоящее время производство овощей открытого грунта ведется в основном без применения капельного орошения, учета степени адаптивности сортов и гибридов к климатическим условиям</a:t>
            </a:r>
            <a:r>
              <a:rPr lang="ru-RU"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br>
              <a:rPr lang="ru-RU"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ru-RU"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r>
            <a:br>
              <a:rPr lang="ru-RU"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ru-RU" sz="2800" dirty="0" smtClean="0">
                <a:solidFill>
                  <a:schemeClr val="tx1"/>
                </a:solidFill>
                <a:effectLst/>
                <a:latin typeface="Times New Roman" panose="02020603050405020304" pitchFamily="18" charset="0"/>
                <a:ea typeface="Calibri" panose="020F0502020204030204" pitchFamily="34" charset="0"/>
              </a:rPr>
              <a:t>Высокие урожаи в сочетании с высоким качеством плодов являются общим требованием производителей томата, и это может быть достигнуто только при учете критических производственных факторов. К ним относятся надлежащее управление ирригацией, выбор сортов, профилактика заболеваний, плодородие почв, климат и т.д. Многие авторы установили, что соблюдение агротехнологических приемов при ключевой роли питания определяет качество и урожайность томатов .</a:t>
            </a:r>
            <a:endParaRPr lang="ru-RU" sz="2800" dirty="0">
              <a:solidFill>
                <a:schemeClr val="tx1"/>
              </a:solidFill>
            </a:endParaRPr>
          </a:p>
        </p:txBody>
      </p:sp>
    </p:spTree>
    <p:extLst>
      <p:ext uri="{BB962C8B-B14F-4D97-AF65-F5344CB8AC3E}">
        <p14:creationId xmlns:p14="http://schemas.microsoft.com/office/powerpoint/2010/main" val="32228215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318656"/>
            <a:ext cx="10515600" cy="1191489"/>
          </a:xfrm>
        </p:spPr>
        <p:txBody>
          <a:bodyPr>
            <a:noAutofit/>
          </a:bodyPr>
          <a:lstStyle/>
          <a:p>
            <a:pPr algn="ctr">
              <a:lnSpc>
                <a:spcPct val="150000"/>
              </a:lnSpc>
              <a:spcAft>
                <a:spcPts val="0"/>
              </a:spcAft>
            </a:pPr>
            <a:r>
              <a:rPr lang="ru-RU" sz="32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3.Морфологические особенности томатов.</a:t>
            </a:r>
            <a:r>
              <a:rPr lang="ru-RU" sz="32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r>
            <a:br>
              <a:rPr lang="ru-RU" sz="32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ru-RU" sz="32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3.1.Ботаническая характеристика</a:t>
            </a:r>
            <a:r>
              <a:rPr lang="ru-RU" sz="3200" b="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ru-RU" sz="3200" dirty="0">
              <a:solidFill>
                <a:schemeClr val="tx1"/>
              </a:solidFill>
            </a:endParaRPr>
          </a:p>
        </p:txBody>
      </p:sp>
      <p:sp>
        <p:nvSpPr>
          <p:cNvPr id="3" name="Текст 2"/>
          <p:cNvSpPr>
            <a:spLocks noGrp="1"/>
          </p:cNvSpPr>
          <p:nvPr>
            <p:ph type="body" idx="1"/>
          </p:nvPr>
        </p:nvSpPr>
        <p:spPr>
          <a:xfrm>
            <a:off x="831850" y="1510145"/>
            <a:ext cx="10515600" cy="4579505"/>
          </a:xfrm>
        </p:spPr>
        <p:txBody>
          <a:bodyPr>
            <a:normAutofit fontScale="85000" lnSpcReduction="10000"/>
          </a:bodyPr>
          <a:lstStyle/>
          <a:p>
            <a:pPr algn="just">
              <a:lnSpc>
                <a:spcPct val="150000"/>
              </a:lnSpc>
              <a:spcAft>
                <a:spcPts val="0"/>
              </a:spcAft>
            </a:pP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Томат (помидор)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Lycopersicon</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esculentum</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  относится к семейству  паслёновые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Solanaceae</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многолетнее растение семейства  паслёновых, возделывается как  однолетняя овощная культура.      В зависимости от сорта куст томата  может быть  низкорослым,  компактным или высоким, раскидистым.  По типу куста  формы томата подразделяются на  детерминантные  и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индетерминантные</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(обыкновенные).    </a:t>
            </a:r>
            <a:endParaRPr lang="ru-RU"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ru-RU" sz="2600" dirty="0">
                <a:solidFill>
                  <a:schemeClr val="tx1"/>
                </a:solidFill>
                <a:latin typeface="Times New Roman" panose="02020603050405020304" pitchFamily="18" charset="0"/>
                <a:ea typeface="Calibri" panose="020F0502020204030204" pitchFamily="34" charset="0"/>
              </a:rPr>
              <a:t>Детерминантные  растения характеризуются  слабым ветвлением  с ограниченным  верхушечным ростом и закладкой соцветий через 1 – 2 листа  или подряд. </a:t>
            </a:r>
            <a:r>
              <a:rPr lang="ru-RU" sz="2600" dirty="0" err="1">
                <a:solidFill>
                  <a:schemeClr val="tx1"/>
                </a:solidFill>
                <a:latin typeface="Times New Roman" panose="02020603050405020304" pitchFamily="18" charset="0"/>
                <a:ea typeface="Calibri" panose="020F0502020204030204" pitchFamily="34" charset="0"/>
              </a:rPr>
              <a:t>Индетерминантные</a:t>
            </a:r>
            <a:r>
              <a:rPr lang="ru-RU" sz="2600" dirty="0">
                <a:solidFill>
                  <a:schemeClr val="tx1"/>
                </a:solidFill>
                <a:latin typeface="Times New Roman" panose="02020603050405020304" pitchFamily="18" charset="0"/>
                <a:ea typeface="Calibri" panose="020F0502020204030204" pitchFamily="34" charset="0"/>
              </a:rPr>
              <a:t>  формы растений могут неограниченно расти в высоту, образуют из пазухи каждого листа пасынок и соцветие через 2 – 4 листа</a:t>
            </a:r>
            <a:r>
              <a:rPr lang="ru-RU" sz="2600" dirty="0" smtClean="0">
                <a:solidFill>
                  <a:schemeClr val="tx1"/>
                </a:solidFill>
                <a:latin typeface="Times New Roman" panose="02020603050405020304" pitchFamily="18" charset="0"/>
                <a:ea typeface="Calibri" panose="020F0502020204030204" pitchFamily="34" charset="0"/>
              </a:rPr>
              <a:t>.</a:t>
            </a:r>
          </a:p>
          <a:p>
            <a:pPr algn="just">
              <a:lnSpc>
                <a:spcPct val="150000"/>
              </a:lnSpc>
              <a:spcAft>
                <a:spcPts val="0"/>
              </a:spcAft>
            </a:pPr>
            <a:endParaRPr lang="ru-RU" sz="26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ru-RU" dirty="0" smtClean="0"/>
          </a:p>
          <a:p>
            <a:endParaRPr lang="ru-RU" dirty="0"/>
          </a:p>
        </p:txBody>
      </p:sp>
    </p:spTree>
    <p:extLst>
      <p:ext uri="{BB962C8B-B14F-4D97-AF65-F5344CB8AC3E}">
        <p14:creationId xmlns:p14="http://schemas.microsoft.com/office/powerpoint/2010/main" val="36726201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365125"/>
            <a:ext cx="11471564" cy="6146511"/>
          </a:xfrm>
        </p:spPr>
        <p:txBody>
          <a:bodyPr>
            <a:normAutofit fontScale="90000"/>
          </a:bodyPr>
          <a:lstStyle/>
          <a:p>
            <a:pPr>
              <a:lnSpc>
                <a:spcPct val="150000"/>
              </a:lnSpc>
              <a:spcAft>
                <a:spcPts val="0"/>
              </a:spcAft>
            </a:pPr>
            <a:r>
              <a:rPr lang="ru-RU" sz="27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Томат имеет сильно развитую корневую систему стержневого типа. Корни разветвленные, растут и формируются быстро</a:t>
            </a:r>
            <a:r>
              <a:rPr lang="ru-RU" sz="27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br>
              <a:rPr lang="ru-RU" sz="27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ru-RU" sz="27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Стебель у томатов прямостоячий или полегающий, ветвящийся, высотой. Листья непарноперистые, рассечённые на крупные доли, иногда картофельного типа. Цветки мелкие, невзрачные, жёлтые невзрачных оттенков, собраны в кисть. </a:t>
            </a:r>
            <a:r>
              <a:rPr lang="ru-RU" sz="27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r>
            <a:br>
              <a:rPr lang="ru-RU" sz="27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7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Томат – факультативный самоопылитель:  в одном цветке имеются мужские и женские органы.</a:t>
            </a:r>
            <a:r>
              <a:rPr lang="ru-RU" sz="27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r>
            <a:br>
              <a:rPr lang="ru-RU" sz="27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7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Плоды – сочные </a:t>
            </a:r>
            <a:r>
              <a:rPr lang="ru-RU" sz="27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многогнездовые</a:t>
            </a:r>
            <a:r>
              <a:rPr lang="ru-RU" sz="27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ягоды различной формы (от плоскоокруглой до цилиндрической); могут быть мелкими (масса до 50 грамм), средними (50 -100 грамм) и крупными (свыше 100 грамм, иногда  до 500грамм и более).</a:t>
            </a:r>
            <a:r>
              <a:rPr lang="ru-RU" sz="36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r>
            <a:br>
              <a:rPr lang="ru-RU" sz="36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ru-RU" dirty="0">
              <a:solidFill>
                <a:schemeClr val="tx1"/>
              </a:solidFill>
            </a:endParaRPr>
          </a:p>
        </p:txBody>
      </p:sp>
    </p:spTree>
    <p:extLst>
      <p:ext uri="{BB962C8B-B14F-4D97-AF65-F5344CB8AC3E}">
        <p14:creationId xmlns:p14="http://schemas.microsoft.com/office/powerpoint/2010/main" val="18128348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263236"/>
            <a:ext cx="10515600" cy="1039091"/>
          </a:xfrm>
        </p:spPr>
        <p:txBody>
          <a:bodyPr>
            <a:normAutofit/>
          </a:bodyPr>
          <a:lstStyle/>
          <a:p>
            <a:pPr algn="ctr">
              <a:lnSpc>
                <a:spcPct val="150000"/>
              </a:lnSpc>
              <a:spcAft>
                <a:spcPts val="0"/>
              </a:spcAft>
            </a:pPr>
            <a:r>
              <a:rPr lang="ru-RU"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3.2. Биологические особенности</a:t>
            </a:r>
            <a:r>
              <a:rPr lang="ru-RU"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2800" dirty="0">
              <a:solidFill>
                <a:srgbClr val="FF0000"/>
              </a:solidFill>
            </a:endParaRPr>
          </a:p>
        </p:txBody>
      </p:sp>
      <p:sp>
        <p:nvSpPr>
          <p:cNvPr id="3" name="Текст 2"/>
          <p:cNvSpPr>
            <a:spLocks noGrp="1"/>
          </p:cNvSpPr>
          <p:nvPr>
            <p:ph type="body" idx="1"/>
          </p:nvPr>
        </p:nvSpPr>
        <p:spPr>
          <a:xfrm>
            <a:off x="318655" y="1177637"/>
            <a:ext cx="11623963" cy="4912014"/>
          </a:xfrm>
        </p:spPr>
        <p:txBody>
          <a:bodyPr>
            <a:normAutofit/>
          </a:bodyPr>
          <a:lstStyle/>
          <a:p>
            <a:r>
              <a:rPr lang="ru-RU" i="1" dirty="0" smtClean="0">
                <a:solidFill>
                  <a:srgbClr val="FF0000"/>
                </a:solidFill>
                <a:latin typeface="Times New Roman" panose="02020603050405020304" pitchFamily="18" charset="0"/>
                <a:cs typeface="Times New Roman" panose="02020603050405020304" pitchFamily="18" charset="0"/>
              </a:rPr>
              <a:t>Свет.</a:t>
            </a:r>
          </a:p>
          <a:p>
            <a:r>
              <a:rPr lang="ru-RU" dirty="0" smtClean="0">
                <a:solidFill>
                  <a:schemeClr val="tx1"/>
                </a:solidFill>
                <a:latin typeface="Times New Roman" panose="02020603050405020304" pitchFamily="18" charset="0"/>
                <a:cs typeface="Times New Roman" panose="02020603050405020304" pitchFamily="18" charset="0"/>
              </a:rPr>
              <a:t>Томат очень требователен к свету. Свет – важнейший фактор для фотосинтеза. </a:t>
            </a:r>
            <a:r>
              <a:rPr lang="ru-RU" dirty="0">
                <a:solidFill>
                  <a:schemeClr val="tx1"/>
                </a:solidFill>
                <a:latin typeface="Times New Roman" panose="02020603050405020304" pitchFamily="18" charset="0"/>
                <a:cs typeface="Times New Roman" panose="02020603050405020304" pitchFamily="18" charset="0"/>
              </a:rPr>
              <a:t>От освещения зависит также содержание в плодах сухого вещества, соотношение кислот к сахарам, содержание витаминов. Поэтому растения не следует размещать в затененных местах, а при недостатке света проводят </a:t>
            </a:r>
            <a:r>
              <a:rPr lang="ru-RU" dirty="0" err="1">
                <a:solidFill>
                  <a:schemeClr val="tx1"/>
                </a:solidFill>
                <a:latin typeface="Times New Roman" panose="02020603050405020304" pitchFamily="18" charset="0"/>
                <a:cs typeface="Times New Roman" panose="02020603050405020304" pitchFamily="18" charset="0"/>
              </a:rPr>
              <a:t>досвечивание</a:t>
            </a:r>
            <a:r>
              <a:rPr lang="ru-RU" dirty="0">
                <a:solidFill>
                  <a:schemeClr val="tx1"/>
                </a:solidFill>
                <a:latin typeface="Times New Roman" panose="02020603050405020304" pitchFamily="18" charset="0"/>
                <a:cs typeface="Times New Roman" panose="02020603050405020304" pitchFamily="18" charset="0"/>
              </a:rPr>
              <a:t>, которое повышает продуктивность растений. </a:t>
            </a:r>
            <a:endParaRPr lang="ru-RU" dirty="0" smtClean="0">
              <a:solidFill>
                <a:schemeClr val="tx1"/>
              </a:solidFill>
              <a:latin typeface="Times New Roman" panose="02020603050405020304" pitchFamily="18" charset="0"/>
              <a:cs typeface="Times New Roman" panose="02020603050405020304" pitchFamily="18" charset="0"/>
            </a:endParaRPr>
          </a:p>
          <a:p>
            <a:r>
              <a:rPr lang="ru-RU" i="1" dirty="0" smtClean="0">
                <a:solidFill>
                  <a:srgbClr val="FF0000"/>
                </a:solidFill>
                <a:latin typeface="Times New Roman" panose="02020603050405020304" pitchFamily="18" charset="0"/>
                <a:cs typeface="Times New Roman" panose="02020603050405020304" pitchFamily="18" charset="0"/>
              </a:rPr>
              <a:t>Тепло.</a:t>
            </a:r>
          </a:p>
          <a:p>
            <a:r>
              <a:rPr lang="ru-RU" dirty="0" smtClean="0">
                <a:solidFill>
                  <a:schemeClr val="tx1"/>
                </a:solidFill>
                <a:latin typeface="Times New Roman" panose="02020603050405020304" pitchFamily="18" charset="0"/>
                <a:cs typeface="Times New Roman" panose="02020603050405020304" pitchFamily="18" charset="0"/>
              </a:rPr>
              <a:t>Томат — теплолюбивое растение. Тепло является одним из главных факторов и в значительной степени определяет темпы роста, созревания и урожайность томата. Оптимальная температура для прорастания семян — 20-25 °С, минимальная — </a:t>
            </a:r>
          </a:p>
          <a:p>
            <a:r>
              <a:rPr lang="ru-RU" dirty="0" smtClean="0">
                <a:solidFill>
                  <a:schemeClr val="tx1"/>
                </a:solidFill>
                <a:latin typeface="Times New Roman" panose="02020603050405020304" pitchFamily="18" charset="0"/>
                <a:cs typeface="Times New Roman" panose="02020603050405020304" pitchFamily="18" charset="0"/>
              </a:rPr>
              <a:t>10-12 °С.</a:t>
            </a:r>
            <a:endParaRPr lang="ru-RU" dirty="0">
              <a:solidFill>
                <a:schemeClr val="tx1"/>
              </a:solidFill>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40473995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8709" y="309707"/>
            <a:ext cx="10515600" cy="6104948"/>
          </a:xfrm>
        </p:spPr>
        <p:txBody>
          <a:bodyPr>
            <a:normAutofit fontScale="90000"/>
          </a:bodyPr>
          <a:lstStyle/>
          <a:p>
            <a:pPr>
              <a:lnSpc>
                <a:spcPct val="150000"/>
              </a:lnSpc>
              <a:spcAft>
                <a:spcPts val="0"/>
              </a:spcAft>
            </a:pPr>
            <a:r>
              <a:rPr lang="ru-RU" sz="2400"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Вода.</a:t>
            </a:r>
            <a:r>
              <a:rPr lang="ru-RU" sz="2400" dirty="0" smtClean="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rPr>
              <a:t/>
            </a:r>
            <a:br>
              <a:rPr lang="ru-RU" sz="2400" dirty="0" smtClean="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400" dirty="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Томат плохо переносит повышенную влажность воздуха, но требует много воды для роста плодов</a:t>
            </a:r>
            <a:r>
              <a:rPr lang="ru-RU" sz="2400"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smtClean="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rPr>
              <a:t>Рекомендуется поливать томаты не часто, но обильно, хорошо промачивая слой почвы, где расположена корневая система.</a:t>
            </a:r>
            <a:r>
              <a:rPr lang="ru-RU" sz="1800" dirty="0" smtClean="0">
                <a:solidFill>
                  <a:schemeClr val="tx1">
                    <a:lumMod val="95000"/>
                    <a:lumOff val="5000"/>
                  </a:schemeClr>
                </a:solidFill>
                <a:effectLst/>
                <a:latin typeface="Calibri" panose="020F0502020204030204" pitchFamily="34" charset="0"/>
                <a:ea typeface="Calibri" panose="020F0502020204030204" pitchFamily="34" charset="0"/>
                <a:cs typeface="Times New Roman" panose="02020603050405020304" pitchFamily="18" charset="0"/>
              </a:rPr>
              <a:t/>
            </a:r>
            <a:br>
              <a:rPr lang="ru-RU" sz="1800" dirty="0" smtClean="0">
                <a:solidFill>
                  <a:schemeClr val="tx1">
                    <a:lumMod val="95000"/>
                    <a:lumOff val="5000"/>
                  </a:schemeClr>
                </a:solidFill>
                <a:effectLst/>
                <a:latin typeface="Calibri" panose="020F0502020204030204" pitchFamily="34" charset="0"/>
                <a:ea typeface="Calibri" panose="020F0502020204030204" pitchFamily="34" charset="0"/>
                <a:cs typeface="Times New Roman" panose="02020603050405020304" pitchFamily="18" charset="0"/>
              </a:rPr>
            </a:br>
            <a:r>
              <a:rPr lang="ru-RU" sz="2400" dirty="0" smtClean="0">
                <a:solidFill>
                  <a:schemeClr val="tx1">
                    <a:lumMod val="95000"/>
                    <a:lumOff val="5000"/>
                  </a:schemeClr>
                </a:solidFill>
                <a:effectLst/>
                <a:latin typeface="Times New Roman" panose="02020603050405020304" pitchFamily="18" charset="0"/>
                <a:ea typeface="Calibri" panose="020F0502020204030204" pitchFamily="34" charset="0"/>
              </a:rPr>
              <a:t>Томаты предпочитают умеренную влажность воздуха в пределах 45-60%. </a:t>
            </a:r>
            <a:br>
              <a:rPr lang="ru-RU" sz="2400" dirty="0" smtClean="0">
                <a:solidFill>
                  <a:schemeClr val="tx1">
                    <a:lumMod val="95000"/>
                    <a:lumOff val="5000"/>
                  </a:schemeClr>
                </a:solidFill>
                <a:effectLst/>
                <a:latin typeface="Times New Roman" panose="02020603050405020304" pitchFamily="18" charset="0"/>
                <a:ea typeface="Calibri" panose="020F0502020204030204" pitchFamily="34" charset="0"/>
              </a:rPr>
            </a:br>
            <a:r>
              <a:rPr lang="ru-RU" sz="2400" i="1"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Почва.</a:t>
            </a:r>
            <a:r>
              <a:rPr lang="ru-RU" sz="1800" dirty="0" smtClean="0">
                <a:solidFill>
                  <a:schemeClr val="tx1">
                    <a:lumMod val="95000"/>
                    <a:lumOff val="5000"/>
                  </a:schemeClr>
                </a:solidFill>
                <a:effectLst/>
                <a:latin typeface="Calibri" panose="020F0502020204030204" pitchFamily="34" charset="0"/>
                <a:ea typeface="Calibri" panose="020F0502020204030204" pitchFamily="34" charset="0"/>
                <a:cs typeface="Times New Roman" panose="02020603050405020304" pitchFamily="18" charset="0"/>
              </a:rPr>
              <a:t/>
            </a:r>
            <a:br>
              <a:rPr lang="ru-RU" sz="1800" dirty="0" smtClean="0">
                <a:solidFill>
                  <a:schemeClr val="tx1">
                    <a:lumMod val="95000"/>
                    <a:lumOff val="5000"/>
                  </a:schemeClr>
                </a:solidFill>
                <a:effectLst/>
                <a:latin typeface="Calibri" panose="020F0502020204030204" pitchFamily="34" charset="0"/>
                <a:ea typeface="Calibri" panose="020F0502020204030204" pitchFamily="34" charset="0"/>
                <a:cs typeface="Times New Roman" panose="02020603050405020304" pitchFamily="18" charset="0"/>
              </a:rPr>
            </a:br>
            <a:r>
              <a:rPr lang="ru-RU" sz="2400" dirty="0" smtClean="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rPr>
              <a:t>К почве растения томата менее требовательны, чем многие другие овощные культуры, однако лучше отвести им хорошо прогреваемые плодородные почвы, богатые органическим веществом, с рН не ниже 5,5. Наилучшими для возделывания культуры томата считаются супесчаные и легкосуглинистые по механическому составу почвы, с высоким содержанием гумуса и питательных веществ. </a:t>
            </a:r>
            <a:r>
              <a:rPr lang="ru-RU" sz="1800" dirty="0" smtClean="0">
                <a:solidFill>
                  <a:schemeClr val="tx1">
                    <a:lumMod val="95000"/>
                    <a:lumOff val="5000"/>
                  </a:schemeClr>
                </a:solidFill>
                <a:effectLst/>
                <a:latin typeface="Calibri" panose="020F0502020204030204" pitchFamily="34" charset="0"/>
                <a:ea typeface="Calibri" panose="020F0502020204030204" pitchFamily="34" charset="0"/>
                <a:cs typeface="Times New Roman" panose="02020603050405020304" pitchFamily="18" charset="0"/>
              </a:rPr>
              <a:t/>
            </a:r>
            <a:br>
              <a:rPr lang="ru-RU" sz="1800" dirty="0" smtClean="0">
                <a:solidFill>
                  <a:schemeClr val="tx1">
                    <a:lumMod val="95000"/>
                    <a:lumOff val="5000"/>
                  </a:schemeClr>
                </a:solidFill>
                <a:effectLst/>
                <a:latin typeface="Calibri" panose="020F0502020204030204" pitchFamily="34" charset="0"/>
                <a:ea typeface="Calibri" panose="020F0502020204030204" pitchFamily="34" charset="0"/>
                <a:cs typeface="Times New Roman" panose="02020603050405020304" pitchFamily="18" charset="0"/>
              </a:rPr>
            </a:br>
            <a:endParaRPr lang="ru-RU"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92387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93964"/>
            <a:ext cx="10515600" cy="914399"/>
          </a:xfrm>
        </p:spPr>
        <p:txBody>
          <a:bodyPr>
            <a:normAutofit/>
          </a:bodyPr>
          <a:lstStyle/>
          <a:p>
            <a:pPr algn="ctr"/>
            <a:r>
              <a:rPr lang="ru-RU" sz="3600" b="1"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4.  Фитофтороз томатов.</a:t>
            </a:r>
            <a:endParaRPr lang="ru-RU" sz="3600" dirty="0">
              <a:solidFill>
                <a:schemeClr val="tx1">
                  <a:lumMod val="95000"/>
                  <a:lumOff val="5000"/>
                </a:schemeClr>
              </a:solidFill>
            </a:endParaRPr>
          </a:p>
        </p:txBody>
      </p:sp>
      <p:sp>
        <p:nvSpPr>
          <p:cNvPr id="3" name="Текст 2"/>
          <p:cNvSpPr>
            <a:spLocks noGrp="1"/>
          </p:cNvSpPr>
          <p:nvPr>
            <p:ph type="body" idx="1"/>
          </p:nvPr>
        </p:nvSpPr>
        <p:spPr>
          <a:xfrm>
            <a:off x="831850" y="1593273"/>
            <a:ext cx="10515600" cy="4496377"/>
          </a:xfrm>
        </p:spPr>
        <p:txBody>
          <a:bodyPr>
            <a:normAutofit/>
          </a:bodyPr>
          <a:lstStyle/>
          <a:p>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Фитофтороз – заболевание коварное, его развитие зависит от условий внешней среды. Споры гриба до поры до времени пребывают в дремлющем состоянии, но как только повысится влажность, а температуры понизятся – заболевание проявляется. Возбудитель болезни сохраняется на пораженных растительных остатках и в почве.</a:t>
            </a:r>
            <a:endParaRPr lang="ru-RU" sz="2400" dirty="0" smtClean="0">
              <a:solidFill>
                <a:schemeClr val="tx1"/>
              </a:solidFill>
              <a:latin typeface="Times New Roman" panose="02020603050405020304" pitchFamily="18" charset="0"/>
              <a:ea typeface="Calibri" panose="020F0502020204030204" pitchFamily="34" charset="0"/>
            </a:endParaRPr>
          </a:p>
          <a:p>
            <a:r>
              <a:rPr lang="ru-RU" sz="2400" dirty="0" smtClean="0">
                <a:solidFill>
                  <a:schemeClr val="tx1"/>
                </a:solidFill>
                <a:latin typeface="Times New Roman" panose="02020603050405020304" pitchFamily="18" charset="0"/>
                <a:ea typeface="Calibri" panose="020F0502020204030204" pitchFamily="34" charset="0"/>
              </a:rPr>
              <a:t>Фитофторозом </a:t>
            </a:r>
            <a:r>
              <a:rPr lang="ru-RU" sz="2400" dirty="0">
                <a:solidFill>
                  <a:schemeClr val="tx1"/>
                </a:solidFill>
                <a:latin typeface="Times New Roman" panose="02020603050405020304" pitchFamily="18" charset="0"/>
                <a:ea typeface="Calibri" panose="020F0502020204030204" pitchFamily="34" charset="0"/>
              </a:rPr>
              <a:t>поражаются листья, стебли и плоды (как зеленые, так и созревающие) томата. На листьях, начиная с краев  листовой пластинки, появляются бурые разрастающиеся пятна, которые могут охватить треть и даже больше половины площади листа. </a:t>
            </a:r>
            <a:endParaRPr lang="ru-RU" sz="2400" dirty="0">
              <a:solidFill>
                <a:schemeClr val="tx1"/>
              </a:solidFill>
            </a:endParaRPr>
          </a:p>
        </p:txBody>
      </p:sp>
    </p:spTree>
    <p:extLst>
      <p:ext uri="{BB962C8B-B14F-4D97-AF65-F5344CB8AC3E}">
        <p14:creationId xmlns:p14="http://schemas.microsoft.com/office/powerpoint/2010/main" val="6717053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249383"/>
            <a:ext cx="10515600" cy="665018"/>
          </a:xfrm>
        </p:spPr>
        <p:txBody>
          <a:bodyPr>
            <a:normAutofit/>
          </a:bodyPr>
          <a:lstStyle/>
          <a:p>
            <a:pPr algn="ctr"/>
            <a:r>
              <a:rPr lang="ru-RU" sz="2800" b="1" dirty="0" smtClean="0">
                <a:solidFill>
                  <a:schemeClr val="tx1"/>
                </a:solidFill>
                <a:latin typeface="Times New Roman" panose="02020603050405020304" pitchFamily="18" charset="0"/>
                <a:cs typeface="Times New Roman" panose="02020603050405020304" pitchFamily="18" charset="0"/>
              </a:rPr>
              <a:t>5. Борьба с фитофторозом.</a:t>
            </a:r>
            <a:endParaRPr lang="ru-RU" sz="2800" dirty="0">
              <a:solidFill>
                <a:schemeClr val="tx1"/>
              </a:solidFill>
              <a:latin typeface="Times New Roman" panose="02020603050405020304" pitchFamily="18" charset="0"/>
              <a:cs typeface="Times New Roman" panose="02020603050405020304" pitchFamily="18" charset="0"/>
            </a:endParaRPr>
          </a:p>
        </p:txBody>
      </p:sp>
      <p:sp>
        <p:nvSpPr>
          <p:cNvPr id="3" name="Текст 2"/>
          <p:cNvSpPr>
            <a:spLocks noGrp="1"/>
          </p:cNvSpPr>
          <p:nvPr>
            <p:ph type="body" idx="1"/>
          </p:nvPr>
        </p:nvSpPr>
        <p:spPr>
          <a:xfrm>
            <a:off x="831850" y="1316183"/>
            <a:ext cx="10515600" cy="4773468"/>
          </a:xfrm>
        </p:spPr>
        <p:txBody>
          <a:bodyPr>
            <a:normAutofit/>
          </a:bodyPr>
          <a:lstStyle/>
          <a:p>
            <a:pPr>
              <a:lnSpc>
                <a:spcPct val="100000"/>
              </a:lnSpc>
            </a:pPr>
            <a:r>
              <a:rPr lang="ru-RU" dirty="0" smtClean="0">
                <a:solidFill>
                  <a:schemeClr val="tx1">
                    <a:lumMod val="95000"/>
                    <a:lumOff val="5000"/>
                  </a:schemeClr>
                </a:solidFill>
                <a:latin typeface="Times New Roman" panose="02020603050405020304" pitchFamily="18" charset="0"/>
                <a:cs typeface="Times New Roman" panose="02020603050405020304" pitchFamily="18" charset="0"/>
              </a:rPr>
              <a:t>В </a:t>
            </a:r>
            <a:r>
              <a:rPr lang="ru-RU" dirty="0">
                <a:solidFill>
                  <a:schemeClr val="tx1">
                    <a:lumMod val="95000"/>
                    <a:lumOff val="5000"/>
                  </a:schemeClr>
                </a:solidFill>
                <a:latin typeface="Times New Roman" panose="02020603050405020304" pitchFamily="18" charset="0"/>
                <a:cs typeface="Times New Roman" panose="02020603050405020304" pitchFamily="18" charset="0"/>
              </a:rPr>
              <a:t>связи с постоянно увеличивающимся загрязнением окружающей среды основной задачей в сельском хозяйстве является поиск экологически безопасных препаратов, способствующих повышению урожайности. Одним из основных направлений является применение микробных препаратов при возделывании сельскохозяйственных культур. Микроорганизмы, являющиеся основой биопрепаратов, обладают комплексом полезных свойств: стимулируют рост и развитие растений; подавляют развитие фитопатогенных микроорганизмов; улучшают минеральное питание растений</a:t>
            </a:r>
            <a:r>
              <a:rPr lang="ru-RU" dirty="0" smtClean="0">
                <a:solidFill>
                  <a:schemeClr val="tx1">
                    <a:lumMod val="95000"/>
                    <a:lumOff val="5000"/>
                  </a:schemeClr>
                </a:solidFill>
                <a:latin typeface="Times New Roman" panose="02020603050405020304" pitchFamily="18" charset="0"/>
                <a:cs typeface="Times New Roman" panose="02020603050405020304" pitchFamily="18" charset="0"/>
              </a:rPr>
              <a:t>.</a:t>
            </a:r>
          </a:p>
          <a:p>
            <a:pPr>
              <a:lnSpc>
                <a:spcPct val="100000"/>
              </a:lnSpc>
              <a:spcAft>
                <a:spcPts val="0"/>
              </a:spcAft>
            </a:pPr>
            <a:r>
              <a:rPr lang="ru-RU" dirty="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На их основе были созданы землеудобрительные препараты Флавобактерин, Мизорин, Ризоторфин и Экстрасол. Биопрепараты созданы во Всероссийском НИИ сельскохозяйственной микробиологии (г. Санкт-Петербург</a:t>
            </a:r>
            <a:r>
              <a:rPr lang="ru-RU"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a:t>
            </a:r>
            <a:endParaRPr lang="ru-RU" dirty="0" smtClean="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42837970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Grp="1" noChangeAspect="1"/>
          </p:cNvPicPr>
          <p:nvPr>
            <p:ph type="pic" idx="1"/>
          </p:nvPr>
        </p:nvPicPr>
        <p:blipFill>
          <a:blip r:embed="rId2"/>
          <a:srcRect t="1904" b="1904"/>
          <a:stretch>
            <a:fillRect/>
          </a:stretch>
        </p:blipFill>
        <p:spPr>
          <a:prstGeom prst="rect">
            <a:avLst/>
          </a:prstGeom>
        </p:spPr>
      </p:pic>
      <p:sp>
        <p:nvSpPr>
          <p:cNvPr id="4" name="Текст 3"/>
          <p:cNvSpPr>
            <a:spLocks noGrp="1"/>
          </p:cNvSpPr>
          <p:nvPr>
            <p:ph type="body" sz="half" idx="2"/>
          </p:nvPr>
        </p:nvSpPr>
        <p:spPr>
          <a:xfrm>
            <a:off x="0" y="987425"/>
            <a:ext cx="3435927" cy="4881563"/>
          </a:xfrm>
        </p:spPr>
        <p:txBody>
          <a:bodyPr>
            <a:normAutofit fontScale="92500" lnSpcReduction="10000"/>
          </a:bodyPr>
          <a:lstStyle/>
          <a:p>
            <a:r>
              <a:rPr lang="ru-RU" sz="3200" b="1" dirty="0" smtClean="0">
                <a:solidFill>
                  <a:srgbClr val="FF0000"/>
                </a:solidFill>
                <a:latin typeface="Times New Roman" panose="02020603050405020304" pitchFamily="18" charset="0"/>
                <a:cs typeface="Times New Roman" panose="02020603050405020304" pitchFamily="18" charset="0"/>
              </a:rPr>
              <a:t>Флавобактерин</a:t>
            </a:r>
            <a:r>
              <a:rPr lang="ru-RU" sz="3200" dirty="0" smtClean="0">
                <a:solidFill>
                  <a:srgbClr val="FF0000"/>
                </a:solidFill>
                <a:latin typeface="Times New Roman" panose="02020603050405020304" pitchFamily="18" charset="0"/>
                <a:cs typeface="Times New Roman" panose="02020603050405020304" pitchFamily="18" charset="0"/>
              </a:rPr>
              <a:t> </a:t>
            </a:r>
          </a:p>
          <a:p>
            <a:r>
              <a:rPr lang="ru-RU" sz="3200" dirty="0" smtClean="0">
                <a:solidFill>
                  <a:srgbClr val="FF0000"/>
                </a:solidFill>
                <a:latin typeface="Times New Roman" panose="02020603050405020304" pitchFamily="18" charset="0"/>
                <a:cs typeface="Times New Roman" panose="02020603050405020304" pitchFamily="18" charset="0"/>
              </a:rPr>
              <a:t>(</a:t>
            </a:r>
            <a:r>
              <a:rPr lang="ru-RU" sz="3200" dirty="0">
                <a:solidFill>
                  <a:srgbClr val="FF0000"/>
                </a:solidFill>
                <a:latin typeface="Times New Roman" panose="02020603050405020304" pitchFamily="18" charset="0"/>
                <a:cs typeface="Times New Roman" panose="02020603050405020304" pitchFamily="18" charset="0"/>
              </a:rPr>
              <a:t>род </a:t>
            </a:r>
            <a:r>
              <a:rPr lang="ru-RU" sz="3200" dirty="0" err="1">
                <a:solidFill>
                  <a:srgbClr val="FF0000"/>
                </a:solidFill>
                <a:latin typeface="Times New Roman" panose="02020603050405020304" pitchFamily="18" charset="0"/>
                <a:cs typeface="Times New Roman" panose="02020603050405020304" pitchFamily="18" charset="0"/>
              </a:rPr>
              <a:t>Flavobacterium</a:t>
            </a:r>
            <a:r>
              <a:rPr lang="ru-RU" sz="3200" dirty="0">
                <a:solidFill>
                  <a:srgbClr val="FF0000"/>
                </a:solidFill>
                <a:latin typeface="Times New Roman" panose="02020603050405020304" pitchFamily="18" charset="0"/>
                <a:cs typeface="Times New Roman" panose="02020603050405020304" pitchFamily="18" charset="0"/>
              </a:rPr>
              <a:t>) - </a:t>
            </a:r>
            <a:r>
              <a:rPr lang="ru-RU" sz="3200" dirty="0">
                <a:solidFill>
                  <a:schemeClr val="tx1"/>
                </a:solidFill>
                <a:latin typeface="Times New Roman" panose="02020603050405020304" pitchFamily="18" charset="0"/>
                <a:cs typeface="Times New Roman" panose="02020603050405020304" pitchFamily="18" charset="0"/>
              </a:rPr>
              <a:t>продуцирующий высокоактивный антибиотик </a:t>
            </a:r>
            <a:r>
              <a:rPr lang="ru-RU" sz="3200" dirty="0" err="1">
                <a:solidFill>
                  <a:schemeClr val="tx1"/>
                </a:solidFill>
                <a:latin typeface="Times New Roman" panose="02020603050405020304" pitchFamily="18" charset="0"/>
                <a:cs typeface="Times New Roman" panose="02020603050405020304" pitchFamily="18" charset="0"/>
              </a:rPr>
              <a:t>флавоцин</a:t>
            </a:r>
            <a:r>
              <a:rPr lang="ru-RU" sz="3200" dirty="0">
                <a:solidFill>
                  <a:schemeClr val="tx1"/>
                </a:solidFill>
                <a:latin typeface="Times New Roman" panose="02020603050405020304" pitchFamily="18" charset="0"/>
                <a:cs typeface="Times New Roman" panose="02020603050405020304" pitchFamily="18" charset="0"/>
              </a:rPr>
              <a:t> с широким спектром действия на фитопатогенные грибы и бактерии. </a:t>
            </a:r>
          </a:p>
          <a:p>
            <a:endParaRPr lang="ru-RU" dirty="0"/>
          </a:p>
        </p:txBody>
      </p:sp>
    </p:spTree>
    <p:extLst>
      <p:ext uri="{BB962C8B-B14F-4D97-AF65-F5344CB8AC3E}">
        <p14:creationId xmlns:p14="http://schemas.microsoft.com/office/powerpoint/2010/main" val="21923032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Объект 1"/>
          <p:cNvPicPr>
            <a:picLocks noGrp="1" noChangeAspect="1"/>
          </p:cNvPicPr>
          <p:nvPr>
            <p:ph idx="1"/>
          </p:nvPr>
        </p:nvPicPr>
        <p:blipFill>
          <a:blip r:embed="rId2"/>
          <a:stretch>
            <a:fillRect/>
          </a:stretch>
        </p:blipFill>
        <p:spPr>
          <a:xfrm>
            <a:off x="4110567" y="868363"/>
            <a:ext cx="6828366" cy="5121275"/>
          </a:xfrm>
          <a:prstGeom prst="rect">
            <a:avLst/>
          </a:prstGeom>
        </p:spPr>
      </p:pic>
      <p:sp>
        <p:nvSpPr>
          <p:cNvPr id="4" name="Текст 3"/>
          <p:cNvSpPr>
            <a:spLocks noGrp="1"/>
          </p:cNvSpPr>
          <p:nvPr>
            <p:ph type="body" sz="half" idx="2"/>
          </p:nvPr>
        </p:nvSpPr>
        <p:spPr>
          <a:xfrm>
            <a:off x="0" y="987425"/>
            <a:ext cx="3408218" cy="5579630"/>
          </a:xfrm>
        </p:spPr>
        <p:txBody>
          <a:bodyPr>
            <a:normAutofit fontScale="62500" lnSpcReduction="20000"/>
          </a:bodyPr>
          <a:lstStyle/>
          <a:p>
            <a:pPr algn="just">
              <a:lnSpc>
                <a:spcPct val="120000"/>
              </a:lnSpc>
              <a:spcAft>
                <a:spcPts val="800"/>
              </a:spcAft>
            </a:pPr>
            <a:r>
              <a:rPr lang="ru-RU" sz="5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Мизорин</a:t>
            </a:r>
            <a:r>
              <a:rPr lang="ru-RU" sz="3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3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20000"/>
              </a:lnSpc>
              <a:spcAft>
                <a:spcPts val="800"/>
              </a:spcAft>
            </a:pPr>
            <a:r>
              <a:rPr lang="ru-RU" sz="380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(Arthrobacter </a:t>
            </a:r>
            <a:r>
              <a:rPr lang="ru-RU" sz="38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mysorens</a:t>
            </a:r>
            <a:r>
              <a:rPr lang="ru-RU" sz="3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штамм 7) </a:t>
            </a:r>
            <a:r>
              <a:rPr lang="ru-RU" sz="380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ru-RU" sz="3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оказывает мощное стимулирующее действие на растения и повышает функциональную активность симбиоза бобовых с клубеньковыми бактериями. </a:t>
            </a:r>
            <a:endParaRPr lang="ru-RU" sz="38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4221923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Объект 1"/>
          <p:cNvPicPr>
            <a:picLocks noGrp="1" noChangeAspect="1"/>
          </p:cNvPicPr>
          <p:nvPr>
            <p:ph idx="1"/>
          </p:nvPr>
        </p:nvPicPr>
        <p:blipFill>
          <a:blip r:embed="rId2"/>
          <a:stretch>
            <a:fillRect/>
          </a:stretch>
        </p:blipFill>
        <p:spPr>
          <a:xfrm>
            <a:off x="3616037" y="803563"/>
            <a:ext cx="7952508" cy="5278581"/>
          </a:xfrm>
          <a:prstGeom prst="rect">
            <a:avLst/>
          </a:prstGeom>
        </p:spPr>
      </p:pic>
      <p:sp>
        <p:nvSpPr>
          <p:cNvPr id="4" name="Текст 3"/>
          <p:cNvSpPr>
            <a:spLocks noGrp="1"/>
          </p:cNvSpPr>
          <p:nvPr>
            <p:ph type="body" sz="half" idx="2"/>
          </p:nvPr>
        </p:nvSpPr>
        <p:spPr>
          <a:xfrm>
            <a:off x="1" y="987425"/>
            <a:ext cx="3477490" cy="5357957"/>
          </a:xfrm>
        </p:spPr>
        <p:txBody>
          <a:bodyPr>
            <a:normAutofit fontScale="32500" lnSpcReduction="20000"/>
          </a:bodyPr>
          <a:lstStyle/>
          <a:p>
            <a:pPr algn="just">
              <a:lnSpc>
                <a:spcPct val="150000"/>
              </a:lnSpc>
              <a:spcAft>
                <a:spcPts val="800"/>
              </a:spcAft>
            </a:pPr>
            <a:r>
              <a:rPr lang="ru-RU" sz="96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Ризоторфин </a:t>
            </a:r>
            <a:endParaRPr lang="ru-RU" sz="96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ru-RU" sz="670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r>
              <a:rPr lang="ru-RU" sz="67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род </a:t>
            </a:r>
            <a:r>
              <a:rPr lang="ru-RU" sz="67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Rhizobium</a:t>
            </a:r>
            <a:r>
              <a:rPr lang="ru-RU" sz="67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штамм бактерии 640Б) – </a:t>
            </a:r>
            <a:r>
              <a:rPr lang="ru-RU" sz="67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обработка семян бобовых культур </a:t>
            </a:r>
            <a:r>
              <a:rPr lang="ru-RU" sz="67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ризоторфином</a:t>
            </a:r>
            <a:r>
              <a:rPr lang="ru-RU" sz="67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увеличивает в корневой зоне растений количество активных и конкурентно способных клеток клубеньковых бактерий. </a:t>
            </a:r>
            <a:endParaRPr lang="ru-RU" sz="67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7144458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Объект 1"/>
          <p:cNvPicPr>
            <a:picLocks noGrp="1" noChangeAspect="1"/>
          </p:cNvPicPr>
          <p:nvPr>
            <p:ph idx="1"/>
          </p:nvPr>
        </p:nvPicPr>
        <p:blipFill>
          <a:blip r:embed="rId2"/>
          <a:stretch>
            <a:fillRect/>
          </a:stretch>
        </p:blipFill>
        <p:spPr>
          <a:xfrm>
            <a:off x="3962400" y="748145"/>
            <a:ext cx="6830291" cy="5241493"/>
          </a:xfrm>
          <a:prstGeom prst="rect">
            <a:avLst/>
          </a:prstGeom>
        </p:spPr>
      </p:pic>
      <p:sp>
        <p:nvSpPr>
          <p:cNvPr id="5" name="Заголовок 1"/>
          <p:cNvSpPr>
            <a:spLocks noGrp="1"/>
          </p:cNvSpPr>
          <p:nvPr>
            <p:ph type="body" sz="half" idx="2"/>
          </p:nvPr>
        </p:nvSpPr>
        <p:spPr>
          <a:xfrm>
            <a:off x="1" y="987425"/>
            <a:ext cx="3394364" cy="4881563"/>
          </a:xfrm>
        </p:spPr>
        <p:txBody>
          <a:bodyPr>
            <a:normAutofit lnSpcReduction="10000"/>
          </a:bodyPr>
          <a:lstStyle/>
          <a:p>
            <a:r>
              <a:rPr lang="ru-RU" sz="4000" b="1" dirty="0">
                <a:solidFill>
                  <a:srgbClr val="FF0000"/>
                </a:solidFill>
                <a:latin typeface="Times New Roman" panose="02020603050405020304" pitchFamily="18" charset="0"/>
                <a:cs typeface="Times New Roman" panose="02020603050405020304" pitchFamily="18" charset="0"/>
              </a:rPr>
              <a:t>Экстрасол </a:t>
            </a:r>
            <a:endParaRPr lang="ru-RU" sz="4000" b="1" dirty="0" smtClean="0">
              <a:solidFill>
                <a:srgbClr val="FF0000"/>
              </a:solidFill>
              <a:latin typeface="Times New Roman" panose="02020603050405020304" pitchFamily="18" charset="0"/>
              <a:cs typeface="Times New Roman" panose="02020603050405020304" pitchFamily="18" charset="0"/>
            </a:endParaRPr>
          </a:p>
          <a:p>
            <a:r>
              <a:rPr lang="ru-RU" sz="3200" dirty="0" smtClean="0">
                <a:solidFill>
                  <a:srgbClr val="FF0000"/>
                </a:solidFill>
                <a:latin typeface="Times New Roman" panose="02020603050405020304" pitchFamily="18" charset="0"/>
                <a:cs typeface="Times New Roman" panose="02020603050405020304" pitchFamily="18" charset="0"/>
              </a:rPr>
              <a:t>(</a:t>
            </a:r>
            <a:r>
              <a:rPr lang="ru-RU" sz="3200" dirty="0" err="1">
                <a:solidFill>
                  <a:srgbClr val="FF0000"/>
                </a:solidFill>
                <a:latin typeface="Times New Roman" panose="02020603050405020304" pitchFamily="18" charset="0"/>
                <a:cs typeface="Times New Roman" panose="02020603050405020304" pitchFamily="18" charset="0"/>
              </a:rPr>
              <a:t>Bacillus</a:t>
            </a:r>
            <a:r>
              <a:rPr lang="ru-RU" sz="3200" dirty="0">
                <a:solidFill>
                  <a:srgbClr val="FF0000"/>
                </a:solidFill>
                <a:latin typeface="Times New Roman" panose="02020603050405020304" pitchFamily="18" charset="0"/>
                <a:cs typeface="Times New Roman" panose="02020603050405020304" pitchFamily="18" charset="0"/>
              </a:rPr>
              <a:t> </a:t>
            </a:r>
            <a:r>
              <a:rPr lang="ru-RU" sz="3200" dirty="0" err="1">
                <a:solidFill>
                  <a:srgbClr val="FF0000"/>
                </a:solidFill>
                <a:latin typeface="Times New Roman" panose="02020603050405020304" pitchFamily="18" charset="0"/>
                <a:cs typeface="Times New Roman" panose="02020603050405020304" pitchFamily="18" charset="0"/>
              </a:rPr>
              <a:t>subtilis</a:t>
            </a:r>
            <a:r>
              <a:rPr lang="ru-RU" sz="3200" dirty="0">
                <a:solidFill>
                  <a:srgbClr val="FF0000"/>
                </a:solidFill>
                <a:latin typeface="Times New Roman" panose="02020603050405020304" pitchFamily="18" charset="0"/>
                <a:cs typeface="Times New Roman" panose="02020603050405020304" pitchFamily="18" charset="0"/>
              </a:rPr>
              <a:t>) - </a:t>
            </a:r>
            <a:r>
              <a:rPr lang="ru-RU" sz="3200" dirty="0">
                <a:solidFill>
                  <a:schemeClr val="tx1">
                    <a:lumMod val="95000"/>
                    <a:lumOff val="5000"/>
                  </a:schemeClr>
                </a:solidFill>
                <a:latin typeface="Times New Roman" panose="02020603050405020304" pitchFamily="18" charset="0"/>
                <a:cs typeface="Times New Roman" panose="02020603050405020304" pitchFamily="18" charset="0"/>
              </a:rPr>
              <a:t>препарат </a:t>
            </a:r>
            <a:r>
              <a:rPr lang="ru-RU" sz="3200" dirty="0" err="1">
                <a:solidFill>
                  <a:schemeClr val="tx1">
                    <a:lumMod val="95000"/>
                    <a:lumOff val="5000"/>
                  </a:schemeClr>
                </a:solidFill>
                <a:latin typeface="Times New Roman" panose="02020603050405020304" pitchFamily="18" charset="0"/>
                <a:cs typeface="Times New Roman" panose="02020603050405020304" pitchFamily="18" charset="0"/>
              </a:rPr>
              <a:t>ризосферных</a:t>
            </a:r>
            <a:r>
              <a:rPr lang="ru-RU" sz="3200" dirty="0">
                <a:solidFill>
                  <a:schemeClr val="tx1">
                    <a:lumMod val="95000"/>
                    <a:lumOff val="5000"/>
                  </a:schemeClr>
                </a:solidFill>
                <a:latin typeface="Times New Roman" panose="02020603050405020304" pitchFamily="18" charset="0"/>
                <a:cs typeface="Times New Roman" panose="02020603050405020304" pitchFamily="18" charset="0"/>
              </a:rPr>
              <a:t>, азотфиксирующих бактерий, обитающих в природе на корнях здоровых растений.</a:t>
            </a:r>
          </a:p>
          <a:p>
            <a:endParaRPr lang="ru-RU" dirty="0"/>
          </a:p>
        </p:txBody>
      </p:sp>
    </p:spTree>
    <p:extLst>
      <p:ext uri="{BB962C8B-B14F-4D97-AF65-F5344CB8AC3E}">
        <p14:creationId xmlns:p14="http://schemas.microsoft.com/office/powerpoint/2010/main" val="8473952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7927" y="365125"/>
            <a:ext cx="11499273" cy="5176693"/>
          </a:xfrm>
        </p:spPr>
        <p:txBody>
          <a:bodyPr>
            <a:normAutofit/>
          </a:bodyPr>
          <a:lstStyle/>
          <a:p>
            <a:r>
              <a:rPr lang="ru-RU" sz="2700" b="1" dirty="0">
                <a:solidFill>
                  <a:srgbClr val="FF0000"/>
                </a:solidFill>
                <a:latin typeface="Times New Roman" panose="02020603050405020304" pitchFamily="18" charset="0"/>
                <a:cs typeface="Times New Roman" panose="02020603050405020304" pitchFamily="18" charset="0"/>
              </a:rPr>
              <a:t>Методика исследований </a:t>
            </a:r>
            <a:r>
              <a:rPr lang="ru-RU" sz="2700" b="1" dirty="0" smtClean="0">
                <a:solidFill>
                  <a:srgbClr val="FF0000"/>
                </a:solidFill>
                <a:latin typeface="Times New Roman" panose="02020603050405020304" pitchFamily="18" charset="0"/>
                <a:cs typeface="Times New Roman" panose="02020603050405020304" pitchFamily="18" charset="0"/>
              </a:rPr>
              <a:t/>
            </a:r>
            <a:br>
              <a:rPr lang="ru-RU" sz="2700" b="1" dirty="0" smtClean="0">
                <a:solidFill>
                  <a:srgbClr val="FF0000"/>
                </a:solidFill>
                <a:latin typeface="Times New Roman" panose="02020603050405020304" pitchFamily="18" charset="0"/>
                <a:cs typeface="Times New Roman" panose="02020603050405020304" pitchFamily="18" charset="0"/>
              </a:rPr>
            </a:br>
            <a:r>
              <a:rPr lang="ru-RU" sz="2700" dirty="0">
                <a:solidFill>
                  <a:srgbClr val="FF0000"/>
                </a:solidFill>
                <a:latin typeface="Times New Roman" panose="02020603050405020304" pitchFamily="18" charset="0"/>
                <a:cs typeface="Times New Roman" panose="02020603050405020304" pitchFamily="18" charset="0"/>
              </a:rPr>
              <a:t/>
            </a:r>
            <a:br>
              <a:rPr lang="ru-RU" sz="2700" dirty="0">
                <a:solidFill>
                  <a:srgbClr val="FF0000"/>
                </a:solidFill>
                <a:latin typeface="Times New Roman" panose="02020603050405020304" pitchFamily="18" charset="0"/>
                <a:cs typeface="Times New Roman" panose="02020603050405020304" pitchFamily="18" charset="0"/>
              </a:rPr>
            </a:br>
            <a:r>
              <a:rPr lang="ru-RU" sz="2700" dirty="0">
                <a:solidFill>
                  <a:schemeClr val="tx1">
                    <a:lumMod val="95000"/>
                    <a:lumOff val="5000"/>
                  </a:schemeClr>
                </a:solidFill>
                <a:latin typeface="Times New Roman" panose="02020603050405020304" pitchFamily="18" charset="0"/>
                <a:cs typeface="Times New Roman" panose="02020603050405020304" pitchFamily="18" charset="0"/>
              </a:rPr>
              <a:t>Опыты проводили в отделе </a:t>
            </a:r>
            <a:r>
              <a:rPr lang="ru-RU" sz="2700" dirty="0" err="1">
                <a:solidFill>
                  <a:schemeClr val="tx1">
                    <a:lumMod val="95000"/>
                    <a:lumOff val="5000"/>
                  </a:schemeClr>
                </a:solidFill>
                <a:latin typeface="Times New Roman" panose="02020603050405020304" pitchFamily="18" charset="0"/>
                <a:cs typeface="Times New Roman" panose="02020603050405020304" pitchFamily="18" charset="0"/>
              </a:rPr>
              <a:t>биометода</a:t>
            </a:r>
            <a:r>
              <a:rPr lang="ru-RU" sz="2700" dirty="0">
                <a:solidFill>
                  <a:schemeClr val="tx1">
                    <a:lumMod val="95000"/>
                    <a:lumOff val="5000"/>
                  </a:schemeClr>
                </a:solidFill>
                <a:latin typeface="Times New Roman" panose="02020603050405020304" pitchFamily="18" charset="0"/>
                <a:cs typeface="Times New Roman" panose="02020603050405020304" pitchFamily="18" charset="0"/>
              </a:rPr>
              <a:t> ДВНИИЗР на полях Приморского НИИ сельского хозяйства на районированном сорте томата.</a:t>
            </a:r>
            <a:br>
              <a:rPr lang="ru-RU" sz="2700" dirty="0">
                <a:solidFill>
                  <a:schemeClr val="tx1">
                    <a:lumMod val="95000"/>
                    <a:lumOff val="5000"/>
                  </a:schemeClr>
                </a:solidFill>
                <a:latin typeface="Times New Roman" panose="02020603050405020304" pitchFamily="18" charset="0"/>
                <a:cs typeface="Times New Roman" panose="02020603050405020304" pitchFamily="18" charset="0"/>
              </a:rPr>
            </a:br>
            <a:r>
              <a:rPr lang="ru-RU" sz="2700" dirty="0">
                <a:solidFill>
                  <a:schemeClr val="tx1">
                    <a:lumMod val="95000"/>
                    <a:lumOff val="5000"/>
                  </a:schemeClr>
                </a:solidFill>
                <a:latin typeface="Times New Roman" panose="02020603050405020304" pitchFamily="18" charset="0"/>
                <a:cs typeface="Times New Roman" panose="02020603050405020304" pitchFamily="18" charset="0"/>
              </a:rPr>
              <a:t> На томатах Флавобактерин и Мизорин применяли при сочетании двух видов обработок (обработка семян и обработка корней рассады). Семена обрабатывали непосредственно перед посевом, суспензию наносили на семена и тщательно перемешивали до равномерного распределения препарата, в расчете 200 грамм на гектарную норму. Рассаду перед высадкой в открытый грунт погружали в растворы препарата на 5-10 секунд (600 грамм на 10 л воды).</a:t>
            </a:r>
            <a:r>
              <a:rPr lang="ru-RU" dirty="0">
                <a:solidFill>
                  <a:schemeClr val="tx1">
                    <a:lumMod val="95000"/>
                    <a:lumOff val="5000"/>
                  </a:schemeClr>
                </a:solidFill>
              </a:rPr>
              <a:t/>
            </a:r>
            <a:br>
              <a:rPr lang="ru-RU" dirty="0">
                <a:solidFill>
                  <a:schemeClr val="tx1">
                    <a:lumMod val="95000"/>
                    <a:lumOff val="5000"/>
                  </a:schemeClr>
                </a:solidFill>
              </a:rPr>
            </a:br>
            <a:endParaRPr lang="ru-RU" dirty="0">
              <a:solidFill>
                <a:schemeClr val="tx1">
                  <a:lumMod val="95000"/>
                  <a:lumOff val="5000"/>
                </a:schemeClr>
              </a:solidFill>
            </a:endParaRPr>
          </a:p>
        </p:txBody>
      </p:sp>
    </p:spTree>
    <p:extLst>
      <p:ext uri="{BB962C8B-B14F-4D97-AF65-F5344CB8AC3E}">
        <p14:creationId xmlns:p14="http://schemas.microsoft.com/office/powerpoint/2010/main" val="724861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5717020"/>
          </a:xfrm>
        </p:spPr>
        <p:txBody>
          <a:bodyPr>
            <a:normAutofit/>
          </a:bodyPr>
          <a:lstStyle/>
          <a:p>
            <a:r>
              <a:rPr lang="ru-RU" sz="2400" b="1" dirty="0">
                <a:solidFill>
                  <a:srgbClr val="FF0000"/>
                </a:solidFill>
                <a:latin typeface="Times New Roman" panose="02020603050405020304" pitchFamily="18" charset="0"/>
                <a:cs typeface="Times New Roman" panose="02020603050405020304" pitchFamily="18" charset="0"/>
              </a:rPr>
              <a:t>Результаты и </a:t>
            </a:r>
            <a:r>
              <a:rPr lang="ru-RU" sz="2400" b="1" dirty="0" smtClean="0">
                <a:solidFill>
                  <a:srgbClr val="FF0000"/>
                </a:solidFill>
                <a:latin typeface="Times New Roman" panose="02020603050405020304" pitchFamily="18" charset="0"/>
                <a:cs typeface="Times New Roman" panose="02020603050405020304" pitchFamily="18" charset="0"/>
              </a:rPr>
              <a:t>обсуждение:</a:t>
            </a:r>
            <a:br>
              <a:rPr lang="ru-RU" sz="2400" b="1" dirty="0" smtClean="0">
                <a:solidFill>
                  <a:srgbClr val="FF0000"/>
                </a:solidFill>
                <a:latin typeface="Times New Roman" panose="02020603050405020304" pitchFamily="18" charset="0"/>
                <a:cs typeface="Times New Roman" panose="02020603050405020304" pitchFamily="18" charset="0"/>
              </a:rPr>
            </a:br>
            <a:r>
              <a:rPr lang="ru-RU" sz="2400" dirty="0">
                <a:solidFill>
                  <a:schemeClr val="tx1"/>
                </a:solidFill>
                <a:latin typeface="Times New Roman" panose="02020603050405020304" pitchFamily="18" charset="0"/>
                <a:cs typeface="Times New Roman" panose="02020603050405020304" pitchFamily="18" charset="0"/>
              </a:rPr>
              <a:t/>
            </a:r>
            <a:br>
              <a:rPr lang="ru-RU" sz="2400" dirty="0">
                <a:solidFill>
                  <a:schemeClr val="tx1"/>
                </a:solidFill>
                <a:latin typeface="Times New Roman" panose="02020603050405020304" pitchFamily="18" charset="0"/>
                <a:cs typeface="Times New Roman" panose="02020603050405020304" pitchFamily="18" charset="0"/>
              </a:rPr>
            </a:br>
            <a:r>
              <a:rPr lang="ru-RU" sz="2400" dirty="0">
                <a:solidFill>
                  <a:schemeClr val="tx1"/>
                </a:solidFill>
                <a:latin typeface="Times New Roman" panose="02020603050405020304" pitchFamily="18" charset="0"/>
                <a:cs typeface="Times New Roman" panose="02020603050405020304" pitchFamily="18" charset="0"/>
              </a:rPr>
              <a:t>Испытания проходили в условиях избыточного увлажнения, резких перепадов дневных и ночных температур, неравномерного выпадения осадков по декадам, за счет этого первые признаки фитофторы на томате были отмечены уже во второй декаде июля. </a:t>
            </a:r>
            <a:r>
              <a:rPr lang="ru-RU" sz="2400" dirty="0" smtClean="0">
                <a:solidFill>
                  <a:schemeClr val="tx1"/>
                </a:solidFill>
                <a:latin typeface="Times New Roman" panose="02020603050405020304" pitchFamily="18" charset="0"/>
                <a:cs typeface="Times New Roman" panose="02020603050405020304" pitchFamily="18" charset="0"/>
              </a:rPr>
              <a:t/>
            </a:r>
            <a:br>
              <a:rPr lang="ru-RU" sz="2400" dirty="0" smtClean="0">
                <a:solidFill>
                  <a:schemeClr val="tx1"/>
                </a:solidFill>
                <a:latin typeface="Times New Roman" panose="02020603050405020304" pitchFamily="18" charset="0"/>
                <a:cs typeface="Times New Roman" panose="02020603050405020304" pitchFamily="18" charset="0"/>
              </a:rPr>
            </a:br>
            <a:r>
              <a:rPr lang="ru-RU" sz="2400" dirty="0">
                <a:solidFill>
                  <a:schemeClr val="tx1"/>
                </a:solidFill>
                <a:latin typeface="Times New Roman" panose="02020603050405020304" pitchFamily="18" charset="0"/>
                <a:cs typeface="Times New Roman" panose="02020603050405020304" pitchFamily="18" charset="0"/>
              </a:rPr>
              <a:t>Лучшие результаты показал Флавобактерин, где биологическая эффективность составила 54,9%, при развитии болезни в контроле 5,8</a:t>
            </a:r>
            <a:r>
              <a:rPr lang="ru-RU" sz="2400" dirty="0" smtClean="0">
                <a:solidFill>
                  <a:schemeClr val="tx1"/>
                </a:solidFill>
                <a:latin typeface="Times New Roman" panose="02020603050405020304" pitchFamily="18" charset="0"/>
                <a:cs typeface="Times New Roman" panose="02020603050405020304" pitchFamily="18" charset="0"/>
              </a:rPr>
              <a:t>%.</a:t>
            </a:r>
            <a:br>
              <a:rPr lang="ru-RU" sz="2400" dirty="0" smtClean="0">
                <a:solidFill>
                  <a:schemeClr val="tx1"/>
                </a:solidFill>
                <a:latin typeface="Times New Roman" panose="02020603050405020304" pitchFamily="18" charset="0"/>
                <a:cs typeface="Times New Roman" panose="02020603050405020304" pitchFamily="18" charset="0"/>
              </a:rPr>
            </a:br>
            <a:r>
              <a:rPr lang="ru-RU" sz="2400" dirty="0" smtClean="0">
                <a:solidFill>
                  <a:schemeClr val="tx1"/>
                </a:solidFill>
                <a:latin typeface="Times New Roman" panose="02020603050405020304" pitchFamily="18" charset="0"/>
                <a:cs typeface="Times New Roman" panose="02020603050405020304" pitchFamily="18" charset="0"/>
              </a:rPr>
              <a:t> </a:t>
            </a:r>
            <a:r>
              <a:rPr lang="ru-RU" sz="2400" dirty="0" smtClean="0">
                <a:solidFill>
                  <a:schemeClr val="tx1"/>
                </a:solidFill>
                <a:effectLst/>
                <a:latin typeface="Times New Roman" panose="02020603050405020304" pitchFamily="18" charset="0"/>
                <a:ea typeface="Calibri" panose="020F0502020204030204" pitchFamily="34" charset="0"/>
              </a:rPr>
              <a:t>Важным компонентом хозяйственного урожая является число плодов на растении. Так, использование </a:t>
            </a:r>
            <a:r>
              <a:rPr lang="ru-RU" sz="2400" dirty="0" err="1" smtClean="0">
                <a:solidFill>
                  <a:schemeClr val="tx1"/>
                </a:solidFill>
                <a:effectLst/>
                <a:latin typeface="Times New Roman" panose="02020603050405020304" pitchFamily="18" charset="0"/>
                <a:ea typeface="Calibri" panose="020F0502020204030204" pitchFamily="34" charset="0"/>
              </a:rPr>
              <a:t>Флавобактерина</a:t>
            </a:r>
            <a:r>
              <a:rPr lang="ru-RU" sz="2400" dirty="0" smtClean="0">
                <a:solidFill>
                  <a:schemeClr val="tx1"/>
                </a:solidFill>
                <a:effectLst/>
                <a:latin typeface="Times New Roman" panose="02020603050405020304" pitchFamily="18" charset="0"/>
                <a:ea typeface="Calibri" panose="020F0502020204030204" pitchFamily="34" charset="0"/>
              </a:rPr>
              <a:t> и </a:t>
            </a:r>
            <a:r>
              <a:rPr lang="ru-RU" sz="2400" dirty="0" err="1" smtClean="0">
                <a:solidFill>
                  <a:schemeClr val="tx1"/>
                </a:solidFill>
                <a:effectLst/>
                <a:latin typeface="Times New Roman" panose="02020603050405020304" pitchFamily="18" charset="0"/>
                <a:ea typeface="Calibri" panose="020F0502020204030204" pitchFamily="34" charset="0"/>
              </a:rPr>
              <a:t>Мизорина</a:t>
            </a:r>
            <a:r>
              <a:rPr lang="ru-RU" sz="2400" dirty="0" smtClean="0">
                <a:solidFill>
                  <a:schemeClr val="tx1"/>
                </a:solidFill>
                <a:effectLst/>
                <a:latin typeface="Times New Roman" panose="02020603050405020304" pitchFamily="18" charset="0"/>
                <a:ea typeface="Calibri" panose="020F0502020204030204" pitchFamily="34" charset="0"/>
              </a:rPr>
              <a:t> привело к увеличению числа плодов с куста до 23,1 штук (в контроле – 18,2 штук) . </a:t>
            </a:r>
            <a:endParaRPr lang="ru-RU"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04105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0"/>
            <a:ext cx="10515600" cy="651164"/>
          </a:xfrm>
        </p:spPr>
        <p:txBody>
          <a:bodyPr>
            <a:normAutofit/>
          </a:bodyPr>
          <a:lstStyle/>
          <a:p>
            <a:pPr algn="ctr"/>
            <a:r>
              <a:rPr lang="ru-RU" sz="36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6.Повышение урожайности.</a:t>
            </a:r>
            <a:endParaRPr lang="ru-RU" sz="3600" dirty="0"/>
          </a:p>
        </p:txBody>
      </p:sp>
      <p:sp>
        <p:nvSpPr>
          <p:cNvPr id="3" name="Рисунок 2"/>
          <p:cNvSpPr>
            <a:spLocks noGrp="1"/>
          </p:cNvSpPr>
          <p:nvPr>
            <p:ph type="pic" idx="1"/>
          </p:nvPr>
        </p:nvSpPr>
        <p:spPr>
          <a:xfrm>
            <a:off x="3422073" y="789709"/>
            <a:ext cx="7933315" cy="5334000"/>
          </a:xfrm>
        </p:spPr>
      </p:sp>
      <p:sp>
        <p:nvSpPr>
          <p:cNvPr id="4" name="Текст 3"/>
          <p:cNvSpPr>
            <a:spLocks noGrp="1"/>
          </p:cNvSpPr>
          <p:nvPr>
            <p:ph type="body" sz="half" idx="2"/>
          </p:nvPr>
        </p:nvSpPr>
        <p:spPr>
          <a:xfrm>
            <a:off x="0" y="1385455"/>
            <a:ext cx="3422073" cy="4483533"/>
          </a:xfrm>
        </p:spPr>
        <p:txBody>
          <a:bodyPr>
            <a:normAutofit/>
          </a:bodyPr>
          <a:lstStyle/>
          <a:p>
            <a:pPr>
              <a:lnSpc>
                <a:spcPct val="107000"/>
              </a:lnSpc>
              <a:spcAft>
                <a:spcPts val="800"/>
              </a:spcAft>
            </a:pPr>
            <a:r>
              <a:rPr lang="ru-RU"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Универсальные</a:t>
            </a:r>
            <a:r>
              <a:rPr lang="ru-RU" sz="32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320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32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подкормки</a:t>
            </a:r>
            <a:r>
              <a:rPr lang="ru-RU"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r>
              <a:rPr lang="ru-RU" sz="32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ru-RU" sz="3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аммофоска, калиевая селитра, суперфосфат.</a:t>
            </a:r>
            <a:endParaRPr lang="ru-RU" sz="28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8" name="Рисунок 7"/>
          <p:cNvPicPr>
            <a:picLocks noChangeAspect="1"/>
          </p:cNvPicPr>
          <p:nvPr/>
        </p:nvPicPr>
        <p:blipFill rotWithShape="1">
          <a:blip r:embed="rId2"/>
          <a:srcRect l="50520"/>
          <a:stretch/>
        </p:blipFill>
        <p:spPr>
          <a:xfrm>
            <a:off x="5744084" y="789706"/>
            <a:ext cx="3958936" cy="5334000"/>
          </a:xfrm>
          <a:prstGeom prst="rect">
            <a:avLst/>
          </a:prstGeom>
        </p:spPr>
      </p:pic>
      <p:pic>
        <p:nvPicPr>
          <p:cNvPr id="7" name="Рисунок 6"/>
          <p:cNvPicPr>
            <a:picLocks noChangeAspect="1"/>
          </p:cNvPicPr>
          <p:nvPr/>
        </p:nvPicPr>
        <p:blipFill>
          <a:blip r:embed="rId3"/>
          <a:stretch>
            <a:fillRect/>
          </a:stretch>
        </p:blipFill>
        <p:spPr>
          <a:xfrm>
            <a:off x="3118067" y="789707"/>
            <a:ext cx="3283527" cy="5333999"/>
          </a:xfrm>
          <a:prstGeom prst="rect">
            <a:avLst/>
          </a:prstGeom>
        </p:spPr>
      </p:pic>
      <p:pic>
        <p:nvPicPr>
          <p:cNvPr id="9" name="Рисунок 8"/>
          <p:cNvPicPr>
            <a:picLocks noChangeAspect="1"/>
          </p:cNvPicPr>
          <p:nvPr/>
        </p:nvPicPr>
        <p:blipFill>
          <a:blip r:embed="rId4"/>
          <a:stretch>
            <a:fillRect/>
          </a:stretch>
        </p:blipFill>
        <p:spPr>
          <a:xfrm>
            <a:off x="9027611" y="789703"/>
            <a:ext cx="3718283" cy="5334001"/>
          </a:xfrm>
          <a:prstGeom prst="rect">
            <a:avLst/>
          </a:prstGeom>
        </p:spPr>
      </p:pic>
    </p:spTree>
    <p:extLst>
      <p:ext uri="{BB962C8B-B14F-4D97-AF65-F5344CB8AC3E}">
        <p14:creationId xmlns:p14="http://schemas.microsoft.com/office/powerpoint/2010/main" val="40264259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Рисунок 2"/>
          <p:cNvSpPr>
            <a:spLocks noGrp="1"/>
          </p:cNvSpPr>
          <p:nvPr>
            <p:ph type="pic" idx="1"/>
          </p:nvPr>
        </p:nvSpPr>
        <p:spPr>
          <a:xfrm>
            <a:off x="3449782" y="761999"/>
            <a:ext cx="7891752" cy="5347856"/>
          </a:xfrm>
        </p:spPr>
      </p:sp>
      <p:sp>
        <p:nvSpPr>
          <p:cNvPr id="4" name="Текст 3"/>
          <p:cNvSpPr>
            <a:spLocks noGrp="1"/>
          </p:cNvSpPr>
          <p:nvPr>
            <p:ph type="body" sz="half" idx="2"/>
          </p:nvPr>
        </p:nvSpPr>
        <p:spPr>
          <a:xfrm>
            <a:off x="193963" y="1052945"/>
            <a:ext cx="3117273" cy="4816043"/>
          </a:xfrm>
        </p:spPr>
        <p:txBody>
          <a:bodyPr>
            <a:normAutofit fontScale="92500"/>
          </a:bodyPr>
          <a:lstStyle/>
          <a:p>
            <a:pPr>
              <a:lnSpc>
                <a:spcPct val="100000"/>
              </a:lnSpc>
            </a:pPr>
            <a:r>
              <a:rPr lang="ru-RU" sz="3600" b="1" dirty="0">
                <a:solidFill>
                  <a:srgbClr val="FF0000"/>
                </a:solidFill>
                <a:latin typeface="Times New Roman" panose="02020603050405020304" pitchFamily="18" charset="0"/>
                <a:cs typeface="Times New Roman" panose="02020603050405020304" pitchFamily="18" charset="0"/>
              </a:rPr>
              <a:t>Комплексные </a:t>
            </a:r>
            <a:endParaRPr lang="ru-RU" sz="3600" b="1" dirty="0" smtClean="0">
              <a:solidFill>
                <a:srgbClr val="FF0000"/>
              </a:solidFill>
              <a:latin typeface="Times New Roman" panose="02020603050405020304" pitchFamily="18" charset="0"/>
              <a:cs typeface="Times New Roman" panose="02020603050405020304" pitchFamily="18" charset="0"/>
            </a:endParaRPr>
          </a:p>
          <a:p>
            <a:pPr>
              <a:lnSpc>
                <a:spcPct val="100000"/>
              </a:lnSpc>
            </a:pPr>
            <a:r>
              <a:rPr lang="ru-RU" sz="3600" b="1" dirty="0" smtClean="0">
                <a:solidFill>
                  <a:srgbClr val="FF0000"/>
                </a:solidFill>
                <a:latin typeface="Times New Roman" panose="02020603050405020304" pitchFamily="18" charset="0"/>
                <a:cs typeface="Times New Roman" panose="02020603050405020304" pitchFamily="18" charset="0"/>
              </a:rPr>
              <a:t>минеральные </a:t>
            </a:r>
            <a:r>
              <a:rPr lang="ru-RU" sz="3600" b="1" dirty="0">
                <a:solidFill>
                  <a:srgbClr val="FF0000"/>
                </a:solidFill>
                <a:latin typeface="Times New Roman" panose="02020603050405020304" pitchFamily="18" charset="0"/>
                <a:cs typeface="Times New Roman" panose="02020603050405020304" pitchFamily="18" charset="0"/>
              </a:rPr>
              <a:t>удобрения:</a:t>
            </a:r>
            <a:r>
              <a:rPr lang="ru-RU" sz="3600" dirty="0">
                <a:solidFill>
                  <a:srgbClr val="FF0000"/>
                </a:solidFill>
                <a:latin typeface="Times New Roman" panose="02020603050405020304" pitchFamily="18" charset="0"/>
                <a:cs typeface="Times New Roman" panose="02020603050405020304" pitchFamily="18" charset="0"/>
              </a:rPr>
              <a:t> </a:t>
            </a:r>
            <a:endParaRPr lang="ru-RU" sz="3600" dirty="0" smtClean="0">
              <a:solidFill>
                <a:srgbClr val="FF0000"/>
              </a:solidFill>
              <a:latin typeface="Times New Roman" panose="02020603050405020304" pitchFamily="18" charset="0"/>
              <a:cs typeface="Times New Roman" panose="02020603050405020304" pitchFamily="18" charset="0"/>
            </a:endParaRPr>
          </a:p>
          <a:p>
            <a:r>
              <a:rPr lang="ru-RU" sz="3600" dirty="0" smtClean="0">
                <a:solidFill>
                  <a:schemeClr val="tx1"/>
                </a:solidFill>
                <a:latin typeface="Times New Roman" panose="02020603050405020304" pitchFamily="18" charset="0"/>
                <a:cs typeface="Times New Roman" panose="02020603050405020304" pitchFamily="18" charset="0"/>
              </a:rPr>
              <a:t>гумат </a:t>
            </a:r>
            <a:r>
              <a:rPr lang="ru-RU" sz="3600" dirty="0">
                <a:solidFill>
                  <a:schemeClr val="tx1"/>
                </a:solidFill>
                <a:latin typeface="Times New Roman" panose="02020603050405020304" pitchFamily="18" charset="0"/>
                <a:cs typeface="Times New Roman" panose="02020603050405020304" pitchFamily="18" charset="0"/>
              </a:rPr>
              <a:t>калия, агрикола, растворин, синьор помидор</a:t>
            </a:r>
            <a:r>
              <a:rPr lang="ru-RU" sz="3200" dirty="0">
                <a:solidFill>
                  <a:schemeClr val="tx1"/>
                </a:solidFill>
              </a:rPr>
              <a:t>.</a:t>
            </a:r>
          </a:p>
          <a:p>
            <a:endParaRPr lang="ru-RU" dirty="0"/>
          </a:p>
        </p:txBody>
      </p:sp>
      <p:pic>
        <p:nvPicPr>
          <p:cNvPr id="2" name="Рисунок 1"/>
          <p:cNvPicPr>
            <a:picLocks noChangeAspect="1"/>
          </p:cNvPicPr>
          <p:nvPr/>
        </p:nvPicPr>
        <p:blipFill>
          <a:blip r:embed="rId2"/>
          <a:stretch>
            <a:fillRect/>
          </a:stretch>
        </p:blipFill>
        <p:spPr>
          <a:xfrm>
            <a:off x="3925094" y="761998"/>
            <a:ext cx="1953491" cy="5347856"/>
          </a:xfrm>
          <a:prstGeom prst="rect">
            <a:avLst/>
          </a:prstGeom>
        </p:spPr>
      </p:pic>
      <p:pic>
        <p:nvPicPr>
          <p:cNvPr id="5" name="Рисунок 4"/>
          <p:cNvPicPr>
            <a:picLocks noChangeAspect="1"/>
          </p:cNvPicPr>
          <p:nvPr/>
        </p:nvPicPr>
        <p:blipFill rotWithShape="1">
          <a:blip r:embed="rId3"/>
          <a:srcRect l="33031" r="34000"/>
          <a:stretch/>
        </p:blipFill>
        <p:spPr>
          <a:xfrm>
            <a:off x="5878585" y="761998"/>
            <a:ext cx="1884218" cy="5347856"/>
          </a:xfrm>
          <a:prstGeom prst="rect">
            <a:avLst/>
          </a:prstGeom>
        </p:spPr>
      </p:pic>
      <p:pic>
        <p:nvPicPr>
          <p:cNvPr id="6" name="Рисунок 5"/>
          <p:cNvPicPr>
            <a:picLocks noChangeAspect="1"/>
          </p:cNvPicPr>
          <p:nvPr/>
        </p:nvPicPr>
        <p:blipFill rotWithShape="1">
          <a:blip r:embed="rId4"/>
          <a:srcRect l="29580" r="27672"/>
          <a:stretch/>
        </p:blipFill>
        <p:spPr>
          <a:xfrm>
            <a:off x="7762803" y="620387"/>
            <a:ext cx="3103419" cy="5631079"/>
          </a:xfrm>
          <a:prstGeom prst="rect">
            <a:avLst/>
          </a:prstGeom>
        </p:spPr>
      </p:pic>
    </p:spTree>
    <p:extLst>
      <p:ext uri="{BB962C8B-B14F-4D97-AF65-F5344CB8AC3E}">
        <p14:creationId xmlns:p14="http://schemas.microsoft.com/office/powerpoint/2010/main" val="23574089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Рисунок 2"/>
          <p:cNvSpPr>
            <a:spLocks noGrp="1"/>
          </p:cNvSpPr>
          <p:nvPr>
            <p:ph type="pic" idx="1"/>
          </p:nvPr>
        </p:nvSpPr>
        <p:spPr/>
      </p:sp>
      <p:sp>
        <p:nvSpPr>
          <p:cNvPr id="4" name="Текст 3"/>
          <p:cNvSpPr>
            <a:spLocks noGrp="1"/>
          </p:cNvSpPr>
          <p:nvPr>
            <p:ph type="body" sz="half" idx="2"/>
          </p:nvPr>
        </p:nvSpPr>
        <p:spPr>
          <a:xfrm>
            <a:off x="249382" y="987425"/>
            <a:ext cx="3034145" cy="4881563"/>
          </a:xfrm>
        </p:spPr>
        <p:txBody>
          <a:bodyPr>
            <a:normAutofit fontScale="92500" lnSpcReduction="20000"/>
          </a:bodyPr>
          <a:lstStyle/>
          <a:p>
            <a:pPr algn="just">
              <a:lnSpc>
                <a:spcPct val="107000"/>
              </a:lnSpc>
              <a:spcAft>
                <a:spcPts val="800"/>
              </a:spcAft>
            </a:pPr>
            <a:r>
              <a:rPr lang="ru-RU" sz="36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Народные </a:t>
            </a:r>
            <a:endParaRPr lang="ru-RU" sz="36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ru-RU" sz="36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средства</a:t>
            </a:r>
            <a:r>
              <a:rPr lang="ru-RU" sz="360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spcAft>
                <a:spcPts val="800"/>
              </a:spcAft>
            </a:pPr>
            <a:r>
              <a:rPr lang="ru-RU" sz="3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зола</a:t>
            </a:r>
            <a:r>
              <a:rPr lang="ru-RU" sz="3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дрожжи, борная кислота, травяной настой, молочная сыворотка с йодом.</a:t>
            </a:r>
            <a:endParaRPr lang="ru-RU" sz="36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5" name="Рисунок 4"/>
          <p:cNvPicPr>
            <a:picLocks noChangeAspect="1"/>
          </p:cNvPicPr>
          <p:nvPr/>
        </p:nvPicPr>
        <p:blipFill rotWithShape="1">
          <a:blip r:embed="rId2"/>
          <a:srcRect l="20221" r="17703"/>
          <a:stretch/>
        </p:blipFill>
        <p:spPr>
          <a:xfrm>
            <a:off x="3570644" y="762730"/>
            <a:ext cx="3754582" cy="5330952"/>
          </a:xfrm>
          <a:prstGeom prst="rect">
            <a:avLst/>
          </a:prstGeom>
        </p:spPr>
      </p:pic>
      <p:pic>
        <p:nvPicPr>
          <p:cNvPr id="7" name="Рисунок 6"/>
          <p:cNvPicPr>
            <a:picLocks noChangeAspect="1"/>
          </p:cNvPicPr>
          <p:nvPr/>
        </p:nvPicPr>
        <p:blipFill rotWithShape="1">
          <a:blip r:embed="rId3"/>
          <a:srcRect l="32404" t="-2815" r="23725" b="2815"/>
          <a:stretch/>
        </p:blipFill>
        <p:spPr>
          <a:xfrm>
            <a:off x="6914750" y="632546"/>
            <a:ext cx="2590800" cy="5461136"/>
          </a:xfrm>
          <a:prstGeom prst="rect">
            <a:avLst/>
          </a:prstGeom>
        </p:spPr>
      </p:pic>
      <p:pic>
        <p:nvPicPr>
          <p:cNvPr id="8" name="Рисунок 7"/>
          <p:cNvPicPr>
            <a:picLocks noChangeAspect="1"/>
          </p:cNvPicPr>
          <p:nvPr/>
        </p:nvPicPr>
        <p:blipFill rotWithShape="1">
          <a:blip r:embed="rId4"/>
          <a:srcRect r="66242"/>
          <a:stretch/>
        </p:blipFill>
        <p:spPr>
          <a:xfrm>
            <a:off x="9505550" y="762730"/>
            <a:ext cx="2180324" cy="5330952"/>
          </a:xfrm>
          <a:prstGeom prst="rect">
            <a:avLst/>
          </a:prstGeom>
        </p:spPr>
      </p:pic>
    </p:spTree>
    <p:extLst>
      <p:ext uri="{BB962C8B-B14F-4D97-AF65-F5344CB8AC3E}">
        <p14:creationId xmlns:p14="http://schemas.microsoft.com/office/powerpoint/2010/main" val="298426079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4345" y="0"/>
            <a:ext cx="10515600" cy="734290"/>
          </a:xfrm>
        </p:spPr>
        <p:txBody>
          <a:bodyPr>
            <a:noAutofit/>
          </a:bodyPr>
          <a:lstStyle/>
          <a:p>
            <a:pPr marL="228600" algn="ctr">
              <a:lnSpc>
                <a:spcPct val="150000"/>
              </a:lnSpc>
              <a:spcAft>
                <a:spcPts val="800"/>
              </a:spcAft>
            </a:pPr>
            <a:r>
              <a:rPr lang="ru-RU" sz="36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7</a:t>
            </a:r>
            <a:r>
              <a:rPr lang="ru-RU" sz="3600" b="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Заключение</a:t>
            </a:r>
            <a:r>
              <a:rPr lang="ru-RU" sz="36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ru-RU"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Текст 2"/>
          <p:cNvSpPr>
            <a:spLocks noGrp="1"/>
          </p:cNvSpPr>
          <p:nvPr>
            <p:ph type="body" idx="1"/>
          </p:nvPr>
        </p:nvSpPr>
        <p:spPr>
          <a:xfrm>
            <a:off x="332509" y="360219"/>
            <a:ext cx="11499273" cy="5888182"/>
          </a:xfrm>
        </p:spPr>
        <p:txBody>
          <a:bodyPr>
            <a:noAutofit/>
          </a:bodyPr>
          <a:lstStyle/>
          <a:p>
            <a:pPr algn="just">
              <a:lnSpc>
                <a:spcPct val="150000"/>
              </a:lnSpc>
              <a:spcAft>
                <a:spcPts val="800"/>
              </a:spcAft>
            </a:pPr>
            <a:r>
              <a:rPr lang="ru-RU" sz="2400" dirty="0">
                <a:solidFill>
                  <a:schemeClr val="tx1"/>
                </a:solidFill>
                <a:latin typeface="Times New Roman" panose="02020603050405020304" pitchFamily="18" charset="0"/>
                <a:cs typeface="Times New Roman" panose="02020603050405020304" pitchFamily="18" charset="0"/>
              </a:rPr>
              <a:t>Данный проект состоит из блоков заданий, один из которых в соответствии с темой проекта направлен на расширение теоретических представлений учащихся о болезнях растениях и изучение известных методов против фитофторы. Другой блок включает в себя практическую направленность - опытным путём проверить и сравнить использование известных методов борьбы с фитофторозом на практике, а третий блок заданий даёт возможность приобретения навыков получения информации из Интернет ресурсов</a:t>
            </a:r>
            <a:endParaRPr lang="ru-RU" sz="24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ru-RU" sz="24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Ориентированность </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исследования была направлена на определение факторов влияющих на рост фитофтороза и ускоряющих его развитие на растениях томата. Поиск разных методов защиты и профилактики выращиваемых растений и получение здорового урожая</a:t>
            </a:r>
            <a:r>
              <a:rPr lang="ru-RU"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ru-RU" sz="16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515990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068175" cy="6858000"/>
          </a:xfrm>
          <a:prstGeom prst="rect">
            <a:avLst/>
          </a:prstGeom>
        </p:spPr>
      </p:pic>
      <p:sp>
        <p:nvSpPr>
          <p:cNvPr id="2" name="Заголовок 1"/>
          <p:cNvSpPr>
            <a:spLocks noGrp="1"/>
          </p:cNvSpPr>
          <p:nvPr>
            <p:ph type="title"/>
          </p:nvPr>
        </p:nvSpPr>
        <p:spPr/>
        <p:txBody>
          <a:bodyPr/>
          <a:lstStyle/>
          <a:p>
            <a:endParaRPr lang="ru-RU" dirty="0"/>
          </a:p>
        </p:txBody>
      </p:sp>
    </p:spTree>
    <p:extLst>
      <p:ext uri="{BB962C8B-B14F-4D97-AF65-F5344CB8AC3E}">
        <p14:creationId xmlns:p14="http://schemas.microsoft.com/office/powerpoint/2010/main" val="25723944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solidFill>
                  <a:schemeClr val="bg1"/>
                </a:solidFill>
              </a:rPr>
              <a:t>ТОП-5 сортов томатов для теплицы:</a:t>
            </a:r>
            <a:br>
              <a:rPr lang="ru-RU" dirty="0" smtClean="0">
                <a:solidFill>
                  <a:schemeClr val="bg1"/>
                </a:solidFill>
              </a:rPr>
            </a:br>
            <a:r>
              <a:rPr lang="ru-RU" dirty="0" smtClean="0">
                <a:solidFill>
                  <a:schemeClr val="bg1"/>
                </a:solidFill>
              </a:rPr>
              <a:t>1.  Орлиное  сердце</a:t>
            </a:r>
            <a:br>
              <a:rPr lang="ru-RU" dirty="0" smtClean="0">
                <a:solidFill>
                  <a:schemeClr val="bg1"/>
                </a:solidFill>
              </a:rPr>
            </a:br>
            <a:r>
              <a:rPr lang="ru-RU" dirty="0" smtClean="0">
                <a:solidFill>
                  <a:schemeClr val="bg1"/>
                </a:solidFill>
              </a:rPr>
              <a:t>2.  Розовый изюм</a:t>
            </a:r>
            <a:br>
              <a:rPr lang="ru-RU" dirty="0" smtClean="0">
                <a:solidFill>
                  <a:schemeClr val="bg1"/>
                </a:solidFill>
              </a:rPr>
            </a:br>
            <a:r>
              <a:rPr lang="ru-RU" dirty="0" smtClean="0">
                <a:solidFill>
                  <a:schemeClr val="bg1"/>
                </a:solidFill>
              </a:rPr>
              <a:t>3.  Чудо земли</a:t>
            </a:r>
            <a:br>
              <a:rPr lang="ru-RU" dirty="0" smtClean="0">
                <a:solidFill>
                  <a:schemeClr val="bg1"/>
                </a:solidFill>
              </a:rPr>
            </a:br>
            <a:r>
              <a:rPr lang="ru-RU" dirty="0" smtClean="0">
                <a:solidFill>
                  <a:schemeClr val="bg1"/>
                </a:solidFill>
              </a:rPr>
              <a:t>4.  </a:t>
            </a:r>
            <a:r>
              <a:rPr lang="ru-RU" dirty="0" err="1" smtClean="0">
                <a:solidFill>
                  <a:schemeClr val="bg1"/>
                </a:solidFill>
              </a:rPr>
              <a:t>Микардо</a:t>
            </a:r>
            <a:r>
              <a:rPr lang="ru-RU" dirty="0" smtClean="0">
                <a:solidFill>
                  <a:schemeClr val="bg1"/>
                </a:solidFill>
              </a:rPr>
              <a:t> розовый</a:t>
            </a:r>
            <a:br>
              <a:rPr lang="ru-RU" dirty="0" smtClean="0">
                <a:solidFill>
                  <a:schemeClr val="bg1"/>
                </a:solidFill>
              </a:rPr>
            </a:br>
            <a:r>
              <a:rPr lang="ru-RU" dirty="0" smtClean="0">
                <a:solidFill>
                  <a:schemeClr val="bg1"/>
                </a:solidFill>
              </a:rPr>
              <a:t>5.  Ураган</a:t>
            </a:r>
            <a:r>
              <a:rPr lang="ru-RU" dirty="0" smtClean="0"/>
              <a:t/>
            </a:r>
            <a:br>
              <a:rPr lang="ru-RU" dirty="0" smtClean="0"/>
            </a:br>
            <a:endParaRPr lang="ru-RU" dirty="0"/>
          </a:p>
        </p:txBody>
      </p:sp>
      <p:sp>
        <p:nvSpPr>
          <p:cNvPr id="3" name="Прямоугольник 2"/>
          <p:cNvSpPr/>
          <p:nvPr/>
        </p:nvSpPr>
        <p:spPr>
          <a:xfrm>
            <a:off x="3643746" y="757428"/>
            <a:ext cx="3519054" cy="53340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spc="-60" dirty="0">
                <a:solidFill>
                  <a:schemeClr val="tx1"/>
                </a:solidFill>
                <a:ea typeface="+mj-ea"/>
                <a:cs typeface="+mj-cs"/>
              </a:rPr>
              <a:t>ТОП-5 сортов томатов для </a:t>
            </a:r>
            <a:r>
              <a:rPr lang="ru-RU" sz="3200" spc="-60" dirty="0" smtClean="0">
                <a:solidFill>
                  <a:schemeClr val="tx1"/>
                </a:solidFill>
                <a:ea typeface="+mj-ea"/>
                <a:cs typeface="+mj-cs"/>
              </a:rPr>
              <a:t>открытого грунта:</a:t>
            </a:r>
          </a:p>
          <a:p>
            <a:pPr marL="514350" indent="-514350">
              <a:buAutoNum type="arabicPeriod"/>
            </a:pPr>
            <a:r>
              <a:rPr lang="ru-RU" sz="3200" spc="-60" dirty="0">
                <a:solidFill>
                  <a:schemeClr val="tx1"/>
                </a:solidFill>
                <a:ea typeface="+mj-ea"/>
                <a:cs typeface="+mj-cs"/>
              </a:rPr>
              <a:t>А</a:t>
            </a:r>
            <a:r>
              <a:rPr lang="ru-RU" sz="3200" spc="-60" dirty="0" smtClean="0">
                <a:solidFill>
                  <a:schemeClr val="tx1"/>
                </a:solidFill>
                <a:ea typeface="+mj-ea"/>
                <a:cs typeface="+mj-cs"/>
              </a:rPr>
              <a:t>льфа</a:t>
            </a:r>
          </a:p>
          <a:p>
            <a:pPr marL="514350" indent="-514350">
              <a:buAutoNum type="arabicPeriod"/>
            </a:pPr>
            <a:r>
              <a:rPr lang="ru-RU" sz="3200" spc="-60" dirty="0" err="1" smtClean="0">
                <a:solidFill>
                  <a:schemeClr val="tx1"/>
                </a:solidFill>
                <a:ea typeface="+mj-ea"/>
                <a:cs typeface="+mj-cs"/>
              </a:rPr>
              <a:t>Бенито</a:t>
            </a:r>
            <a:endParaRPr lang="ru-RU" sz="3200" spc="-60" dirty="0" smtClean="0">
              <a:solidFill>
                <a:schemeClr val="tx1"/>
              </a:solidFill>
              <a:ea typeface="+mj-ea"/>
              <a:cs typeface="+mj-cs"/>
            </a:endParaRPr>
          </a:p>
          <a:p>
            <a:pPr marL="514350" indent="-514350">
              <a:buAutoNum type="arabicPeriod"/>
            </a:pPr>
            <a:r>
              <a:rPr lang="ru-RU" sz="3200" spc="-60" dirty="0" smtClean="0">
                <a:solidFill>
                  <a:schemeClr val="tx1"/>
                </a:solidFill>
                <a:ea typeface="+mj-ea"/>
                <a:cs typeface="+mj-cs"/>
              </a:rPr>
              <a:t>Взрыв</a:t>
            </a:r>
          </a:p>
          <a:p>
            <a:pPr marL="514350" indent="-514350">
              <a:buAutoNum type="arabicPeriod"/>
            </a:pPr>
            <a:r>
              <a:rPr lang="ru-RU" sz="3200" spc="-60" dirty="0" smtClean="0">
                <a:solidFill>
                  <a:schemeClr val="tx1"/>
                </a:solidFill>
                <a:ea typeface="+mj-ea"/>
                <a:cs typeface="+mj-cs"/>
              </a:rPr>
              <a:t>Джина</a:t>
            </a:r>
          </a:p>
          <a:p>
            <a:pPr marL="514350" indent="-514350">
              <a:buAutoNum type="arabicPeriod"/>
            </a:pPr>
            <a:r>
              <a:rPr lang="ru-RU" sz="3200" spc="-60" dirty="0" smtClean="0">
                <a:solidFill>
                  <a:schemeClr val="tx1"/>
                </a:solidFill>
                <a:ea typeface="+mj-ea"/>
                <a:cs typeface="+mj-cs"/>
              </a:rPr>
              <a:t>Дон </a:t>
            </a:r>
            <a:r>
              <a:rPr lang="ru-RU" sz="3200" spc="-60" dirty="0">
                <a:solidFill>
                  <a:schemeClr val="tx1"/>
                </a:solidFill>
                <a:ea typeface="+mj-ea"/>
                <a:cs typeface="+mj-cs"/>
              </a:rPr>
              <a:t>Ж</a:t>
            </a:r>
            <a:r>
              <a:rPr lang="ru-RU" sz="3200" spc="-60" dirty="0" smtClean="0">
                <a:solidFill>
                  <a:schemeClr val="tx1"/>
                </a:solidFill>
                <a:ea typeface="+mj-ea"/>
                <a:cs typeface="+mj-cs"/>
              </a:rPr>
              <a:t>уан </a:t>
            </a:r>
          </a:p>
          <a:p>
            <a:pPr marL="514350" indent="-514350" algn="ctr">
              <a:buAutoNum type="arabicPeriod"/>
            </a:pPr>
            <a:endParaRPr lang="ru-RU" sz="3200" spc="-60" dirty="0" smtClean="0">
              <a:solidFill>
                <a:srgbClr val="FFFFFF"/>
              </a:solidFill>
              <a:ea typeface="+mj-ea"/>
              <a:cs typeface="+mj-cs"/>
            </a:endParaRPr>
          </a:p>
          <a:p>
            <a:pPr marL="514350" indent="-514350" algn="ctr">
              <a:buAutoNum type="arabicPeriod"/>
            </a:pPr>
            <a:endParaRPr lang="ru-RU" sz="3200" spc="-60" dirty="0" smtClean="0">
              <a:solidFill>
                <a:srgbClr val="FFFFFF"/>
              </a:solidFill>
              <a:ea typeface="+mj-ea"/>
              <a:cs typeface="+mj-cs"/>
            </a:endParaRPr>
          </a:p>
          <a:p>
            <a:pPr algn="ctr"/>
            <a:endParaRPr lang="ru-RU" dirty="0"/>
          </a:p>
        </p:txBody>
      </p:sp>
      <p:sp>
        <p:nvSpPr>
          <p:cNvPr id="5" name="Прямоугольник 4"/>
          <p:cNvSpPr/>
          <p:nvPr/>
        </p:nvSpPr>
        <p:spPr>
          <a:xfrm>
            <a:off x="7412182" y="762000"/>
            <a:ext cx="3519054" cy="5334000"/>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spc="-60" dirty="0">
                <a:solidFill>
                  <a:srgbClr val="FF0000"/>
                </a:solidFill>
              </a:rPr>
              <a:t>ТОП-5 сортов томатов </a:t>
            </a:r>
            <a:r>
              <a:rPr lang="ru-RU" sz="3200" spc="-60" dirty="0" smtClean="0">
                <a:solidFill>
                  <a:srgbClr val="FF0000"/>
                </a:solidFill>
              </a:rPr>
              <a:t>для промышленного производства:</a:t>
            </a:r>
          </a:p>
          <a:p>
            <a:pPr marL="514350" indent="-514350">
              <a:buAutoNum type="arabicPeriod"/>
            </a:pPr>
            <a:r>
              <a:rPr lang="ru-RU" sz="3200" spc="-60" dirty="0" smtClean="0">
                <a:solidFill>
                  <a:srgbClr val="FF0000"/>
                </a:solidFill>
              </a:rPr>
              <a:t>Петровский </a:t>
            </a:r>
          </a:p>
          <a:p>
            <a:pPr marL="514350" indent="-514350">
              <a:buAutoNum type="arabicPeriod"/>
            </a:pPr>
            <a:r>
              <a:rPr lang="ru-RU" sz="3200" spc="-60" dirty="0" smtClean="0">
                <a:solidFill>
                  <a:srgbClr val="FF0000"/>
                </a:solidFill>
              </a:rPr>
              <a:t>Косарь </a:t>
            </a:r>
          </a:p>
          <a:p>
            <a:pPr marL="514350" indent="-514350">
              <a:buAutoNum type="arabicPeriod"/>
            </a:pPr>
            <a:r>
              <a:rPr lang="ru-RU" sz="3200" spc="-60" dirty="0" smtClean="0">
                <a:solidFill>
                  <a:srgbClr val="FF0000"/>
                </a:solidFill>
              </a:rPr>
              <a:t>Форвард </a:t>
            </a:r>
          </a:p>
          <a:p>
            <a:pPr marL="514350" indent="-514350">
              <a:buAutoNum type="arabicPeriod"/>
            </a:pPr>
            <a:r>
              <a:rPr lang="ru-RU" sz="3200" spc="-60" dirty="0" smtClean="0">
                <a:solidFill>
                  <a:srgbClr val="FF0000"/>
                </a:solidFill>
              </a:rPr>
              <a:t>Борец</a:t>
            </a:r>
          </a:p>
          <a:p>
            <a:pPr marL="514350" indent="-514350">
              <a:buAutoNum type="arabicPeriod"/>
            </a:pPr>
            <a:r>
              <a:rPr lang="ru-RU" sz="3200" spc="-60" dirty="0" smtClean="0">
                <a:solidFill>
                  <a:srgbClr val="FF0000"/>
                </a:solidFill>
              </a:rPr>
              <a:t>Каспий </a:t>
            </a:r>
          </a:p>
          <a:p>
            <a:endParaRPr lang="ru-RU" sz="3200" spc="-60" dirty="0" smtClean="0">
              <a:solidFill>
                <a:srgbClr val="000000"/>
              </a:solidFill>
            </a:endParaRPr>
          </a:p>
          <a:p>
            <a:pPr algn="ctr"/>
            <a:endParaRPr lang="ru-RU" dirty="0"/>
          </a:p>
        </p:txBody>
      </p:sp>
    </p:spTree>
    <p:extLst>
      <p:ext uri="{BB962C8B-B14F-4D97-AF65-F5344CB8AC3E}">
        <p14:creationId xmlns:p14="http://schemas.microsoft.com/office/powerpoint/2010/main" val="13631801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5287530"/>
          </a:xfrm>
        </p:spPr>
        <p:txBody>
          <a:bodyPr>
            <a:normAutofit/>
          </a:bodyPr>
          <a:lstStyle/>
          <a:p>
            <a:pPr algn="ctr"/>
            <a:r>
              <a:rPr lang="ru-RU" sz="6600" b="1" dirty="0" smtClean="0">
                <a:solidFill>
                  <a:srgbClr val="FF0000"/>
                </a:solidFill>
                <a:latin typeface="Times New Roman" panose="02020603050405020304" pitchFamily="18" charset="0"/>
                <a:cs typeface="Times New Roman" panose="02020603050405020304" pitchFamily="18" charset="0"/>
              </a:rPr>
              <a:t>Спасибо за внимание!</a:t>
            </a:r>
            <a:endParaRPr lang="ru-RU" sz="66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09579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4909" y="1136073"/>
            <a:ext cx="11457709" cy="5721927"/>
          </a:xfrm>
        </p:spPr>
        <p:txBody>
          <a:bodyPr>
            <a:normAutofit fontScale="90000"/>
          </a:bodyPr>
          <a:lstStyle/>
          <a:p>
            <a:pPr>
              <a:lnSpc>
                <a:spcPct val="150000"/>
              </a:lnSpc>
            </a:pPr>
            <a:r>
              <a:rPr lang="ru-RU" sz="2700" b="1" dirty="0">
                <a:solidFill>
                  <a:schemeClr val="tx1"/>
                </a:solidFill>
                <a:latin typeface="Times New Roman" panose="02020603050405020304" pitchFamily="18" charset="0"/>
                <a:cs typeface="Times New Roman" panose="02020603050405020304" pitchFamily="18" charset="0"/>
              </a:rPr>
              <a:t>Литература:</a:t>
            </a:r>
            <a:r>
              <a:rPr lang="ru-RU" sz="2700" dirty="0">
                <a:solidFill>
                  <a:schemeClr val="tx1"/>
                </a:solidFill>
                <a:latin typeface="Times New Roman" panose="02020603050405020304" pitchFamily="18" charset="0"/>
                <a:cs typeface="Times New Roman" panose="02020603050405020304" pitchFamily="18" charset="0"/>
              </a:rPr>
              <a:t/>
            </a:r>
            <a:br>
              <a:rPr lang="ru-RU" sz="2700" dirty="0">
                <a:solidFill>
                  <a:schemeClr val="tx1"/>
                </a:solidFill>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1. «ПРИМЕНЕНИЕ </a:t>
            </a:r>
            <a:r>
              <a:rPr lang="ru-RU" sz="2700" dirty="0">
                <a:solidFill>
                  <a:schemeClr val="tx1"/>
                </a:solidFill>
                <a:latin typeface="Times New Roman" panose="02020603050405020304" pitchFamily="18" charset="0"/>
                <a:cs typeface="Times New Roman" panose="02020603050405020304" pitchFamily="18" charset="0"/>
              </a:rPr>
              <a:t>БИОЛОГИЧЕСКИХ ПРЕПАРАТОВ ДЛЯ ПОВЫШЕНИЯ ПРОДУКТИВНОСТИ СОИ И ТОМАТОВ» </a:t>
            </a:r>
            <a:r>
              <a:rPr lang="ru-RU" sz="2700" dirty="0" err="1">
                <a:solidFill>
                  <a:schemeClr val="tx1"/>
                </a:solidFill>
                <a:latin typeface="Times New Roman" panose="02020603050405020304" pitchFamily="18" charset="0"/>
                <a:cs typeface="Times New Roman" panose="02020603050405020304" pitchFamily="18" charset="0"/>
              </a:rPr>
              <a:t>Байделюк</a:t>
            </a:r>
            <a:r>
              <a:rPr lang="ru-RU" sz="2700" dirty="0">
                <a:solidFill>
                  <a:schemeClr val="tx1"/>
                </a:solidFill>
                <a:latin typeface="Times New Roman" panose="02020603050405020304" pitchFamily="18" charset="0"/>
                <a:cs typeface="Times New Roman" panose="02020603050405020304" pitchFamily="18" charset="0"/>
              </a:rPr>
              <a:t> Е.С., </a:t>
            </a:r>
            <a:r>
              <a:rPr lang="ru-RU" sz="2700" dirty="0" err="1">
                <a:solidFill>
                  <a:schemeClr val="tx1"/>
                </a:solidFill>
                <a:latin typeface="Times New Roman" panose="02020603050405020304" pitchFamily="18" charset="0"/>
                <a:cs typeface="Times New Roman" panose="02020603050405020304" pitchFamily="18" charset="0"/>
              </a:rPr>
              <a:t>Сырмолот</a:t>
            </a:r>
            <a:r>
              <a:rPr lang="ru-RU" sz="2700" dirty="0">
                <a:solidFill>
                  <a:schemeClr val="tx1"/>
                </a:solidFill>
                <a:latin typeface="Times New Roman" panose="02020603050405020304" pitchFamily="18" charset="0"/>
                <a:cs typeface="Times New Roman" panose="02020603050405020304" pitchFamily="18" charset="0"/>
              </a:rPr>
              <a:t> О.В. </a:t>
            </a:r>
            <a:br>
              <a:rPr lang="ru-RU" sz="2700" dirty="0">
                <a:solidFill>
                  <a:schemeClr val="tx1"/>
                </a:solidFill>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2. «БИОТЕХНОЛОГИИ </a:t>
            </a:r>
            <a:r>
              <a:rPr lang="ru-RU" sz="2700" dirty="0">
                <a:solidFill>
                  <a:schemeClr val="tx1"/>
                </a:solidFill>
                <a:latin typeface="Times New Roman" panose="02020603050405020304" pitchFamily="18" charset="0"/>
                <a:cs typeface="Times New Roman" panose="02020603050405020304" pitchFamily="18" charset="0"/>
              </a:rPr>
              <a:t>В РАСТЕНИЕВОДСТВЕ» Т. В. </a:t>
            </a:r>
            <a:r>
              <a:rPr lang="ru-RU" sz="2700" dirty="0" err="1">
                <a:solidFill>
                  <a:schemeClr val="tx1"/>
                </a:solidFill>
                <a:latin typeface="Times New Roman" panose="02020603050405020304" pitchFamily="18" charset="0"/>
                <a:cs typeface="Times New Roman" panose="02020603050405020304" pitchFamily="18" charset="0"/>
              </a:rPr>
              <a:t>Никонович</a:t>
            </a:r>
            <a:r>
              <a:rPr lang="ru-RU" sz="2700" dirty="0">
                <a:solidFill>
                  <a:schemeClr val="tx1"/>
                </a:solidFill>
                <a:latin typeface="Times New Roman" panose="02020603050405020304" pitchFamily="18" charset="0"/>
                <a:cs typeface="Times New Roman" panose="02020603050405020304" pitchFamily="18" charset="0"/>
              </a:rPr>
              <a:t>, А. Н. </a:t>
            </a:r>
            <a:r>
              <a:rPr lang="ru-RU" sz="2700" dirty="0" err="1">
                <a:solidFill>
                  <a:schemeClr val="tx1"/>
                </a:solidFill>
                <a:latin typeface="Times New Roman" panose="02020603050405020304" pitchFamily="18" charset="0"/>
                <a:cs typeface="Times New Roman" panose="02020603050405020304" pitchFamily="18" charset="0"/>
              </a:rPr>
              <a:t>Иванистов</a:t>
            </a:r>
            <a:r>
              <a:rPr lang="ru-RU" sz="2700" dirty="0">
                <a:solidFill>
                  <a:schemeClr val="tx1"/>
                </a:solidFill>
                <a:latin typeface="Times New Roman" panose="02020603050405020304" pitchFamily="18" charset="0"/>
                <a:cs typeface="Times New Roman" panose="02020603050405020304" pitchFamily="18" charset="0"/>
              </a:rPr>
              <a:t>, В. В. </a:t>
            </a:r>
            <a:r>
              <a:rPr lang="ru-RU" sz="2700" dirty="0" err="1">
                <a:solidFill>
                  <a:schemeClr val="tx1"/>
                </a:solidFill>
                <a:latin typeface="Times New Roman" panose="02020603050405020304" pitchFamily="18" charset="0"/>
                <a:cs typeface="Times New Roman" panose="02020603050405020304" pitchFamily="18" charset="0"/>
              </a:rPr>
              <a:t>Французёнок</a:t>
            </a:r>
            <a:r>
              <a:rPr lang="ru-RU" sz="2700" dirty="0">
                <a:solidFill>
                  <a:schemeClr val="tx1"/>
                </a:solidFill>
                <a:latin typeface="Times New Roman" panose="02020603050405020304" pitchFamily="18" charset="0"/>
                <a:cs typeface="Times New Roman" panose="02020603050405020304" pitchFamily="18" charset="0"/>
              </a:rPr>
              <a:t>. 2017г.</a:t>
            </a:r>
            <a:br>
              <a:rPr lang="ru-RU" sz="2700" dirty="0">
                <a:solidFill>
                  <a:schemeClr val="tx1"/>
                </a:solidFill>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3. «СЕЛЬСКОХОЗЯЙСТВЕННАЯ </a:t>
            </a:r>
            <a:r>
              <a:rPr lang="ru-RU" sz="2700" dirty="0">
                <a:solidFill>
                  <a:schemeClr val="tx1"/>
                </a:solidFill>
                <a:latin typeface="Times New Roman" panose="02020603050405020304" pitchFamily="18" charset="0"/>
                <a:cs typeface="Times New Roman" panose="02020603050405020304" pitchFamily="18" charset="0"/>
              </a:rPr>
              <a:t>БИОТЕХНОЛОГИЯ» О. Н. </a:t>
            </a:r>
            <a:r>
              <a:rPr lang="ru-RU" sz="2700" dirty="0" err="1">
                <a:solidFill>
                  <a:schemeClr val="tx1"/>
                </a:solidFill>
                <a:latin typeface="Times New Roman" panose="02020603050405020304" pitchFamily="18" charset="0"/>
                <a:cs typeface="Times New Roman" panose="02020603050405020304" pitchFamily="18" charset="0"/>
              </a:rPr>
              <a:t>Чечина</a:t>
            </a:r>
            <a:r>
              <a:rPr lang="ru-RU" sz="2700" dirty="0">
                <a:solidFill>
                  <a:schemeClr val="tx1"/>
                </a:solidFill>
                <a:latin typeface="Times New Roman" panose="02020603050405020304" pitchFamily="18" charset="0"/>
                <a:cs typeface="Times New Roman" panose="02020603050405020304" pitchFamily="18" charset="0"/>
              </a:rPr>
              <a:t>. 2021г</a:t>
            </a:r>
            <a:r>
              <a:rPr lang="ru-RU" sz="2700" dirty="0" smtClean="0">
                <a:solidFill>
                  <a:schemeClr val="tx1"/>
                </a:solidFill>
                <a:latin typeface="Times New Roman" panose="02020603050405020304" pitchFamily="18" charset="0"/>
                <a:cs typeface="Times New Roman" panose="02020603050405020304" pitchFamily="18" charset="0"/>
              </a:rPr>
              <a:t>.</a:t>
            </a:r>
            <a:r>
              <a:rPr lang="ru-RU" sz="2700" dirty="0">
                <a:solidFill>
                  <a:schemeClr val="tx1"/>
                </a:solidFill>
                <a:latin typeface="Times New Roman" panose="02020603050405020304" pitchFamily="18" charset="0"/>
                <a:cs typeface="Times New Roman" panose="02020603050405020304" pitchFamily="18" charset="0"/>
              </a:rPr>
              <a:t/>
            </a:r>
            <a:br>
              <a:rPr lang="ru-RU" sz="2700" dirty="0">
                <a:solidFill>
                  <a:schemeClr val="tx1"/>
                </a:solidFill>
                <a:latin typeface="Times New Roman" panose="02020603050405020304" pitchFamily="18" charset="0"/>
                <a:cs typeface="Times New Roman" panose="02020603050405020304" pitchFamily="18" charset="0"/>
              </a:rPr>
            </a:br>
            <a:r>
              <a:rPr lang="ru-RU" sz="2700" b="1" dirty="0">
                <a:solidFill>
                  <a:schemeClr val="tx1"/>
                </a:solidFill>
                <a:latin typeface="Times New Roman" panose="02020603050405020304" pitchFamily="18" charset="0"/>
                <a:cs typeface="Times New Roman" panose="02020603050405020304" pitchFamily="18" charset="0"/>
              </a:rPr>
              <a:t>Ресурсы Интернет:</a:t>
            </a:r>
            <a:r>
              <a:rPr lang="ru-RU" sz="2700" dirty="0">
                <a:solidFill>
                  <a:schemeClr val="tx1"/>
                </a:solidFill>
                <a:latin typeface="Times New Roman" panose="02020603050405020304" pitchFamily="18" charset="0"/>
                <a:cs typeface="Times New Roman" panose="02020603050405020304" pitchFamily="18" charset="0"/>
              </a:rPr>
              <a:t/>
            </a:r>
            <a:br>
              <a:rPr lang="ru-RU" sz="2700" dirty="0">
                <a:solidFill>
                  <a:schemeClr val="tx1"/>
                </a:solidFill>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1. </a:t>
            </a:r>
            <a:r>
              <a:rPr lang="ru-RU" sz="2700" u="sng" dirty="0" smtClean="0">
                <a:solidFill>
                  <a:schemeClr val="tx1"/>
                </a:solidFill>
                <a:latin typeface="Times New Roman" panose="02020603050405020304" pitchFamily="18" charset="0"/>
                <a:cs typeface="Times New Roman" panose="02020603050405020304" pitchFamily="18" charset="0"/>
                <a:hlinkClick r:id="rId2"/>
              </a:rPr>
              <a:t>http</a:t>
            </a:r>
            <a:r>
              <a:rPr lang="ru-RU" sz="2700" u="sng" dirty="0">
                <a:solidFill>
                  <a:schemeClr val="tx1"/>
                </a:solidFill>
                <a:latin typeface="Times New Roman" panose="02020603050405020304" pitchFamily="18" charset="0"/>
                <a:cs typeface="Times New Roman" panose="02020603050405020304" pitchFamily="18" charset="0"/>
                <a:hlinkClick r:id="rId2"/>
              </a:rPr>
              <a:t>://ru.wikipedia.org</a:t>
            </a:r>
            <a:r>
              <a:rPr lang="ru-RU" sz="2700" dirty="0">
                <a:solidFill>
                  <a:schemeClr val="tx1"/>
                </a:solidFill>
                <a:latin typeface="Times New Roman" panose="02020603050405020304" pitchFamily="18" charset="0"/>
                <a:cs typeface="Times New Roman" panose="02020603050405020304" pitchFamily="18" charset="0"/>
              </a:rPr>
              <a:t/>
            </a:r>
            <a:br>
              <a:rPr lang="ru-RU" sz="2700" dirty="0">
                <a:solidFill>
                  <a:schemeClr val="tx1"/>
                </a:solidFill>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2. </a:t>
            </a:r>
            <a:r>
              <a:rPr lang="ru-RU" sz="2700" u="sng" dirty="0" smtClean="0">
                <a:solidFill>
                  <a:schemeClr val="tx1"/>
                </a:solidFill>
                <a:latin typeface="Times New Roman" panose="02020603050405020304" pitchFamily="18" charset="0"/>
                <a:cs typeface="Times New Roman" panose="02020603050405020304" pitchFamily="18" charset="0"/>
                <a:hlinkClick r:id="rId3"/>
              </a:rPr>
              <a:t>https</a:t>
            </a:r>
            <a:r>
              <a:rPr lang="ru-RU" sz="2700" u="sng" dirty="0">
                <a:solidFill>
                  <a:schemeClr val="tx1"/>
                </a:solidFill>
                <a:latin typeface="Times New Roman" panose="02020603050405020304" pitchFamily="18" charset="0"/>
                <a:cs typeface="Times New Roman" panose="02020603050405020304" pitchFamily="18" charset="0"/>
                <a:hlinkClick r:id="rId3"/>
              </a:rPr>
              <a:t>://stroy-podskazka.ru/tomaty/bolezni/fitoftora/</a:t>
            </a:r>
            <a:r>
              <a:rPr lang="ru-RU" sz="2700" dirty="0">
                <a:solidFill>
                  <a:schemeClr val="tx1"/>
                </a:solidFill>
                <a:latin typeface="Times New Roman" panose="02020603050405020304" pitchFamily="18" charset="0"/>
                <a:cs typeface="Times New Roman" panose="02020603050405020304" pitchFamily="18" charset="0"/>
              </a:rPr>
              <a:t> </a:t>
            </a:r>
            <a:br>
              <a:rPr lang="ru-RU" sz="2700" dirty="0">
                <a:solidFill>
                  <a:schemeClr val="tx1"/>
                </a:solidFill>
                <a:latin typeface="Times New Roman" panose="02020603050405020304" pitchFamily="18" charset="0"/>
                <a:cs typeface="Times New Roman" panose="02020603050405020304" pitchFamily="18" charset="0"/>
              </a:rPr>
            </a:br>
            <a:r>
              <a:rPr lang="ru-RU" sz="2700" dirty="0" smtClean="0">
                <a:solidFill>
                  <a:schemeClr val="tx1"/>
                </a:solidFill>
                <a:latin typeface="Times New Roman" panose="02020603050405020304" pitchFamily="18" charset="0"/>
                <a:cs typeface="Times New Roman" panose="02020603050405020304" pitchFamily="18" charset="0"/>
              </a:rPr>
              <a:t>3. </a:t>
            </a:r>
            <a:r>
              <a:rPr lang="ru-RU" sz="2700" u="sng" dirty="0" smtClean="0">
                <a:solidFill>
                  <a:schemeClr val="tx1"/>
                </a:solidFill>
                <a:latin typeface="Times New Roman" panose="02020603050405020304" pitchFamily="18" charset="0"/>
                <a:cs typeface="Times New Roman" panose="02020603050405020304" pitchFamily="18" charset="0"/>
                <a:hlinkClick r:id="rId4"/>
              </a:rPr>
              <a:t>https</a:t>
            </a:r>
            <a:r>
              <a:rPr lang="ru-RU" sz="2700" u="sng" dirty="0">
                <a:solidFill>
                  <a:schemeClr val="tx1"/>
                </a:solidFill>
                <a:latin typeface="Times New Roman" panose="02020603050405020304" pitchFamily="18" charset="0"/>
                <a:cs typeface="Times New Roman" panose="02020603050405020304" pitchFamily="18" charset="0"/>
                <a:hlinkClick r:id="rId4"/>
              </a:rPr>
              <a:t>://pochva.net/rasteniya/podkormka-tomatov.html</a:t>
            </a:r>
            <a:r>
              <a:rPr lang="ru-RU" dirty="0">
                <a:solidFill>
                  <a:schemeClr val="tx1"/>
                </a:solidFill>
              </a:rPr>
              <a:t/>
            </a:r>
            <a:br>
              <a:rPr lang="ru-RU" dirty="0">
                <a:solidFill>
                  <a:schemeClr val="tx1"/>
                </a:solidFill>
              </a:rPr>
            </a:br>
            <a:endParaRPr lang="ru-RU" dirty="0">
              <a:solidFill>
                <a:schemeClr val="tx1"/>
              </a:solidFill>
            </a:endParaRPr>
          </a:p>
        </p:txBody>
      </p:sp>
    </p:spTree>
    <p:extLst>
      <p:ext uri="{BB962C8B-B14F-4D97-AF65-F5344CB8AC3E}">
        <p14:creationId xmlns:p14="http://schemas.microsoft.com/office/powerpoint/2010/main" val="1290992288"/>
      </p:ext>
    </p:extLst>
  </p:cSld>
  <p:clrMapOvr>
    <a:masterClrMapping/>
  </p:clrMapOvr>
  <p:timing>
    <p:tnLst>
      <p:par>
        <p:cTn id="1" dur="indefinite" restart="never" nodeType="tmRoot"/>
      </p:par>
    </p:tnLst>
  </p:timing>
</p:sld>
</file>

<file path=ppt/theme/theme1.xml><?xml version="1.0" encoding="utf-8"?>
<a:theme xmlns:a="http://schemas.openxmlformats.org/drawingml/2006/main" name="Рамка">
  <a:themeElements>
    <a:clrScheme name="Рамка">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Рамка">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Рамка">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TM03457475[[fn=Рамка]]</Template>
  <TotalTime>241</TotalTime>
  <Words>2369</Words>
  <Application>Microsoft Office PowerPoint</Application>
  <PresentationFormat>Широкоэкранный</PresentationFormat>
  <Paragraphs>86</Paragraphs>
  <Slides>31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31</vt:i4>
      </vt:variant>
    </vt:vector>
  </HeadingPairs>
  <TitlesOfParts>
    <vt:vector size="36" baseType="lpstr">
      <vt:lpstr>Calibri</vt:lpstr>
      <vt:lpstr>Corbel</vt:lpstr>
      <vt:lpstr>Times New Roman</vt:lpstr>
      <vt:lpstr>Wingdings 2</vt:lpstr>
      <vt:lpstr>Рамка</vt:lpstr>
      <vt:lpstr>Муниципальное общеобразовательное бюджетное учреждение Средняя общеобразовательная школа с. Алькино муниципального района  Салаватский район  Республики Башкортостан </vt:lpstr>
      <vt:lpstr>                                              ВВЕДЕНИЕ  Тема проекта: Биотехнологии в растениеводстве (защита и повышение урожайности томатов).  Цель проекта: доказать, что биотехнологии в сельском хозяйстве - это важная отрасль развития современной промышленной индустрии.   Задачи проекта:  1. Определить, что такое биотехнологии в растениеводстве. 2. Обозначить направления.  3. Выявить актуальность проекта. 4. Узнать о тенденциях развития биотехнологий в растениеводстве. 5. Изучить  морфологические особенности томатов 6. Выяснить причины заболеваний томата фитофторозом 7. Выяснить препараты и удобрения, которые стимулируют рост и развитие томатов </vt:lpstr>
      <vt:lpstr>Срок реализации проекта: 2021-2022 уч. год Актуальность исследования:  В последние годы не так-то просто стало вырастить хороший урожай томатов. Это связано с очень распространившимся заболеванием фитофторозом, способным уничтожить весь урожай томатов в кратчайший срок. Эта проблема особенно характерна для нашего района. В конце июля и августе, когда начинают созревать томаты, создаются условия для фитофтороза. Поэтому, изучив научную и научно-популярную литературу по данному вопросу, мы решили заняться исследовательской работой. Гипотеза: нас заинтересовал вопрос о выращивании экологически чистой продукции томатов. В связи с этим мы решили использовать нехимические способы борьбы с фитофторозом. Объект  исследования:  томаты.</vt:lpstr>
      <vt:lpstr>Биотехнология является новой областью биологической науки. Она использует методы генетики, молекулярной биологии, микробиологии, биохимии, селекции, экологии. Биотехнология – это наука о клеточных и генно-инженерных методах и технологиях при создании и использовании биологических объектов для интенсификации производства или получения новых видов продуктов различного назначения. Основными задачами учебной дисциплины являются: изучение принципов и методов генетической и клеточной инженерии для использования в селекции и семеноводстве; разработка интенсивных биотехнологий в растениеводстве, защите растений, утилизации сельскохозяйственных отходов, защите окружающей среды. </vt:lpstr>
      <vt:lpstr>1. Применение методов биотехнологии в сельском хозяйстве. Применение методов биотехнологии в селекции, семеноводстве.</vt:lpstr>
      <vt:lpstr>Используя методы биотехнологии имеются возможности получать в условиях in vitro гаплоиды – растения с уменьшенным вдвое набором хромосом. Использование гаплоидов в селекции позволяет на 3–4 года сократить процесс получения гетерозисных гибридов.  Эмбриокультура – выращивание зародыша извлеченного из семени на искусственной питательной среде. Метод позволяет преодолевать постгамную (после оплодотворения) несовместимости при отдаленной гибридизации. Использование методов генетической инженерии способствует получению трансгенных растений, растений, в геном которых встроены гены других видов, Применение методов биотехнологии в семеноводстве. Используя методы культуры изолированных органов и тканей растений, можно получать в большом количестве оздоровленный (безвирусной) посадочный материал.  </vt:lpstr>
      <vt:lpstr>Многие насекомые, а также болезни, вызываемые грибной, бактериальной и вирусной инфекцией, наносят большой ущерб сельскохозяйственному производству. Хозяйства вынуждены тратить большие средства на закупку различных химических средств для борьбы с вредителями и патогенами. При этом вносимые химикаты загрязняют окружающую среду, оказывают вредное влияние на млекопитающих и полезных насекомых. Поэтому поиск и создание с помощью генно-инженерных методов устойчивых к вредителям и болезням форм растений сейчас одна из актуальнейших задач.   </vt:lpstr>
      <vt:lpstr>Применение методов биотехнологии для повышения плодордия почв и продуктивности растений. Быстрый рост народонаселения в мире, сокращение пахотных земель делают все более острыми вопросы производства продуктов питания. Генно-инженерные биотехнологии в сочетании с другими агроприемами способны помочь решить проблемы обеспечения людей продуктами питания в 21 веке. В последние годы большое значение приобретают работы по созданию растений, устойчивых к таким факторам среды, как холод, засуха, засоление почвы, повышенное содержание азота, тяжелых металлов и др.  Перспективным в плане улучшения фотосинтетических способностей может быть обмен различными компонентами фотосистем между различными растениями. Возможен обмен или модификация генов, кодирующих карбоксилазу, с целью более интенсивной фиксации СО2 из воздуха. </vt:lpstr>
      <vt:lpstr>2. История томатов.</vt:lpstr>
      <vt:lpstr>В Российской Федерации основные площади, занятые овощными культурами, в т.ч. томатами, находятся в южных регионах. Нижнее Поволжье принято считать «всероссийским огородом». Регион располагает благоприятными природно-климатическими условиями для развития овощеводства и в результате занимает лидирующее место в стране по производству овощей.  Производство овощей в данном регионе находится на стабильно высоких отметках — сборы овощей открытого грунта в промышленном секторе овощеводства составили в 2016 г. 531,3 тыс. т — 11,6% от общих сборов по РФ, это второе место среди регионов России. Второе место принадлежит овощным культурам и по посевным площадям — 15,6 тыс. га, что составляет 8,3% от всех площадей.</vt:lpstr>
      <vt:lpstr>Томаты являются одним из наиболее ценных в питательном отношении овощем. Плоды томатов содержат сахара, кислоты, ароматические вещества, а также большое количество витаминов. Высокие вкусовые, питательные и диетические качества, а также разнообразные способы приготовления сделали томаты популярным овощем . В настоящее время производство овощей открытого грунта ведется в основном без применения капельного орошения, учета степени адаптивности сортов и гибридов к климатическим условиям.  Высокие урожаи в сочетании с высоким качеством плодов являются общим требованием производителей томата, и это может быть достигнуто только при учете критических производственных факторов. К ним относятся надлежащее управление ирригацией, выбор сортов, профилактика заболеваний, плодородие почв, климат и т.д. Многие авторы установили, что соблюдение агротехнологических приемов при ключевой роли питания определяет качество и урожайность томатов .</vt:lpstr>
      <vt:lpstr>3.Морфологические особенности томатов. 3.1.Ботаническая характеристика.</vt:lpstr>
      <vt:lpstr>Томат имеет сильно развитую корневую систему стержневого типа. Корни разветвленные, растут и формируются быстро. Стебель у томатов прямостоячий или полегающий, ветвящийся, высотой. Листья непарноперистые, рассечённые на крупные доли, иногда картофельного типа. Цветки мелкие, невзрачные, жёлтые невзрачных оттенков, собраны в кисть.     Томат – факультативный самоопылитель:  в одном цветке имеются мужские и женские органы.    Плоды – сочные многогнездовые ягоды различной формы (от плоскоокруглой до цилиндрической); могут быть мелкими (масса до 50 грамм), средними (50 -100 грамм) и крупными (свыше 100 грамм, иногда  до 500грамм и более). </vt:lpstr>
      <vt:lpstr>3.2. Биологические особенности.</vt:lpstr>
      <vt:lpstr>Вода. Томат плохо переносит повышенную влажность воздуха, но требует много воды для роста плодов. Рекомендуется поливать томаты не часто, но обильно, хорошо промачивая слой почвы, где расположена корневая система. Томаты предпочитают умеренную влажность воздуха в пределах 45-60%.  Почва. К почве растения томата менее требовательны, чем многие другие овощные культуры, однако лучше отвести им хорошо прогреваемые плодородные почвы, богатые органическим веществом, с рН не ниже 5,5. Наилучшими для возделывания культуры томата считаются супесчаные и легкосуглинистые по механическому составу почвы, с высоким содержанием гумуса и питательных веществ.  </vt:lpstr>
      <vt:lpstr>4.  Фитофтороз томатов.</vt:lpstr>
      <vt:lpstr>5. Борьба с фитофторозом.</vt:lpstr>
      <vt:lpstr>Презентация PowerPoint</vt:lpstr>
      <vt:lpstr>Презентация PowerPoint</vt:lpstr>
      <vt:lpstr>Презентация PowerPoint</vt:lpstr>
      <vt:lpstr>Презентация PowerPoint</vt:lpstr>
      <vt:lpstr>Методика исследований   Опыты проводили в отделе биометода ДВНИИЗР на полях Приморского НИИ сельского хозяйства на районированном сорте томата.  На томатах Флавобактерин и Мизорин применяли при сочетании двух видов обработок (обработка семян и обработка корней рассады). Семена обрабатывали непосредственно перед посевом, суспензию наносили на семена и тщательно перемешивали до равномерного распределения препарата, в расчете 200 грамм на гектарную норму. Рассаду перед высадкой в открытый грунт погружали в растворы препарата на 5-10 секунд (600 грамм на 10 л воды). </vt:lpstr>
      <vt:lpstr>Результаты и обсуждение:  Испытания проходили в условиях избыточного увлажнения, резких перепадов дневных и ночных температур, неравномерного выпадения осадков по декадам, за счет этого первые признаки фитофторы на томате были отмечены уже во второй декаде июля.  Лучшие результаты показал Флавобактерин, где биологическая эффективность составила 54,9%, при развитии болезни в контроле 5,8%.  Важным компонентом хозяйственного урожая является число плодов на растении. Так, использование Флавобактерина и Мизорина привело к увеличению числа плодов с куста до 23,1 штук (в контроле – 18,2 штук) . </vt:lpstr>
      <vt:lpstr>6.Повышение урожайности.</vt:lpstr>
      <vt:lpstr>Презентация PowerPoint</vt:lpstr>
      <vt:lpstr>Презентация PowerPoint</vt:lpstr>
      <vt:lpstr>7. Заключение.</vt:lpstr>
      <vt:lpstr>Презентация PowerPoint</vt:lpstr>
      <vt:lpstr>ТОП-5 сортов томатов для теплицы: 1.  Орлиное  сердце 2.  Розовый изюм 3.  Чудо земли 4.  Микардо розовый 5.  Ураган </vt:lpstr>
      <vt:lpstr>Спасибо за внимание!</vt:lpstr>
      <vt:lpstr>Литература: 1. «ПРИМЕНЕНИЕ БИОЛОГИЧЕСКИХ ПРЕПАРАТОВ ДЛЯ ПОВЫШЕНИЯ ПРОДУКТИВНОСТИ СОИ И ТОМАТОВ» Байделюк Е.С., Сырмолот О.В.  2. «БИОТЕХНОЛОГИИ В РАСТЕНИЕВОДСТВЕ» Т. В. Никонович, А. Н. Иванистов, В. В. Французёнок. 2017г. 3. «СЕЛЬСКОХОЗЯЙСТВЕННАЯ БИОТЕХНОЛОГИЯ» О. Н. Чечина. 2021г. Ресурсы Интернет: 1. http://ru.wikipedia.org 2. https://stroy-podskazka.ru/tomaty/bolezni/fitoftora/  3. https://pochva.net/rasteniya/podkormka-tomatov.html </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Муниципальное общеобразовательное бюджетное учреждение Средняя общеобразовательная школа с. Алькино муниципального района  Салаватский район  Республики Башкортостан </dc:title>
  <dc:creator>ASUS</dc:creator>
  <cp:lastModifiedBy>ASUS</cp:lastModifiedBy>
  <cp:revision>19</cp:revision>
  <dcterms:created xsi:type="dcterms:W3CDTF">2022-05-25T10:38:16Z</dcterms:created>
  <dcterms:modified xsi:type="dcterms:W3CDTF">2022-05-25T17:05:43Z</dcterms:modified>
</cp:coreProperties>
</file>