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300" r:id="rId2"/>
    <p:sldId id="306" r:id="rId3"/>
    <p:sldId id="307" r:id="rId4"/>
    <p:sldId id="308" r:id="rId5"/>
    <p:sldId id="309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8" r:id="rId15"/>
    <p:sldId id="304" r:id="rId16"/>
    <p:sldId id="305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0" userDrawn="1">
          <p15:clr>
            <a:srgbClr val="A4A3A4"/>
          </p15:clr>
        </p15:guide>
        <p15:guide id="2" pos="5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BCE0"/>
    <a:srgbClr val="646A6D"/>
    <a:srgbClr val="F06620"/>
    <a:srgbClr val="F38047"/>
    <a:srgbClr val="EE1D23"/>
    <a:srgbClr val="389232"/>
    <a:srgbClr val="21683C"/>
    <a:srgbClr val="E9671D"/>
    <a:srgbClr val="174BA2"/>
    <a:srgbClr val="94D8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330" y="90"/>
      </p:cViewPr>
      <p:guideLst>
        <p:guide orient="horz" pos="550"/>
        <p:guide pos="5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29C4B8-ADAB-4631-99C9-09FACBCE9F4C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611066-E568-4C4C-AEA0-EB5863DAC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960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E99793-90D7-5C41-B825-D0F0403F4D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41BA7A9-8E37-9442-975A-59B02AA7B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9645A90-243E-894C-B7E5-4263AC7D4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A99FFDF-594F-BC40-B219-459648AEF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A173887-53DD-6448-B2E9-CBBB7EFA2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6707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8ADB717-3E7C-DA4C-A209-93EDA34E3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5524189-8525-9546-9824-119047F0C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68A83DC-F190-B843-996C-84CC8CF18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1E3F136-C331-F846-8C8F-1C320FB13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D2AA05A-969E-BE49-B6FC-6D3BB0DD9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854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0151665-45C5-A74A-90A8-E8EE284C7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BD41CC2-CB68-DD48-B956-32A631F7ED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20CB13E-35D1-824E-96F6-BFC806A5C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E24ADAA-7FDD-054A-A693-469236F26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74B7D0B-F048-B740-AD83-33868492D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037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CD91128-E21B-A04E-AC9D-AA253E2A4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D2322CB-97A3-124A-AD9C-50A63242BE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49709F3-1C4A-AA4D-B5FD-B83E098BCC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1DDBE1D-ACB4-D049-96D8-C3DEB0FEF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FA53DEE-1068-CE4D-8DED-DBBA60741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6FCE617-84EE-C44E-82CE-123A7B1FA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662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3F25DB0-7BFD-474E-BEB4-08BB0FB1B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875FC3E-4C50-0441-844E-181B57FB5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8213F9FC-BFBC-094E-B256-07E6B7555B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A02ACB45-98CC-634A-AB68-A8BA596F8A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18725193-2E72-2147-B399-D3E2A8B1FB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C8F504A9-B854-4644-B77B-8A21755F0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72EB7D2B-DC99-F54E-8351-29A25CF2C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3E141CC4-A5A2-5F4F-A755-BFAD0FC2F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0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2F324CD-C323-204A-8877-30EA152A2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6D46BFE9-6331-D644-B75E-A5BD13B2A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9824931-CA8A-DF47-905F-07C5CA8CC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8B24C2B4-A684-3E43-8092-28FFAB1EB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406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3BAC74B9-0BF9-3844-87F0-675E77B32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51103C8B-D9D1-2E40-927B-AE7AB470A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961E4D5-30B1-A44E-BA63-0E56806D5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206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90A14C-F443-3D4A-B574-F620FC869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672C99F-60FA-D84E-AE7A-957D59417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2A2B38A-DD52-CC4C-ACCE-11AF020B5D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CA3203-E981-0545-A2ED-47D054A34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920FEA8-A5AF-0047-83BD-DC7C70B3B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77AFB01-6387-1D4B-B84B-459EC7938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786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E019599-A242-DE49-B65A-496ECC390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AE02507C-607F-1844-BAEF-E68CD878F0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3D3D2B51-DCDA-D242-ABB0-EB9F962E9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0360E74-63A5-7147-8A61-0C313A0CD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6722820-6302-814F-8250-F949A817E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1EB74C7F-E51E-DC4A-8BE9-B5905A495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974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079C376-08ED-9A4C-BF71-26568C754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A4D8150-C91C-244C-8DD6-0D0E5DF50E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7D14F29-6E99-3245-9126-31D456FFA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4C69098-94D1-374C-BD61-3388B975F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E45D988-B062-B94A-895A-F4078B62D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637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75BAA7F-371C-8340-B39F-A9F0A1AC1D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73DF874-4458-6A4F-9E7A-01FD8779B0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E490515-0BB0-A747-BDF8-EE36AE08D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F05D-DE4D-E04A-A7DB-F2F645796711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31209D9-EAFF-9540-94B2-803085673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1E636C9-4EF3-FE4B-AF7A-FE9462EE5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656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2072520" y="71280"/>
            <a:ext cx="10017720" cy="13003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181818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subTitle"/>
          </p:nvPr>
        </p:nvSpPr>
        <p:spPr>
          <a:xfrm>
            <a:off x="1295280" y="1828800"/>
            <a:ext cx="10794600" cy="43430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3494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9A209F9-9562-5448-9D1B-E111E4F6E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AD04E47-98EE-1442-A21D-AEF7C9080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1A7DC62-CE18-BD47-9E7C-46C8FE342D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8F05D-DE4D-E04A-A7DB-F2F645796711}" type="datetimeFigureOut">
              <a:rPr lang="ru-RU" smtClean="0"/>
              <a:t>23.10.2024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4A74D8A-CF7A-B945-99CD-F47A970097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7FD02FD-8C9E-8443-8316-784C0E4FF5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1D962-E59F-6646-8FBD-5F53A0D98D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649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BC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162046" y="127320"/>
            <a:ext cx="11840901" cy="6585995"/>
          </a:xfrm>
          <a:prstGeom prst="rect">
            <a:avLst/>
          </a:prstGeom>
          <a:noFill/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68946" y="997586"/>
            <a:ext cx="9749307" cy="252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Влияние физико-химических свойств среды обитания на активность инфузории-туфельки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514052" y="4564933"/>
            <a:ext cx="3878306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69" hangingPunct="0">
              <a:lnSpc>
                <a:spcPct val="80000"/>
              </a:lnSpc>
              <a:spcBef>
                <a:spcPts val="2250"/>
              </a:spcBef>
              <a:defRPr sz="7000" spc="140">
                <a:solidFill>
                  <a:srgbClr val="FFFFFF"/>
                </a:solidFill>
                <a:latin typeface="Muller Light"/>
                <a:ea typeface="Muller Light"/>
                <a:cs typeface="Muller Light"/>
                <a:sym typeface="Muller Light"/>
              </a:defRPr>
            </a:pPr>
            <a:r>
              <a:rPr lang="ru-RU" sz="2400" kern="0" spc="7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Научный руководитель: </a:t>
            </a:r>
            <a:br>
              <a:rPr lang="ru-RU" sz="2400" kern="0" spc="7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</a:br>
            <a:r>
              <a:rPr lang="ru-RU" sz="2400" kern="0" spc="7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Дольцаева</a:t>
            </a:r>
            <a:r>
              <a:rPr lang="ru-RU" sz="2400" kern="0" spc="7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 Н.В.</a:t>
            </a:r>
            <a:endParaRPr lang="ru-RU" sz="2400" kern="0" spc="7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Muller Light"/>
            </a:endParaRPr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xmlns="" id="{14173BAC-93AE-4472-8F39-36404D47B006}"/>
              </a:ext>
            </a:extLst>
          </p:cNvPr>
          <p:cNvSpPr/>
          <p:nvPr/>
        </p:nvSpPr>
        <p:spPr>
          <a:xfrm>
            <a:off x="-1211594" y="-1376680"/>
            <a:ext cx="4805680" cy="4805680"/>
          </a:xfrm>
          <a:prstGeom prst="donut">
            <a:avLst>
              <a:gd name="adj" fmla="val 15134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17000"/>
                </a:schemeClr>
              </a:gs>
              <a:gs pos="100000">
                <a:schemeClr val="accent1">
                  <a:lumMod val="30000"/>
                  <a:lumOff val="70000"/>
                  <a:alpha val="41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xmlns="" id="{17364C81-8F9C-4865-AA79-F5191AE7F353}"/>
              </a:ext>
            </a:extLst>
          </p:cNvPr>
          <p:cNvSpPr/>
          <p:nvPr/>
        </p:nvSpPr>
        <p:spPr>
          <a:xfrm>
            <a:off x="8981440" y="688897"/>
            <a:ext cx="2410918" cy="2410918"/>
          </a:xfrm>
          <a:prstGeom prst="donut">
            <a:avLst>
              <a:gd name="adj" fmla="val 10899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44000"/>
                </a:schemeClr>
              </a:gs>
              <a:gs pos="100000">
                <a:schemeClr val="accent1">
                  <a:lumMod val="30000"/>
                  <a:lumOff val="70000"/>
                  <a:alpha val="1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руг: прозрачная заливка 11">
            <a:extLst>
              <a:ext uri="{FF2B5EF4-FFF2-40B4-BE49-F238E27FC236}">
                <a16:creationId xmlns:a16="http://schemas.microsoft.com/office/drawing/2014/main" xmlns="" id="{195C663A-82A5-4AC7-A08E-1B66C0F095C0}"/>
              </a:ext>
            </a:extLst>
          </p:cNvPr>
          <p:cNvSpPr/>
          <p:nvPr/>
        </p:nvSpPr>
        <p:spPr>
          <a:xfrm>
            <a:off x="6096000" y="6000193"/>
            <a:ext cx="364135" cy="364135"/>
          </a:xfrm>
          <a:prstGeom prst="donut">
            <a:avLst>
              <a:gd name="adj" fmla="val 17803"/>
            </a:avLst>
          </a:prstGeom>
          <a:gradFill>
            <a:gsLst>
              <a:gs pos="0">
                <a:schemeClr val="accent1">
                  <a:lumMod val="5000"/>
                  <a:lumOff val="95000"/>
                  <a:alpha val="42000"/>
                </a:schemeClr>
              </a:gs>
              <a:gs pos="100000">
                <a:schemeClr val="accent1">
                  <a:lumMod val="30000"/>
                  <a:lumOff val="70000"/>
                  <a:alpha val="41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10233F01-72B6-4B3C-A6BA-9B10D5B1B29B}"/>
              </a:ext>
            </a:extLst>
          </p:cNvPr>
          <p:cNvSpPr/>
          <p:nvPr/>
        </p:nvSpPr>
        <p:spPr>
          <a:xfrm>
            <a:off x="385756" y="4530058"/>
            <a:ext cx="5696740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69" hangingPunct="0">
              <a:lnSpc>
                <a:spcPct val="80000"/>
              </a:lnSpc>
              <a:spcBef>
                <a:spcPts val="2250"/>
              </a:spcBef>
              <a:defRPr sz="7000" spc="140">
                <a:solidFill>
                  <a:srgbClr val="FFFFFF"/>
                </a:solidFill>
                <a:latin typeface="Muller Light"/>
                <a:ea typeface="Muller Light"/>
                <a:cs typeface="Muller Light"/>
                <a:sym typeface="Muller Light"/>
              </a:defRPr>
            </a:pPr>
            <a:r>
              <a:rPr lang="ru-RU" sz="2400" kern="0" spc="7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Работу выполнил(а</a:t>
            </a:r>
            <a:r>
              <a:rPr lang="ru-RU" sz="2400" kern="0" spc="7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): </a:t>
            </a:r>
            <a:r>
              <a:rPr lang="en-US" sz="2400" kern="0" spc="7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 </a:t>
            </a:r>
            <a:r>
              <a:rPr lang="en-US" sz="2400" kern="0" spc="7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          </a:t>
            </a:r>
            <a:r>
              <a:rPr lang="ru-RU" sz="2400" kern="0" spc="7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Чудутова</a:t>
            </a:r>
            <a:r>
              <a:rPr lang="ru-RU" sz="2400" kern="0" spc="7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 </a:t>
            </a:r>
            <a:r>
              <a:rPr lang="ru-RU" sz="2400" kern="0" spc="7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Саяна</a:t>
            </a:r>
            <a:r>
              <a:rPr lang="ru-RU" sz="2400" kern="0" spc="7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/>
            </a:r>
            <a:br>
              <a:rPr lang="ru-RU" sz="2400" kern="0" spc="7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</a:br>
            <a:r>
              <a:rPr lang="ru-RU" sz="2400" kern="0" spc="7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sym typeface="Muller Light"/>
              </a:rPr>
              <a:t>ученица 6 «В» класса</a:t>
            </a:r>
            <a:endParaRPr lang="ru-RU" sz="2400" kern="0" spc="7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  <a:sym typeface="Muller Light"/>
            </a:endParaRPr>
          </a:p>
        </p:txBody>
      </p:sp>
    </p:spTree>
    <p:extLst>
      <p:ext uri="{BB962C8B-B14F-4D97-AF65-F5344CB8AC3E}">
        <p14:creationId xmlns:p14="http://schemas.microsoft.com/office/powerpoint/2010/main" val="1692898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Круг: прозрачная заливка 68">
            <a:extLst>
              <a:ext uri="{FF2B5EF4-FFF2-40B4-BE49-F238E27FC236}">
                <a16:creationId xmlns:a16="http://schemas.microsoft.com/office/drawing/2014/main" xmlns="" id="{299B1DCC-A31F-4D89-9584-4BF20311D839}"/>
              </a:ext>
            </a:extLst>
          </p:cNvPr>
          <p:cNvSpPr/>
          <p:nvPr/>
        </p:nvSpPr>
        <p:spPr>
          <a:xfrm rot="2229056">
            <a:off x="9032859" y="-2626360"/>
            <a:ext cx="4805680" cy="4805680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/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0855" y="217474"/>
            <a:ext cx="11664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600" b="1" dirty="0" smtClean="0">
                <a:solidFill>
                  <a:srgbClr val="64BCE0"/>
                </a:solidFill>
                <a:latin typeface="Arial Black" panose="020B0A04020102020204" pitchFamily="34" charset="0"/>
              </a:rPr>
              <a:t>Актуальность темы</a:t>
            </a:r>
            <a:endParaRPr lang="ru-RU" sz="3600" b="1" dirty="0">
              <a:solidFill>
                <a:srgbClr val="64BCE0"/>
              </a:solidFill>
              <a:latin typeface="Arial Black" panose="020B0A04020102020204" pitchFamily="34" charset="0"/>
            </a:endParaRPr>
          </a:p>
        </p:txBody>
      </p:sp>
      <p:sp>
        <p:nvSpPr>
          <p:cNvPr id="71" name="Круг: прозрачная заливка 70">
            <a:extLst>
              <a:ext uri="{FF2B5EF4-FFF2-40B4-BE49-F238E27FC236}">
                <a16:creationId xmlns:a16="http://schemas.microsoft.com/office/drawing/2014/main" xmlns="" id="{78CCFDB5-078C-4CEA-9B64-D783E510C504}"/>
              </a:ext>
            </a:extLst>
          </p:cNvPr>
          <p:cNvSpPr/>
          <p:nvPr/>
        </p:nvSpPr>
        <p:spPr>
          <a:xfrm>
            <a:off x="11312219" y="5518897"/>
            <a:ext cx="494363" cy="494363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>
                  <a:alpha val="65000"/>
                </a:srgbClr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/>
              <a:t>В этом учебном году в нашей школе появился еще один кабинет - кабинет познавательно - исследовательской и проектной деятельности, для которого было приобретено новое оборудование, в том числе - цифровые микроскопы. Педагог дополнительного образования, у которого мы в этом учебном году занимаемся в составе группы по программе естественно-научной направленности «Наука в опытах и экспериментах», предложил нам их освоить, научиться работать с цифровым микроскопом, используя объекты неживой и живой природы.</a:t>
            </a:r>
          </a:p>
          <a:p>
            <a:endParaRPr lang="ru-RU" dirty="0"/>
          </a:p>
          <a:p>
            <a:r>
              <a:rPr lang="ru-RU" dirty="0"/>
              <a:t>Итак, перед нами - новые микроскопы! Теперь мы сможем изучать окружающий мир, который скрывает множество тайн и загадок, ну а цифровой микроскоп позволяет не только демонстрировать изображение, но и передавать и сохранять полученные результаты. Нам стало очень интересно узнать и как работать с новым оборудованием, и какими возможностями он обладает.</a:t>
            </a:r>
          </a:p>
          <a:p>
            <a:endParaRPr lang="ru-RU" dirty="0"/>
          </a:p>
          <a:p>
            <a:r>
              <a:rPr lang="ru-RU" dirty="0"/>
              <a:t>Встал вопрос: какой объект будет удобно использовать для наблюдения и какие эксперименты с ним можно провести? В результате обсуждения, изучения литературы и уже существующего опыта других школьников, мы с педагогом пришли к выводу о том, что сначала попробуем изучить одно из самых распространённых простейших организмов – Инфузорию туфельку.</a:t>
            </a:r>
          </a:p>
          <a:p>
            <a:endParaRPr lang="ru-RU" dirty="0"/>
          </a:p>
          <a:p>
            <a:r>
              <a:rPr lang="ru-RU" dirty="0"/>
              <a:t>Оказалось, что Инфузория-туфелька (далее по тексту – инфузория) и сегодня вызывает большой научный интерес, так как является очень удобным объектом - моделью для изучения жизнедеятельности живых организмов, активно реагирующим на изменения особенностей, свойств, качества среды. Вот и я решила изучить способы выращивания инфузорий, увидеть с помощью цифрового микроскопа их реакции на различные раздражители, зафиксировать изменения в поведении инфузории в зависимости от воздействий внешних факторов.</a:t>
            </a:r>
          </a:p>
        </p:txBody>
      </p:sp>
    </p:spTree>
    <p:extLst>
      <p:ext uri="{BB962C8B-B14F-4D97-AF65-F5344CB8AC3E}">
        <p14:creationId xmlns:p14="http://schemas.microsoft.com/office/powerpoint/2010/main" val="2189780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работы: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Изучить влияние физико-химических факторов среды обитания на активность инфузории-туфельки в условиях школьной лаборатории.</a:t>
            </a:r>
          </a:p>
        </p:txBody>
      </p:sp>
    </p:spTree>
    <p:extLst>
      <p:ext uri="{BB962C8B-B14F-4D97-AF65-F5344CB8AC3E}">
        <p14:creationId xmlns:p14="http://schemas.microsoft.com/office/powerpoint/2010/main" val="2497504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подобрать и изучить литературу и сведения из интернет-источников об особенностях строения и жизнедеятельности инфузории-туфельки;</a:t>
            </a:r>
          </a:p>
          <a:p>
            <a:r>
              <a:rPr lang="ru-RU" dirty="0"/>
              <a:t>познакомиться с методиками выращивания культуры инфузории-туфельки в условиях школьной лаборатории;</a:t>
            </a:r>
          </a:p>
          <a:p>
            <a:r>
              <a:rPr lang="ru-RU" dirty="0"/>
              <a:t>отработать навыки работы с цифровым микроскопом и с его помощью спланировать и провести эксперименты, выявляющие воздействие различных факторов на активность инфузории-туфельки;</a:t>
            </a:r>
          </a:p>
          <a:p>
            <a:r>
              <a:rPr lang="ru-RU" dirty="0"/>
              <a:t>проанализировать полученные в ходе эксперимента результаты, сделать выводы; –спланировать перспективы по развитию проекта в дальнейшем.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8331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Гипотеза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46975" y="1690688"/>
            <a:ext cx="87189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проанализировав полученные в ходе экспериментов данные, получим подтверждение тому, что инфузория туфелька своим поведением может указывать на изменения в среде обитания.</a:t>
            </a:r>
          </a:p>
        </p:txBody>
      </p:sp>
    </p:spTree>
    <p:extLst>
      <p:ext uri="{BB962C8B-B14F-4D97-AF65-F5344CB8AC3E}">
        <p14:creationId xmlns:p14="http://schemas.microsoft.com/office/powerpoint/2010/main" val="1124205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Предмет и объект:</a:t>
            </a:r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71356" y="1690688"/>
            <a:ext cx="876291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lvl="0" indent="0" algn="just">
              <a:lnSpc>
                <a:spcPct val="100000"/>
              </a:lnSpc>
              <a:buNone/>
            </a:pPr>
            <a:r>
              <a:rPr lang="ru-RU" altLang="ru-RU" sz="1600" b="1" dirty="0">
                <a:solidFill>
                  <a:srgbClr val="222222"/>
                </a:solidFill>
                <a:cs typeface="Arial" panose="020B0604020202020204" pitchFamily="34" charset="0"/>
              </a:rPr>
              <a:t>Предмет исследования</a:t>
            </a:r>
            <a:r>
              <a:rPr lang="ru-RU" altLang="ru-RU" sz="1600" dirty="0">
                <a:solidFill>
                  <a:srgbClr val="222222"/>
                </a:solidFill>
                <a:cs typeface="Arial" panose="020B0604020202020204" pitchFamily="34" charset="0"/>
              </a:rPr>
              <a:t>: факторы среды обитания, влияющие на активность инфузории</a:t>
            </a:r>
            <a:endParaRPr kumimoji="0" lang="ru-RU" altLang="ru-RU" sz="1600" b="1" i="0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Объект исследования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: инфузория-туфелька.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613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Материалы и оборудования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микроскопы: </a:t>
            </a:r>
            <a:r>
              <a:rPr lang="en-US" dirty="0" err="1"/>
              <a:t>Levenhuk</a:t>
            </a:r>
            <a:r>
              <a:rPr lang="en-US" dirty="0"/>
              <a:t> Rainbow DM LCD Digital, </a:t>
            </a:r>
            <a:r>
              <a:rPr lang="en-US" dirty="0" err="1"/>
              <a:t>Levenhuk</a:t>
            </a:r>
            <a:r>
              <a:rPr lang="en-US" dirty="0"/>
              <a:t> Rainbow 2L/D2L/2L PLUS;</a:t>
            </a:r>
          </a:p>
          <a:p>
            <a:r>
              <a:rPr lang="ru-RU" dirty="0"/>
              <a:t>предметные и покровные стекла, лупа, пробирки, пипетка, фонарик, пинцет;</a:t>
            </a:r>
          </a:p>
          <a:p>
            <a:r>
              <a:rPr lang="ru-RU" dirty="0"/>
              <a:t>культура инфузории, сбор луговых трав (сено), сухая банановая кожура, аквариумная вода;</a:t>
            </a:r>
          </a:p>
          <a:p>
            <a:r>
              <a:rPr lang="ru-RU" dirty="0"/>
              <a:t>поваренная соль, сахар, лимонная кислота, сода, р-р </a:t>
            </a:r>
            <a:r>
              <a:rPr lang="ru-RU" dirty="0" err="1"/>
              <a:t>бифидумбактерина</a:t>
            </a:r>
            <a:r>
              <a:rPr lang="ru-RU" dirty="0"/>
              <a:t>, индикаторные полоски.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5276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Продукт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Буклет об инфузории-туфельке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6649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Возраст обучающихся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Проект рассчитан на возраст обучающихся 12-14 лет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3061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Материалы по технике безопасности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0318" y="1400622"/>
            <a:ext cx="10515600" cy="4351338"/>
          </a:xfrm>
        </p:spPr>
        <p:txBody>
          <a:bodyPr>
            <a:noAutofit/>
          </a:bodyPr>
          <a:lstStyle/>
          <a:p>
            <a:r>
              <a:rPr lang="ru-RU" sz="700" b="1" dirty="0"/>
              <a:t>Первичный инструктаж для учащихся школы  </a:t>
            </a:r>
            <a:br>
              <a:rPr lang="ru-RU" sz="700" b="1" dirty="0"/>
            </a:br>
            <a:r>
              <a:rPr lang="ru-RU" sz="700" b="1" dirty="0"/>
              <a:t>по охране труда при проведении лабораторных работ по биологии</a:t>
            </a:r>
            <a:r>
              <a:rPr lang="ru-RU" sz="700" dirty="0"/>
              <a:t/>
            </a:r>
            <a:br>
              <a:rPr lang="ru-RU" sz="700" dirty="0"/>
            </a:br>
            <a:r>
              <a:rPr lang="ru-RU" sz="700" dirty="0"/>
              <a:t/>
            </a:r>
            <a:br>
              <a:rPr lang="ru-RU" sz="700" dirty="0"/>
            </a:br>
            <a:r>
              <a:rPr lang="ru-RU" sz="700" dirty="0"/>
              <a:t/>
            </a:r>
            <a:br>
              <a:rPr lang="ru-RU" sz="700" dirty="0"/>
            </a:br>
            <a:r>
              <a:rPr lang="ru-RU" sz="700" dirty="0"/>
              <a:t>1. Общие требования безопасности.</a:t>
            </a:r>
            <a:br>
              <a:rPr lang="ru-RU" sz="700" dirty="0"/>
            </a:br>
            <a:r>
              <a:rPr lang="ru-RU" sz="700" dirty="0"/>
              <a:t/>
            </a:r>
            <a:br>
              <a:rPr lang="ru-RU" sz="700" dirty="0"/>
            </a:br>
            <a:r>
              <a:rPr lang="ru-RU" sz="700" dirty="0"/>
              <a:t>1.1 К проведению лабораторных и практических работ по биологии допускаются учащиеся с 6-го класса, прошедшие инструктаж по охране труда, медицинский осмотр и не имеющие противопоказаний по состоянию здоровья.</a:t>
            </a:r>
            <a:br>
              <a:rPr lang="ru-RU" sz="700" dirty="0"/>
            </a:br>
            <a:r>
              <a:rPr lang="ru-RU" sz="700" dirty="0"/>
              <a:t>1.2 Учащиеся должны соблюдать правила поведения, расписание учебных занятий, установленные режимы труда и отдыха.</a:t>
            </a:r>
            <a:br>
              <a:rPr lang="ru-RU" sz="700" dirty="0"/>
            </a:br>
            <a:r>
              <a:rPr lang="ru-RU" sz="700" dirty="0"/>
              <a:t>1.3 При проведении лабораторных и практических работ по биологии возможно воздействие на учащихся следующих опасных и вредных производственных факторов:</a:t>
            </a:r>
            <a:br>
              <a:rPr lang="ru-RU" sz="700" dirty="0"/>
            </a:br>
            <a:r>
              <a:rPr lang="ru-RU" sz="700" dirty="0"/>
              <a:t>- химические ожоги при работе с химреактивами;</a:t>
            </a:r>
            <a:br>
              <a:rPr lang="ru-RU" sz="700" dirty="0"/>
            </a:br>
            <a:r>
              <a:rPr lang="ru-RU" sz="700" dirty="0"/>
              <a:t>- термические ожоги при неаккуратном пользовании спиртовками;</a:t>
            </a:r>
            <a:br>
              <a:rPr lang="ru-RU" sz="700" dirty="0"/>
            </a:br>
            <a:r>
              <a:rPr lang="ru-RU" sz="700" dirty="0"/>
              <a:t>- порезы и уколы рук при небрежном обращении с лабораторной посудой, режущим и колющим инструментом.</a:t>
            </a:r>
            <a:br>
              <a:rPr lang="ru-RU" sz="700" dirty="0"/>
            </a:br>
            <a:r>
              <a:rPr lang="ru-RU" sz="700" dirty="0"/>
              <a:t>1.4. Кабинет биологии должен быть укомплектован </a:t>
            </a:r>
            <a:r>
              <a:rPr lang="ru-RU" sz="700" dirty="0" err="1"/>
              <a:t>медаптечкой</a:t>
            </a:r>
            <a:r>
              <a:rPr lang="ru-RU" sz="700" dirty="0"/>
              <a:t> с набором необходимых медикаментов и перевязочных средств в соответствии с Приложением 5 Правил для оказания первой помощи при травмах .</a:t>
            </a:r>
            <a:br>
              <a:rPr lang="ru-RU" sz="700" dirty="0"/>
            </a:br>
            <a:r>
              <a:rPr lang="ru-RU" sz="700" dirty="0"/>
              <a:t>1.5. Учащиеся обязаны соблюдать правила пожарной безопасности, знать места расположения первичных средств пожаротушения. Кабинет биологии должен быть оснащен первичными средствами пожаротушения: огнетушителями химическим пенным и углекислотным, ящиком с песком.</a:t>
            </a:r>
            <a:br>
              <a:rPr lang="ru-RU" sz="700" dirty="0"/>
            </a:br>
            <a:r>
              <a:rPr lang="ru-RU" sz="700" dirty="0"/>
              <a:t>1.6. 0 каждом несчастном случае пострадавший или очевидец несчастного случая обязан немедленно сообщить учителю (преподавателю), который сообщает администрации учреждения. При неисправности оборудования, приспособлений и инструмента прекратить работу и сообщить об этом учителю (преподавателю).</a:t>
            </a:r>
            <a:br>
              <a:rPr lang="ru-RU" sz="700" dirty="0"/>
            </a:br>
            <a:r>
              <a:rPr lang="ru-RU" sz="700" dirty="0"/>
              <a:t>1.7. В процессе работы учащиеся должны соблюдать порядок проведения лабораторных и практических работ, правила личной гигиены, содержать в чистоте рабочее место.</a:t>
            </a:r>
            <a:br>
              <a:rPr lang="ru-RU" sz="700" dirty="0"/>
            </a:br>
            <a:r>
              <a:rPr lang="ru-RU" sz="700" dirty="0"/>
              <a:t>I.8. Учащиеся, допустившие невыполнение или нарушение инструкции по охране труда, привлекаются к ответственности и со всеми учащимися проводится внеплановый инструктаж по охране труда.</a:t>
            </a:r>
            <a:br>
              <a:rPr lang="ru-RU" sz="700" dirty="0"/>
            </a:br>
            <a:r>
              <a:rPr lang="ru-RU" sz="700" dirty="0"/>
              <a:t/>
            </a:r>
            <a:br>
              <a:rPr lang="ru-RU" sz="700" dirty="0"/>
            </a:br>
            <a:r>
              <a:rPr lang="ru-RU" sz="700" dirty="0"/>
              <a:t>2. Требования безопасности перед началом работы.</a:t>
            </a:r>
            <a:br>
              <a:rPr lang="ru-RU" sz="700" dirty="0"/>
            </a:br>
            <a:r>
              <a:rPr lang="ru-RU" sz="700" dirty="0"/>
              <a:t/>
            </a:r>
            <a:br>
              <a:rPr lang="ru-RU" sz="700" dirty="0"/>
            </a:br>
            <a:r>
              <a:rPr lang="ru-RU" sz="700" dirty="0"/>
              <a:t>2.I. Внимательно изучить содержание и порядок выполнения работы, а также безопасные приемы ее выполнения.</a:t>
            </a:r>
            <a:br>
              <a:rPr lang="ru-RU" sz="700" dirty="0"/>
            </a:br>
            <a:r>
              <a:rPr lang="ru-RU" sz="700" dirty="0"/>
              <a:t>2.2. Подготовить к работе рабочее место, убрать посторонние предметы.</a:t>
            </a:r>
            <a:br>
              <a:rPr lang="ru-RU" sz="700" dirty="0"/>
            </a:br>
            <a:r>
              <a:rPr lang="ru-RU" sz="700" dirty="0"/>
              <a:t>2.3. Проверить исправность оборудования, инструмента, целостность лабораторной посуды.</a:t>
            </a:r>
            <a:br>
              <a:rPr lang="ru-RU" sz="700" dirty="0"/>
            </a:br>
            <a:r>
              <a:rPr lang="ru-RU" sz="700" dirty="0"/>
              <a:t/>
            </a:r>
            <a:br>
              <a:rPr lang="ru-RU" sz="700" dirty="0"/>
            </a:br>
            <a:r>
              <a:rPr lang="ru-RU" sz="700" dirty="0"/>
              <a:t>3. Требования безопасности во время работы.</a:t>
            </a:r>
            <a:br>
              <a:rPr lang="ru-RU" sz="700" dirty="0"/>
            </a:br>
            <a:r>
              <a:rPr lang="ru-RU" sz="700" dirty="0"/>
              <a:t/>
            </a:r>
            <a:br>
              <a:rPr lang="ru-RU" sz="700" dirty="0"/>
            </a:br>
            <a:r>
              <a:rPr lang="ru-RU" sz="700" dirty="0"/>
              <a:t>3.1. Точно выполнять все указания учителя (преподавателя) при проведении работы, без его разрешения не выполнять самостоятельно никаких работ.</a:t>
            </a:r>
            <a:br>
              <a:rPr lang="ru-RU" sz="700" dirty="0"/>
            </a:br>
            <a:r>
              <a:rPr lang="ru-RU" sz="700" dirty="0"/>
              <a:t>3.2. При использовании режущих и колющих инструментов (скальпелей, ножниц, </a:t>
            </a:r>
            <a:r>
              <a:rPr lang="ru-RU" sz="700" dirty="0" err="1"/>
              <a:t>препаровальных</a:t>
            </a:r>
            <a:r>
              <a:rPr lang="ru-RU" sz="700" dirty="0"/>
              <a:t> игл и др.) брать их только за ручки, не направлять их заостренные части на себя и на своих товарищей, класть их на рабочее место заостренными концами от себя.</a:t>
            </a:r>
            <a:br>
              <a:rPr lang="ru-RU" sz="700" dirty="0"/>
            </a:br>
            <a:r>
              <a:rPr lang="ru-RU" sz="700" dirty="0"/>
              <a:t>3.3. При работе со спиртовкой беречь одежду и волосы от воспламенения, не зажигать одну спиртовку от другой, не извлекать из горящей спиртовки горелку с фитилем, не задувать пламя спиртовки ртом, а гасить его, накрывая специальным колпачком.</a:t>
            </a:r>
            <a:br>
              <a:rPr lang="ru-RU" sz="700" dirty="0"/>
            </a:br>
            <a:r>
              <a:rPr lang="ru-RU" sz="700" dirty="0"/>
              <a:t>3.4. При нагревание жидкости в пробирке или колбе использовать специальные держатели (штативы), отверстие пробирки или горлышко колбы не направлять на себя и на своих товарищей, не наклоняться над сосудами и не заглядывать в них.</a:t>
            </a:r>
            <a:br>
              <a:rPr lang="ru-RU" sz="700" dirty="0"/>
            </a:br>
            <a:r>
              <a:rPr lang="ru-RU" sz="700" dirty="0"/>
              <a:t>3.5. Соблюдать осторожность при обращении с лабораторной посудой и приборами из стекла, не бросать, не ронять и не ударять их.</a:t>
            </a:r>
            <a:br>
              <a:rPr lang="ru-RU" sz="700" dirty="0"/>
            </a:br>
            <a:r>
              <a:rPr lang="ru-RU" sz="700" dirty="0"/>
              <a:t>3.6. Изготавливая препараты </a:t>
            </a:r>
            <a:r>
              <a:rPr lang="ru-RU" sz="700" dirty="0" err="1"/>
              <a:t>дм</a:t>
            </a:r>
            <a:r>
              <a:rPr lang="ru-RU" sz="700" dirty="0"/>
              <a:t> рассматривания их под микроскопом, осторожно брать покровное стекло большим и указательным пальцами за края и аккуратно опускать на предметное стекло, чтобы оно свободно легло на препарат.</a:t>
            </a:r>
            <a:br>
              <a:rPr lang="ru-RU" sz="700" dirty="0"/>
            </a:br>
            <a:r>
              <a:rPr lang="ru-RU" sz="700" dirty="0"/>
              <a:t>3.7. При использовании растворов кислот и щелочей, наливать их только в посуду из стекла, не допускать попадания их на кожу, глаза и одежду.</a:t>
            </a:r>
            <a:br>
              <a:rPr lang="ru-RU" sz="700" dirty="0"/>
            </a:br>
            <a:r>
              <a:rPr lang="ru-RU" sz="700" dirty="0"/>
              <a:t>3.8. При работе с твердыми химреактивами не брать их незащищенными руками, ни в коем случае не пробовать на вкус, набирать для опыта специальными ложечками ( не металлическими).</a:t>
            </a:r>
            <a:br>
              <a:rPr lang="ru-RU" sz="700" dirty="0"/>
            </a:br>
            <a:r>
              <a:rPr lang="ru-RU" sz="700" dirty="0"/>
              <a:t>3.9. Во избежание отравлений и аллергических реакций, не нюхать растения и грибы, не пробовать их на вкус.</a:t>
            </a:r>
            <a:br>
              <a:rPr lang="ru-RU" sz="700" dirty="0"/>
            </a:br>
            <a:r>
              <a:rPr lang="ru-RU" sz="700" dirty="0"/>
              <a:t/>
            </a:r>
            <a:br>
              <a:rPr lang="ru-RU" sz="700" dirty="0"/>
            </a:br>
            <a:r>
              <a:rPr lang="ru-RU" sz="700" dirty="0"/>
              <a:t>4. Требования безопасности в аварийных ситуациях.</a:t>
            </a:r>
            <a:br>
              <a:rPr lang="ru-RU" sz="700" dirty="0"/>
            </a:br>
            <a:r>
              <a:rPr lang="ru-RU" sz="700" dirty="0"/>
              <a:t/>
            </a:r>
            <a:br>
              <a:rPr lang="ru-RU" sz="700" dirty="0"/>
            </a:br>
            <a:r>
              <a:rPr lang="ru-RU" sz="700" dirty="0"/>
              <a:t>4.1. При разливе легковоспламеняющихся жидкостей или органических веществ немедленно погасить открытый огонь спиртовки и сообщить об этом учителю(преподавателю), не убирать самостоятельно разлитые вещества.</a:t>
            </a:r>
            <a:br>
              <a:rPr lang="ru-RU" sz="700" dirty="0"/>
            </a:br>
            <a:r>
              <a:rPr lang="ru-RU" sz="700" dirty="0"/>
              <a:t>4.2. В случае, если разбилась лабораторная посуда или приборы из стекла, не собирать их осколки незащищенными руками, а использовать для этой цели щетку и совок.</a:t>
            </a:r>
            <a:br>
              <a:rPr lang="ru-RU" sz="700" dirty="0"/>
            </a:br>
            <a:r>
              <a:rPr lang="ru-RU" sz="700" dirty="0"/>
              <a:t>4.3. При получении травмы сообщить об этом учителю (преподавателю), которому оказать первую помощь пострадавшему, сообщить об этом администрации учреждения, при необходимости отправить пострадавшего в ближайшее лечебное учреждение.</a:t>
            </a:r>
            <a:br>
              <a:rPr lang="ru-RU" sz="700" dirty="0"/>
            </a:br>
            <a:r>
              <a:rPr lang="ru-RU" sz="700" dirty="0"/>
              <a:t/>
            </a:r>
            <a:br>
              <a:rPr lang="ru-RU" sz="700" dirty="0"/>
            </a:br>
            <a:r>
              <a:rPr lang="ru-RU" sz="700" dirty="0"/>
              <a:t>5. Требования безопасности по окончании работы.</a:t>
            </a:r>
            <a:br>
              <a:rPr lang="ru-RU" sz="700" dirty="0"/>
            </a:br>
            <a:r>
              <a:rPr lang="ru-RU" sz="700" dirty="0"/>
              <a:t/>
            </a:r>
            <a:br>
              <a:rPr lang="ru-RU" sz="700" dirty="0"/>
            </a:br>
            <a:r>
              <a:rPr lang="ru-RU" sz="700" dirty="0"/>
              <a:t>5.1. Привести в порядок рабочее место, сдать учителю(преподавателю) оборудование, приборы, инструменты, препараты, химреактивы.</a:t>
            </a:r>
            <a:br>
              <a:rPr lang="ru-RU" sz="700" dirty="0"/>
            </a:br>
            <a:r>
              <a:rPr lang="ru-RU" sz="700" dirty="0"/>
              <a:t>5.2. Отработанные водные растворы реактивов не сливать в канализацию, а в закрывающийся стеклянный сосуд вместимостью не менее 3 л с крышкой для их последующего уничтожения.</a:t>
            </a:r>
            <a:br>
              <a:rPr lang="ru-RU" sz="700" dirty="0"/>
            </a:br>
            <a:r>
              <a:rPr lang="ru-RU" sz="700" dirty="0"/>
              <a:t>5.3. Проветрить помещение кабинета и тщательно вымыть руки с мылом.</a:t>
            </a:r>
            <a:br>
              <a:rPr lang="ru-RU" sz="700" dirty="0"/>
            </a:br>
            <a:endParaRPr lang="ru-RU" sz="700" dirty="0"/>
          </a:p>
        </p:txBody>
      </p:sp>
    </p:spTree>
    <p:extLst>
      <p:ext uri="{BB962C8B-B14F-4D97-AF65-F5344CB8AC3E}">
        <p14:creationId xmlns:p14="http://schemas.microsoft.com/office/powerpoint/2010/main" val="1900020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90687" y="1025559"/>
            <a:ext cx="103207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200" b="1" dirty="0">
                <a:solidFill>
                  <a:srgbClr val="64BCE0"/>
                </a:solidFill>
                <a:latin typeface="Arial Black" panose="020B0A04020102020204" pitchFamily="34" charset="0"/>
              </a:rPr>
              <a:t> Получение чистой культуры инфузории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513922"/>
              </p:ext>
            </p:extLst>
          </p:nvPr>
        </p:nvGraphicFramePr>
        <p:xfrm>
          <a:off x="2524389" y="2149326"/>
          <a:ext cx="7029452" cy="2045970"/>
        </p:xfrm>
        <a:graphic>
          <a:graphicData uri="http://schemas.openxmlformats.org/drawingml/2006/table">
            <a:tbl>
              <a:tblPr/>
              <a:tblGrid>
                <a:gridCol w="1757363"/>
                <a:gridCol w="1757363"/>
                <a:gridCol w="1757363"/>
                <a:gridCol w="1757363"/>
              </a:tblGrid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dirty="0">
                          <a:effectLst/>
                        </a:rPr>
                        <a:t>Среда</a:t>
                      </a:r>
                    </a:p>
                  </a:txBody>
                  <a:tcPr marL="28575" marR="28575" marT="66675" marB="66675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>
                          <a:effectLst/>
                        </a:rPr>
                        <a:t>Вода из вазы с цветами</a:t>
                      </a:r>
                    </a:p>
                  </a:txBody>
                  <a:tcPr marL="28575" marR="28575" marT="66675" marB="66675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dirty="0">
                          <a:effectLst/>
                        </a:rPr>
                        <a:t>Вода из аквариума</a:t>
                      </a:r>
                    </a:p>
                  </a:txBody>
                  <a:tcPr marL="28575" marR="28575" marT="66675" marB="66675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>
                          <a:effectLst/>
                        </a:rPr>
                        <a:t>Водопроводная вода</a:t>
                      </a:r>
                    </a:p>
                  </a:txBody>
                  <a:tcPr marL="28575" marR="28575" marT="66675" marB="66675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>
                          <a:effectLst/>
                        </a:rPr>
                        <a:t>Наличие инфузорий</a:t>
                      </a:r>
                    </a:p>
                  </a:txBody>
                  <a:tcPr marL="28575" marR="28575" marT="66675" marB="66675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>
                          <a:effectLst/>
                        </a:rPr>
                        <a:t>+</a:t>
                      </a:r>
                    </a:p>
                  </a:txBody>
                  <a:tcPr marL="28575" marR="28575" marT="66675" marB="66675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>
                          <a:effectLst/>
                        </a:rPr>
                        <a:t>+</a:t>
                      </a:r>
                    </a:p>
                  </a:txBody>
                  <a:tcPr marL="28575" marR="28575" marT="66675" marB="66675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>
                          <a:effectLst/>
                        </a:rPr>
                        <a:t>_</a:t>
                      </a:r>
                    </a:p>
                  </a:txBody>
                  <a:tcPr marL="28575" marR="28575" marT="66675" marB="66675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>
                          <a:effectLst/>
                        </a:rPr>
                        <a:t>Примерное количество</a:t>
                      </a:r>
                    </a:p>
                  </a:txBody>
                  <a:tcPr marL="28575" marR="28575" marT="66675" marB="66675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>
                          <a:effectLst/>
                        </a:rPr>
                        <a:t>много</a:t>
                      </a:r>
                    </a:p>
                  </a:txBody>
                  <a:tcPr marL="28575" marR="28575" marT="66675" marB="66675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>
                          <a:effectLst/>
                        </a:rPr>
                        <a:t>очень много</a:t>
                      </a:r>
                    </a:p>
                  </a:txBody>
                  <a:tcPr marL="28575" marR="28575" marT="66675" marB="66675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dirty="0">
                          <a:effectLst/>
                        </a:rPr>
                        <a:t>нет совсем</a:t>
                      </a:r>
                    </a:p>
                  </a:txBody>
                  <a:tcPr marL="28575" marR="28575" marT="66675" marB="66675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138065" y="1613173"/>
            <a:ext cx="5802101" cy="3385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Оценка количества существующих в пробе инфузорий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3913" y="4890052"/>
            <a:ext cx="99258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Таким образом, выяснилось, что водопроводная вода непригодна для выращивания инфузорий, т. к. она обеззаражена, вероятно - как раз с целью уничтожения в ней бактерий - основной их пищи. Больше всего инфузорий зафиксировано в аквариумной воде.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90687" y="383527"/>
            <a:ext cx="7038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600" b="1" dirty="0">
                <a:solidFill>
                  <a:srgbClr val="64BCE0"/>
                </a:solidFill>
                <a:latin typeface="Arial Black" panose="020B0A04020102020204" pitchFamily="34" charset="0"/>
              </a:rPr>
              <a:t>РЕЗУЛЬТАТЫ РАБОТЫ</a:t>
            </a:r>
          </a:p>
        </p:txBody>
      </p:sp>
    </p:spTree>
    <p:extLst>
      <p:ext uri="{BB962C8B-B14F-4D97-AF65-F5344CB8AC3E}">
        <p14:creationId xmlns:p14="http://schemas.microsoft.com/office/powerpoint/2010/main" val="10209126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305594"/>
              </p:ext>
            </p:extLst>
          </p:nvPr>
        </p:nvGraphicFramePr>
        <p:xfrm>
          <a:off x="1468189" y="1534070"/>
          <a:ext cx="8500059" cy="4761192"/>
        </p:xfrm>
        <a:graphic>
          <a:graphicData uri="http://schemas.openxmlformats.org/drawingml/2006/table">
            <a:tbl>
              <a:tblPr/>
              <a:tblGrid>
                <a:gridCol w="2833353"/>
                <a:gridCol w="2833353"/>
                <a:gridCol w="2833353"/>
              </a:tblGrid>
              <a:tr h="334144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dirty="0">
                          <a:effectLst/>
                        </a:rPr>
                        <a:t>Питательный раствор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Сенный настой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Настой с банановой кожурой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9974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День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Процессы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4144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1-2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Легкое изменение цвета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Нет видимых изменений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295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3-4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Появление отдельных фрагментов пленки по верху (бактерия сенная палочка)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Изменение цвета на более коричневый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295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5-6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Появление скоплений более светлого оттенка (появление колоний инфузории-туфельки)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Образование легкой взвеси (остатки органики)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295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dirty="0">
                          <a:effectLst/>
                        </a:rPr>
                        <a:t>7-8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Сплошная пленка по верху, активное размножение инфузорий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Появление прозрачных сгустков (появление инфузорий)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8548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9-10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Изменение цвета на более коричневый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Изменение цвета, развитие пленки на поверхности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295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11-12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Разрастание поверхностной пленки, появление запаха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Активное размножение инфузорий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295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13-14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Помутнение – гибель инфузорий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dirty="0">
                          <a:effectLst/>
                        </a:rPr>
                        <a:t>Образование осадка, появление запаха -гибель большинства инфузорий</a:t>
                      </a:r>
                    </a:p>
                  </a:txBody>
                  <a:tcPr marL="14000" marR="14000" marT="32668" marB="32668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91297" y="977891"/>
            <a:ext cx="7607980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Оценка результатов эксперимента по выращиванию инфузорий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463127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79331" y="2673577"/>
            <a:ext cx="11401519" cy="64633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Вывод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: Таким образом, в ходе эксперимента, мы установили, что оптимальной пищей для инфузории при разведении в лабораторных условиях являются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сенные бактерии и бактерии, полученные при настаивании воды с банановой кожурой. В сенном настое инфузорий образуется больше и быстрее,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 а в настое с банановой кожурой – меньше и немного медленнее, но живут чуть дольше.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4926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90687" y="1025559"/>
            <a:ext cx="103207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2000" b="1" dirty="0">
                <a:solidFill>
                  <a:srgbClr val="64BCE0"/>
                </a:solidFill>
                <a:latin typeface="Arial Black" panose="020B0A04020102020204" pitchFamily="34" charset="0"/>
              </a:rPr>
              <a:t> Наблюдение за воздействием на жизнедеятельность инфузорий различных факторов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90687" y="383527"/>
            <a:ext cx="7038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600" b="1" dirty="0">
                <a:solidFill>
                  <a:srgbClr val="64BCE0"/>
                </a:solidFill>
                <a:latin typeface="Arial Black" panose="020B0A04020102020204" pitchFamily="34" charset="0"/>
              </a:rPr>
              <a:t>РЕЗУЛЬТАТЫ РАБОТЫ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222071"/>
              </p:ext>
            </p:extLst>
          </p:nvPr>
        </p:nvGraphicFramePr>
        <p:xfrm>
          <a:off x="2867609" y="2139351"/>
          <a:ext cx="5465090" cy="4352838"/>
        </p:xfrm>
        <a:graphic>
          <a:graphicData uri="http://schemas.openxmlformats.org/drawingml/2006/table">
            <a:tbl>
              <a:tblPr/>
              <a:tblGrid>
                <a:gridCol w="2732545"/>
                <a:gridCol w="2732545"/>
              </a:tblGrid>
              <a:tr h="53021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dirty="0">
                          <a:effectLst/>
                        </a:rPr>
                        <a:t>Факторы</a:t>
                      </a:r>
                      <a:endParaRPr lang="ru-RU" sz="1400" dirty="0">
                        <a:effectLst/>
                      </a:endParaRP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Поведение инфузорий при изменении условий среды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676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>
                          <a:effectLst/>
                        </a:rPr>
                        <a:t>Физические.</a:t>
                      </a:r>
                      <a:endParaRPr lang="ru-RU" sz="1400">
                        <a:effectLst/>
                      </a:endParaRPr>
                    </a:p>
                    <a:p>
                      <a:pPr algn="l" fontAlgn="t"/>
                      <a:r>
                        <a:rPr lang="ru-RU" sz="1400">
                          <a:effectLst/>
                        </a:rPr>
                        <a:t>Температура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При повышении – помутнение воды, больше 40 градусов; –гибель; при понижении сохраняют активность до 15 градусов;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21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Свет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Перемещаются в затененное место в течение 5 минут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21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dirty="0">
                          <a:effectLst/>
                        </a:rPr>
                        <a:t>Химические.</a:t>
                      </a:r>
                      <a:r>
                        <a:rPr lang="ru-RU" sz="1400" dirty="0">
                          <a:effectLst/>
                        </a:rPr>
                        <a:t> Соль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Перемещаются от кристаллов в сторону чистой воды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21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Сахар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Перемещаются в сторону кристаллов сахара – пища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21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Лимонная кислота (кристаллы)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>
                          <a:effectLst/>
                        </a:rPr>
                        <a:t>Останавливают движение, гибнут в течении минуты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348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dirty="0">
                          <a:effectLst/>
                        </a:rPr>
                        <a:t>Жидкое мыло, сода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dirty="0">
                          <a:effectLst/>
                        </a:rPr>
                        <a:t>Замирают на месте, возможно гибнут или превращаются в цисты в течении 1-2 минут</a:t>
                      </a:r>
                    </a:p>
                  </a:txBody>
                  <a:tcPr marL="22216" marR="22216" marT="51837" marB="51837">
                    <a:lnL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282874" y="1710362"/>
            <a:ext cx="7136377" cy="3077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Оценка воздействия физических факторов среды на поведение инфузории</a:t>
            </a:r>
            <a:endParaRPr kumimoji="0" lang="ru-RU" altLang="ru-RU" sz="1400" b="0" i="1" u="none" strike="noStrike" cap="none" normalizeH="0" baseline="0" dirty="0" smtClean="0">
              <a:ln>
                <a:noFill/>
              </a:ln>
              <a:solidFill>
                <a:srgbClr val="22222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3143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69535" y="401057"/>
            <a:ext cx="78641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600" b="1" dirty="0">
                <a:solidFill>
                  <a:srgbClr val="64BCE0"/>
                </a:solidFill>
                <a:latin typeface="Arial Black" panose="020B0A04020102020204" pitchFamily="34" charset="0"/>
              </a:rPr>
              <a:t>ОБСУЖДЕНИЕ РЕЗУЛЬТАТОВ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96217" y="1047388"/>
            <a:ext cx="11226589" cy="4696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spcAft>
                <a:spcPts val="60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проекта, в целом, достигнута: в ходе экспериментов изучали влияние физико-химических факторов среды обитания на активность инфузории-туфельки, используя оборудование кабинета проектной и исследовательской деятельности (школьной лаборатории)</a:t>
            </a:r>
          </a:p>
          <a:p>
            <a:pPr lvl="0">
              <a:lnSpc>
                <a:spcPct val="80000"/>
              </a:lnSpc>
              <a:spcAft>
                <a:spcPts val="600"/>
              </a:spcAft>
              <a:defRPr/>
            </a:pPr>
            <a:endParaRPr lang="ru-RU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80000"/>
              </a:lnSpc>
              <a:spcAft>
                <a:spcPts val="60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Оценивая поставленные задачи, можем сказать, что они, в большей степени, выполнены:</a:t>
            </a:r>
          </a:p>
          <a:p>
            <a:pPr lvl="0">
              <a:lnSpc>
                <a:spcPct val="80000"/>
              </a:lnSpc>
              <a:spcAft>
                <a:spcPts val="600"/>
              </a:spcAft>
              <a:defRPr/>
            </a:pPr>
            <a:endParaRPr lang="ru-RU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>
              <a:lnSpc>
                <a:spcPct val="8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найденные источники сведений об особенностях строения и жизнедеятельности инфузории-туфельки были нам очень полезны;</a:t>
            </a:r>
          </a:p>
          <a:p>
            <a:pPr marL="285750" lvl="0" indent="-285750">
              <a:lnSpc>
                <a:spcPct val="8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научились выращивать культуру инфузории-туфельки разными способами в условиях школьной лаборатории;</a:t>
            </a:r>
          </a:p>
          <a:p>
            <a:pPr marL="285750" lvl="0" indent="-285750">
              <a:lnSpc>
                <a:spcPct val="8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отработали некоторые навыки работы с цифровым микроскопом, с помощью которого проводили эксперименты, выявляющие воздействие различных факторов на активность инфузории-туфельки;</a:t>
            </a:r>
          </a:p>
          <a:p>
            <a:pPr marL="285750" lvl="0" indent="-285750">
              <a:lnSpc>
                <a:spcPct val="8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полученные в ходе эксперимента результаты обработали и сделали выводы, подтверждающие гипотезу о том, что инфузория-туфелька своим поведением указывает на изменения в среде обитания.</a:t>
            </a:r>
          </a:p>
          <a:p>
            <a:pPr lvl="0">
              <a:lnSpc>
                <a:spcPct val="80000"/>
              </a:lnSpc>
              <a:spcAft>
                <a:spcPts val="60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Опытным путем мы установили, что инфузории всегда есть в воде действующего аквариума, в воде, где несколько дней стоят срезанные цветы; активно размножаются, если их «подкармливать», а также они хорошо культивируются при наличии сенного и бананового настоя.</a:t>
            </a:r>
          </a:p>
        </p:txBody>
      </p:sp>
      <p:sp>
        <p:nvSpPr>
          <p:cNvPr id="17" name="Круг: прозрачная заливка 16">
            <a:extLst>
              <a:ext uri="{FF2B5EF4-FFF2-40B4-BE49-F238E27FC236}">
                <a16:creationId xmlns:a16="http://schemas.microsoft.com/office/drawing/2014/main" xmlns="" id="{41E3BD5A-F9D2-483F-B64A-63D2F4D39018}"/>
              </a:ext>
            </a:extLst>
          </p:cNvPr>
          <p:cNvSpPr/>
          <p:nvPr/>
        </p:nvSpPr>
        <p:spPr>
          <a:xfrm>
            <a:off x="9032859" y="-2626360"/>
            <a:ext cx="4805680" cy="4805680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/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Круг: прозрачная заливка 17">
            <a:extLst>
              <a:ext uri="{FF2B5EF4-FFF2-40B4-BE49-F238E27FC236}">
                <a16:creationId xmlns:a16="http://schemas.microsoft.com/office/drawing/2014/main" xmlns="" id="{0C6A9B9C-6EB8-47B2-80D9-C71CBB2B36D7}"/>
              </a:ext>
            </a:extLst>
          </p:cNvPr>
          <p:cNvSpPr/>
          <p:nvPr/>
        </p:nvSpPr>
        <p:spPr>
          <a:xfrm rot="3543953">
            <a:off x="9750511" y="4301987"/>
            <a:ext cx="1929738" cy="1929738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>
                  <a:alpha val="73000"/>
                </a:srgbClr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3039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62363" y="394508"/>
            <a:ext cx="7038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3600" b="1" dirty="0">
                <a:solidFill>
                  <a:srgbClr val="64BCE0"/>
                </a:solidFill>
                <a:latin typeface="Arial Black" panose="020B0A04020102020204" pitchFamily="34" charset="0"/>
              </a:rPr>
              <a:t>ВЫВОДЫ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68598" y="1040839"/>
            <a:ext cx="8821562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/>
              <a:t>Инфузорию-туфельку достаточно легко можно обнаружить в природе, найти в аквариуме, вырастить в условиях школьной лаборатории;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/>
              <a:t>Инфузории-туфельки имеют широкий диапазон устойчивости к температурному фактору: от 2-3 до 40 градусов Цельсия, что способствует их широкому распространению в природе;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/>
              <a:t>Оптимальной пищей для инфузории при разведении в лабораторных условиях являются сенные бактерии, бактерии, полученные при настаивании воды с банановой кожурой, </a:t>
            </a:r>
            <a:r>
              <a:rPr lang="ru-RU" sz="2000" dirty="0" err="1"/>
              <a:t>бифидумбактерии</a:t>
            </a:r>
            <a:r>
              <a:rPr lang="ru-RU" sz="2000" dirty="0"/>
              <a:t> и молочнокислые (узнала из литературы)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/>
              <a:t>Инфузории отрицательно реагируют на такие химические раздражители, как соль, сода.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/>
              <a:t>Лимонная кислота, средство для мытья посуды вызывают быструю гибель простейших;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/>
              <a:t>Инфузории не любят яркий свет, предпочитая более затененные места</a:t>
            </a:r>
          </a:p>
        </p:txBody>
      </p:sp>
      <p:sp>
        <p:nvSpPr>
          <p:cNvPr id="15" name="Круг: прозрачная заливка 14">
            <a:extLst>
              <a:ext uri="{FF2B5EF4-FFF2-40B4-BE49-F238E27FC236}">
                <a16:creationId xmlns:a16="http://schemas.microsoft.com/office/drawing/2014/main" xmlns="" id="{6009A0BF-5737-428D-B33D-134BED729C4B}"/>
              </a:ext>
            </a:extLst>
          </p:cNvPr>
          <p:cNvSpPr/>
          <p:nvPr/>
        </p:nvSpPr>
        <p:spPr>
          <a:xfrm>
            <a:off x="9032859" y="-2626360"/>
            <a:ext cx="4805680" cy="4805680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/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Круг: прозрачная заливка 15">
            <a:extLst>
              <a:ext uri="{FF2B5EF4-FFF2-40B4-BE49-F238E27FC236}">
                <a16:creationId xmlns:a16="http://schemas.microsoft.com/office/drawing/2014/main" xmlns="" id="{D4A85F81-9F74-46FE-AA29-97867758056C}"/>
              </a:ext>
            </a:extLst>
          </p:cNvPr>
          <p:cNvSpPr/>
          <p:nvPr/>
        </p:nvSpPr>
        <p:spPr>
          <a:xfrm rot="3543953">
            <a:off x="7898674" y="5893131"/>
            <a:ext cx="1929738" cy="1929738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>
                  <a:alpha val="73000"/>
                </a:srgbClr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Круг: прозрачная заливка 16">
            <a:extLst>
              <a:ext uri="{FF2B5EF4-FFF2-40B4-BE49-F238E27FC236}">
                <a16:creationId xmlns:a16="http://schemas.microsoft.com/office/drawing/2014/main" xmlns="" id="{4E0546D8-96DC-4BE7-8793-63EBB146FCD9}"/>
              </a:ext>
            </a:extLst>
          </p:cNvPr>
          <p:cNvSpPr/>
          <p:nvPr/>
        </p:nvSpPr>
        <p:spPr>
          <a:xfrm>
            <a:off x="11312219" y="5518897"/>
            <a:ext cx="494363" cy="494363"/>
          </a:xfrm>
          <a:prstGeom prst="donut">
            <a:avLst>
              <a:gd name="adj" fmla="val 15134"/>
            </a:avLst>
          </a:prstGeom>
          <a:gradFill>
            <a:gsLst>
              <a:gs pos="0">
                <a:srgbClr val="64BCE0">
                  <a:alpha val="65000"/>
                </a:srgbClr>
              </a:gs>
              <a:gs pos="100000">
                <a:srgbClr val="64BCE0">
                  <a:alpha val="1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62363" y="5595932"/>
            <a:ext cx="98265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Таким образом, мы установили </a:t>
            </a:r>
            <a:r>
              <a:rPr lang="ru-RU" dirty="0"/>
              <a:t>опытным путем, что активность инфузории-туфельки зависит от физико-химических факторов среды обитания: количества и качества пищи, рН среды, температуры, света и др</a:t>
            </a:r>
            <a:r>
              <a:rPr lang="ru-RU" dirty="0" smtClean="0"/>
              <a:t>. Гипотеза подтверждена.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0447970"/>
      </p:ext>
    </p:extLst>
  </p:cSld>
  <p:clrMapOvr>
    <a:masterClrMapping/>
  </p:clrMapOvr>
</p:sld>
</file>

<file path=ppt/theme/theme1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849</TotalTime>
  <Words>1172</Words>
  <Application>Microsoft Office PowerPoint</Application>
  <PresentationFormat>Широкоэкранный</PresentationFormat>
  <Paragraphs>117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Muller Light</vt:lpstr>
      <vt:lpstr>3_Тема Office</vt:lpstr>
      <vt:lpstr>Презентация PowerPoint</vt:lpstr>
      <vt:lpstr>Презентация PowerPoint</vt:lpstr>
      <vt:lpstr>Цель работы:</vt:lpstr>
      <vt:lpstr>Задачи:</vt:lpstr>
      <vt:lpstr>Гипотеза</vt:lpstr>
      <vt:lpstr>Предмет и объект:</vt:lpstr>
      <vt:lpstr>Материалы и оборудования</vt:lpstr>
      <vt:lpstr>Продукт проекта</vt:lpstr>
      <vt:lpstr>Возраст обучающихся</vt:lpstr>
      <vt:lpstr>Материалы по технике безопасности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1</cp:lastModifiedBy>
  <cp:revision>70</cp:revision>
  <dcterms:created xsi:type="dcterms:W3CDTF">2022-02-03T08:56:00Z</dcterms:created>
  <dcterms:modified xsi:type="dcterms:W3CDTF">2024-10-23T11:09:25Z</dcterms:modified>
</cp:coreProperties>
</file>